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Cardo" panose="02020600000000000000" pitchFamily="18" charset="-79"/>
      <p:regular r:id="rId35"/>
      <p:bold r:id="rId36"/>
      <p:italic r:id="rId37"/>
    </p:embeddedFont>
    <p:embeddedFont>
      <p:font typeface="Istok Web" panose="020F0603030403020204" pitchFamily="34" charset="77"/>
      <p:regular r:id="rId38"/>
      <p:bold r:id="rId39"/>
      <p:italic r:id="rId40"/>
      <p:boldItalic r:id="rId41"/>
    </p:embeddedFont>
    <p:embeddedFont>
      <p:font typeface="Lato" panose="020F0502020204030203" pitchFamily="34" charset="0"/>
      <p:regular r:id="rId42"/>
      <p:bold r:id="rId43"/>
      <p:italic r:id="rId44"/>
      <p:boldItalic r:id="rId45"/>
    </p:embeddedFont>
    <p:embeddedFont>
      <p:font typeface="Montserrat SemiBold" pitchFamily="2" charset="77"/>
      <p:regular r:id="rId46"/>
      <p:bold r:id="rId47"/>
      <p:italic r:id="rId48"/>
      <p:boldItalic r:id="rId49"/>
    </p:embeddedFont>
    <p:embeddedFont>
      <p:font typeface="Raleway" pitchFamily="2" charset="77"/>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Ory"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6F15B4-F6DF-49E5-98B6-1806928BAB5E}">
  <a:tblStyle styleId="{E16F15B4-F6DF-49E5-98B6-1806928BAB5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165ec154d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165ec154d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1a8f7f4a03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1a8f7f4a0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1b98cfc23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1b98cfc2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7bafb480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27bafb48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1a8f7f4a03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1a8f7f4a0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1f8d14397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1f8d1439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2d45e2a065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2d45e2a065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1b98cfc23e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1b98cfc23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1a8f7f4a03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1a8f7f4a0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1e5398270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1e539827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1a8f7f4a03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1a8f7f4a0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165ec154d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165ec154d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1a8f7f4a03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1a8f7f4a03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1a8f7f4a03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1a8f7f4a03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1a8f7f4a03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1a8f7f4a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1a8f7f4a03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1a8f7f4a03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1a8f7f4a03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1a8f7f4a03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1b98cfc23e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1b98cfc23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27bafb4809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27bafb480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1a8f7f4a03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1a8f7f4a03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27bafb480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27bafb480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27bafb4809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27bafb480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2d45e2a065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2d45e2a065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27bafb4809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27bafb480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27bafb4809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27bafb480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2d45e2a065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2d45e2a065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1a8f7f4a0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1a8f7f4a0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2d45e2a065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2d45e2a065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1a8f7f4a03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1a8f7f4a0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1a8f7f4a0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1a8f7f4a0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27ccf1aea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27ccf1ae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1a8f7f4a03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1a8f7f4a0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9423A"/>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sp>
        <p:nvSpPr>
          <p:cNvPr id="12" name="Google Shape;12;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3" name="Google Shape;13;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lt1"/>
              </a:buClr>
              <a:buSzPts val="19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251275" y="4377250"/>
            <a:ext cx="761876" cy="3627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9423A"/>
              </a:buClr>
              <a:buSzPts val="9600"/>
              <a:buFont typeface="Lato"/>
              <a:buNone/>
              <a:defRPr sz="9600">
                <a:solidFill>
                  <a:srgbClr val="F9423A"/>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9250" algn="ctr">
              <a:spcBef>
                <a:spcPts val="0"/>
              </a:spcBef>
              <a:spcAft>
                <a:spcPts val="0"/>
              </a:spcAft>
              <a:buSzPts val="1900"/>
              <a:buChar char="●"/>
              <a:defRPr/>
            </a:lvl1pPr>
            <a:lvl2pPr marL="914400" lvl="1" indent="-323850" algn="ctr">
              <a:spcBef>
                <a:spcPts val="1600"/>
              </a:spcBef>
              <a:spcAft>
                <a:spcPts val="0"/>
              </a:spcAft>
              <a:buSzPts val="1500"/>
              <a:buChar char="○"/>
              <a:defRPr/>
            </a:lvl2pPr>
            <a:lvl3pPr marL="1371600" lvl="2" indent="-323850" algn="ctr">
              <a:spcBef>
                <a:spcPts val="1600"/>
              </a:spcBef>
              <a:spcAft>
                <a:spcPts val="0"/>
              </a:spcAft>
              <a:buSzPts val="1500"/>
              <a:buChar char="■"/>
              <a:defRPr/>
            </a:lvl3pPr>
            <a:lvl4pPr marL="1828800" lvl="3" indent="-323850" algn="ctr">
              <a:spcBef>
                <a:spcPts val="1600"/>
              </a:spcBef>
              <a:spcAft>
                <a:spcPts val="0"/>
              </a:spcAft>
              <a:buSzPts val="1500"/>
              <a:buChar char="●"/>
              <a:defRPr/>
            </a:lvl4pPr>
            <a:lvl5pPr marL="2286000" lvl="4" indent="-323850" algn="ctr">
              <a:spcBef>
                <a:spcPts val="1600"/>
              </a:spcBef>
              <a:spcAft>
                <a:spcPts val="0"/>
              </a:spcAft>
              <a:buSzPts val="1500"/>
              <a:buChar char="○"/>
              <a:defRPr/>
            </a:lvl5pPr>
            <a:lvl6pPr marL="2743200" lvl="5" indent="-323850" algn="ctr">
              <a:spcBef>
                <a:spcPts val="1600"/>
              </a:spcBef>
              <a:spcAft>
                <a:spcPts val="0"/>
              </a:spcAft>
              <a:buSzPts val="1500"/>
              <a:buChar char="■"/>
              <a:defRPr/>
            </a:lvl6pPr>
            <a:lvl7pPr marL="3200400" lvl="6" indent="-323850" algn="ctr">
              <a:spcBef>
                <a:spcPts val="1600"/>
              </a:spcBef>
              <a:spcAft>
                <a:spcPts val="0"/>
              </a:spcAft>
              <a:buSzPts val="1500"/>
              <a:buChar char="●"/>
              <a:defRPr/>
            </a:lvl7pPr>
            <a:lvl8pPr marL="3657600" lvl="7" indent="-323850" algn="ctr">
              <a:spcBef>
                <a:spcPts val="1600"/>
              </a:spcBef>
              <a:spcAft>
                <a:spcPts val="0"/>
              </a:spcAft>
              <a:buSzPts val="1500"/>
              <a:buChar char="○"/>
              <a:defRPr/>
            </a:lvl8pPr>
            <a:lvl9pPr marL="4114800" lvl="8" indent="-323850" algn="ctr">
              <a:spcBef>
                <a:spcPts val="1600"/>
              </a:spcBef>
              <a:spcAft>
                <a:spcPts val="1600"/>
              </a:spcAft>
              <a:buSzPts val="15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9423A"/>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9250">
              <a:spcBef>
                <a:spcPts val="0"/>
              </a:spcBef>
              <a:spcAft>
                <a:spcPts val="0"/>
              </a:spcAft>
              <a:buSzPts val="1900"/>
              <a:buChar char="●"/>
              <a:defRPr/>
            </a:lvl1pPr>
            <a:lvl2pPr marL="914400" lvl="1" indent="-323850">
              <a:spcBef>
                <a:spcPts val="1600"/>
              </a:spcBef>
              <a:spcAft>
                <a:spcPts val="0"/>
              </a:spcAft>
              <a:buSzPts val="1500"/>
              <a:buChar char="○"/>
              <a:defRPr/>
            </a:lvl2pPr>
            <a:lvl3pPr marL="1371600" lvl="2" indent="-323850">
              <a:spcBef>
                <a:spcPts val="1600"/>
              </a:spcBef>
              <a:spcAft>
                <a:spcPts val="0"/>
              </a:spcAft>
              <a:buSzPts val="1500"/>
              <a:buChar char="■"/>
              <a:defRPr/>
            </a:lvl3pPr>
            <a:lvl4pPr marL="1828800" lvl="3" indent="-323850">
              <a:spcBef>
                <a:spcPts val="1600"/>
              </a:spcBef>
              <a:spcAft>
                <a:spcPts val="0"/>
              </a:spcAft>
              <a:buSzPts val="1500"/>
              <a:buChar char="●"/>
              <a:defRPr/>
            </a:lvl4pPr>
            <a:lvl5pPr marL="2286000" lvl="4" indent="-323850">
              <a:spcBef>
                <a:spcPts val="1600"/>
              </a:spcBef>
              <a:spcAft>
                <a:spcPts val="0"/>
              </a:spcAft>
              <a:buSzPts val="1500"/>
              <a:buChar char="○"/>
              <a:defRPr/>
            </a:lvl5pPr>
            <a:lvl6pPr marL="2743200" lvl="5" indent="-323850">
              <a:spcBef>
                <a:spcPts val="1600"/>
              </a:spcBef>
              <a:spcAft>
                <a:spcPts val="0"/>
              </a:spcAft>
              <a:buSzPts val="1500"/>
              <a:buChar char="■"/>
              <a:defRPr/>
            </a:lvl6pPr>
            <a:lvl7pPr marL="3200400" lvl="6" indent="-323850">
              <a:spcBef>
                <a:spcPts val="1600"/>
              </a:spcBef>
              <a:spcAft>
                <a:spcPts val="0"/>
              </a:spcAft>
              <a:buSzPts val="1500"/>
              <a:buChar char="●"/>
              <a:defRPr/>
            </a:lvl7pPr>
            <a:lvl8pPr marL="3657600" lvl="7" indent="-323850">
              <a:spcBef>
                <a:spcPts val="1600"/>
              </a:spcBef>
              <a:spcAft>
                <a:spcPts val="0"/>
              </a:spcAft>
              <a:buSzPts val="1500"/>
              <a:buChar char="○"/>
              <a:defRPr/>
            </a:lvl8pPr>
            <a:lvl9pPr marL="4114800" lvl="8" indent="-323850">
              <a:spcBef>
                <a:spcPts val="1600"/>
              </a:spcBef>
              <a:spcAft>
                <a:spcPts val="1600"/>
              </a:spcAft>
              <a:buSzPts val="15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atin typeface="Cardo"/>
                <a:ea typeface="Cardo"/>
                <a:cs typeface="Cardo"/>
                <a:sym typeface="Cardo"/>
              </a:defRPr>
            </a:lvl1pPr>
            <a:lvl2pPr lvl="1">
              <a:buNone/>
              <a:defRPr>
                <a:latin typeface="Cardo"/>
                <a:ea typeface="Cardo"/>
                <a:cs typeface="Cardo"/>
                <a:sym typeface="Cardo"/>
              </a:defRPr>
            </a:lvl2pPr>
            <a:lvl3pPr lvl="2">
              <a:buNone/>
              <a:defRPr>
                <a:latin typeface="Cardo"/>
                <a:ea typeface="Cardo"/>
                <a:cs typeface="Cardo"/>
                <a:sym typeface="Cardo"/>
              </a:defRPr>
            </a:lvl3pPr>
            <a:lvl4pPr lvl="3">
              <a:buNone/>
              <a:defRPr>
                <a:latin typeface="Cardo"/>
                <a:ea typeface="Cardo"/>
                <a:cs typeface="Cardo"/>
                <a:sym typeface="Cardo"/>
              </a:defRPr>
            </a:lvl4pPr>
            <a:lvl5pPr lvl="4">
              <a:buNone/>
              <a:defRPr>
                <a:latin typeface="Cardo"/>
                <a:ea typeface="Cardo"/>
                <a:cs typeface="Cardo"/>
                <a:sym typeface="Cardo"/>
              </a:defRPr>
            </a:lvl5pPr>
            <a:lvl6pPr lvl="5">
              <a:buNone/>
              <a:defRPr>
                <a:latin typeface="Cardo"/>
                <a:ea typeface="Cardo"/>
                <a:cs typeface="Cardo"/>
                <a:sym typeface="Cardo"/>
              </a:defRPr>
            </a:lvl6pPr>
            <a:lvl7pPr lvl="6">
              <a:buNone/>
              <a:defRPr>
                <a:latin typeface="Cardo"/>
                <a:ea typeface="Cardo"/>
                <a:cs typeface="Cardo"/>
                <a:sym typeface="Cardo"/>
              </a:defRPr>
            </a:lvl7pPr>
            <a:lvl8pPr lvl="7">
              <a:buNone/>
              <a:defRPr>
                <a:latin typeface="Cardo"/>
                <a:ea typeface="Cardo"/>
                <a:cs typeface="Cardo"/>
                <a:sym typeface="Cardo"/>
              </a:defRPr>
            </a:lvl8pPr>
            <a:lvl9pPr lvl="8">
              <a:buNone/>
              <a:defRPr>
                <a:latin typeface="Cardo"/>
                <a:ea typeface="Cardo"/>
                <a:cs typeface="Cardo"/>
                <a:sym typeface="Card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rgbClr val="F94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9423A"/>
              </a:buClr>
              <a:buSzPts val="3600"/>
              <a:buNone/>
              <a:defRPr sz="3600">
                <a:solidFill>
                  <a:srgbClr val="F9423A"/>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9250">
              <a:spcBef>
                <a:spcPts val="0"/>
              </a:spcBef>
              <a:spcAft>
                <a:spcPts val="0"/>
              </a:spcAft>
              <a:buClr>
                <a:schemeClr val="lt1"/>
              </a:buClr>
              <a:buSzPts val="1900"/>
              <a:buChar char="●"/>
              <a:defRPr>
                <a:solidFill>
                  <a:schemeClr val="lt1"/>
                </a:solidFill>
              </a:defRPr>
            </a:lvl1pPr>
            <a:lvl2pPr marL="914400" lvl="1" indent="-323850">
              <a:spcBef>
                <a:spcPts val="1600"/>
              </a:spcBef>
              <a:spcAft>
                <a:spcPts val="0"/>
              </a:spcAft>
              <a:buClr>
                <a:schemeClr val="lt1"/>
              </a:buClr>
              <a:buSzPts val="1500"/>
              <a:buChar char="○"/>
              <a:defRPr>
                <a:solidFill>
                  <a:schemeClr val="lt1"/>
                </a:solidFill>
              </a:defRPr>
            </a:lvl2pPr>
            <a:lvl3pPr marL="1371600" lvl="2" indent="-323850">
              <a:spcBef>
                <a:spcPts val="1600"/>
              </a:spcBef>
              <a:spcAft>
                <a:spcPts val="0"/>
              </a:spcAft>
              <a:buClr>
                <a:schemeClr val="lt1"/>
              </a:buClr>
              <a:buSzPts val="1500"/>
              <a:buChar char="■"/>
              <a:defRPr>
                <a:solidFill>
                  <a:schemeClr val="lt1"/>
                </a:solidFill>
              </a:defRPr>
            </a:lvl3pPr>
            <a:lvl4pPr marL="1828800" lvl="3" indent="-323850">
              <a:spcBef>
                <a:spcPts val="1600"/>
              </a:spcBef>
              <a:spcAft>
                <a:spcPts val="0"/>
              </a:spcAft>
              <a:buClr>
                <a:schemeClr val="lt1"/>
              </a:buClr>
              <a:buSzPts val="1500"/>
              <a:buChar char="●"/>
              <a:defRPr>
                <a:solidFill>
                  <a:schemeClr val="lt1"/>
                </a:solidFill>
              </a:defRPr>
            </a:lvl4pPr>
            <a:lvl5pPr marL="2286000" lvl="4" indent="-323850">
              <a:spcBef>
                <a:spcPts val="1600"/>
              </a:spcBef>
              <a:spcAft>
                <a:spcPts val="0"/>
              </a:spcAft>
              <a:buClr>
                <a:schemeClr val="lt1"/>
              </a:buClr>
              <a:buSzPts val="1500"/>
              <a:buChar char="○"/>
              <a:defRPr>
                <a:solidFill>
                  <a:schemeClr val="lt1"/>
                </a:solidFill>
              </a:defRPr>
            </a:lvl5pPr>
            <a:lvl6pPr marL="2743200" lvl="5" indent="-323850">
              <a:spcBef>
                <a:spcPts val="1600"/>
              </a:spcBef>
              <a:spcAft>
                <a:spcPts val="0"/>
              </a:spcAft>
              <a:buClr>
                <a:schemeClr val="lt1"/>
              </a:buClr>
              <a:buSzPts val="1500"/>
              <a:buChar char="■"/>
              <a:defRPr>
                <a:solidFill>
                  <a:schemeClr val="lt1"/>
                </a:solidFill>
              </a:defRPr>
            </a:lvl6pPr>
            <a:lvl7pPr marL="3200400" lvl="6" indent="-323850">
              <a:spcBef>
                <a:spcPts val="1600"/>
              </a:spcBef>
              <a:spcAft>
                <a:spcPts val="0"/>
              </a:spcAft>
              <a:buClr>
                <a:schemeClr val="lt1"/>
              </a:buClr>
              <a:buSzPts val="1500"/>
              <a:buChar char="●"/>
              <a:defRPr>
                <a:solidFill>
                  <a:schemeClr val="lt1"/>
                </a:solidFill>
              </a:defRPr>
            </a:lvl7pPr>
            <a:lvl8pPr marL="3657600" lvl="7" indent="-323850">
              <a:spcBef>
                <a:spcPts val="1600"/>
              </a:spcBef>
              <a:spcAft>
                <a:spcPts val="0"/>
              </a:spcAft>
              <a:buClr>
                <a:schemeClr val="lt1"/>
              </a:buClr>
              <a:buSzPts val="1500"/>
              <a:buChar char="○"/>
              <a:defRPr>
                <a:solidFill>
                  <a:schemeClr val="lt1"/>
                </a:solidFill>
              </a:defRPr>
            </a:lvl8pPr>
            <a:lvl9pPr marL="4114800" lvl="8" indent="-323850">
              <a:spcBef>
                <a:spcPts val="1600"/>
              </a:spcBef>
              <a:spcAft>
                <a:spcPts val="1600"/>
              </a:spcAft>
              <a:buClr>
                <a:schemeClr val="lt1"/>
              </a:buClr>
              <a:buSzPts val="15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9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Montserrat SemiBold"/>
              <a:buNone/>
              <a:defRPr sz="3000">
                <a:solidFill>
                  <a:schemeClr val="dk2"/>
                </a:solidFill>
                <a:latin typeface="Montserrat SemiBold"/>
                <a:ea typeface="Montserrat SemiBold"/>
                <a:cs typeface="Montserrat SemiBold"/>
                <a:sym typeface="Montserrat SemiBold"/>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9250">
              <a:lnSpc>
                <a:spcPct val="115000"/>
              </a:lnSpc>
              <a:spcBef>
                <a:spcPts val="0"/>
              </a:spcBef>
              <a:spcAft>
                <a:spcPts val="0"/>
              </a:spcAft>
              <a:buClr>
                <a:schemeClr val="dk2"/>
              </a:buClr>
              <a:buSzPts val="1900"/>
              <a:buFont typeface="Istok Web"/>
              <a:buChar char="●"/>
              <a:defRPr sz="1900">
                <a:solidFill>
                  <a:schemeClr val="dk2"/>
                </a:solidFill>
                <a:latin typeface="Istok Web"/>
                <a:ea typeface="Istok Web"/>
                <a:cs typeface="Istok Web"/>
                <a:sym typeface="Istok Web"/>
              </a:defRPr>
            </a:lvl1pPr>
            <a:lvl2pPr marL="914400" lvl="1" indent="-323850">
              <a:lnSpc>
                <a:spcPct val="115000"/>
              </a:lnSpc>
              <a:spcBef>
                <a:spcPts val="1600"/>
              </a:spcBef>
              <a:spcAft>
                <a:spcPts val="0"/>
              </a:spcAft>
              <a:buClr>
                <a:schemeClr val="dk2"/>
              </a:buClr>
              <a:buSzPts val="1500"/>
              <a:buFont typeface="Istok Web"/>
              <a:buChar char="○"/>
              <a:defRPr sz="1500">
                <a:solidFill>
                  <a:schemeClr val="dk2"/>
                </a:solidFill>
                <a:latin typeface="Istok Web"/>
                <a:ea typeface="Istok Web"/>
                <a:cs typeface="Istok Web"/>
                <a:sym typeface="Istok Web"/>
              </a:defRPr>
            </a:lvl2pPr>
            <a:lvl3pPr marL="1371600" lvl="2" indent="-323850">
              <a:lnSpc>
                <a:spcPct val="115000"/>
              </a:lnSpc>
              <a:spcBef>
                <a:spcPts val="1600"/>
              </a:spcBef>
              <a:spcAft>
                <a:spcPts val="0"/>
              </a:spcAft>
              <a:buClr>
                <a:schemeClr val="dk2"/>
              </a:buClr>
              <a:buSzPts val="1500"/>
              <a:buFont typeface="Istok Web"/>
              <a:buChar char="■"/>
              <a:defRPr sz="1500">
                <a:solidFill>
                  <a:schemeClr val="dk2"/>
                </a:solidFill>
                <a:latin typeface="Istok Web"/>
                <a:ea typeface="Istok Web"/>
                <a:cs typeface="Istok Web"/>
                <a:sym typeface="Istok Web"/>
              </a:defRPr>
            </a:lvl3pPr>
            <a:lvl4pPr marL="1828800" lvl="3" indent="-323850">
              <a:lnSpc>
                <a:spcPct val="115000"/>
              </a:lnSpc>
              <a:spcBef>
                <a:spcPts val="1600"/>
              </a:spcBef>
              <a:spcAft>
                <a:spcPts val="0"/>
              </a:spcAft>
              <a:buClr>
                <a:schemeClr val="dk2"/>
              </a:buClr>
              <a:buSzPts val="1500"/>
              <a:buFont typeface="Istok Web"/>
              <a:buChar char="●"/>
              <a:defRPr sz="1500">
                <a:solidFill>
                  <a:schemeClr val="dk2"/>
                </a:solidFill>
                <a:latin typeface="Istok Web"/>
                <a:ea typeface="Istok Web"/>
                <a:cs typeface="Istok Web"/>
                <a:sym typeface="Istok Web"/>
              </a:defRPr>
            </a:lvl4pPr>
            <a:lvl5pPr marL="2286000" lvl="4" indent="-323850">
              <a:lnSpc>
                <a:spcPct val="115000"/>
              </a:lnSpc>
              <a:spcBef>
                <a:spcPts val="1600"/>
              </a:spcBef>
              <a:spcAft>
                <a:spcPts val="0"/>
              </a:spcAft>
              <a:buClr>
                <a:schemeClr val="dk2"/>
              </a:buClr>
              <a:buSzPts val="1500"/>
              <a:buFont typeface="Istok Web"/>
              <a:buChar char="○"/>
              <a:defRPr sz="1500">
                <a:solidFill>
                  <a:schemeClr val="dk2"/>
                </a:solidFill>
                <a:latin typeface="Istok Web"/>
                <a:ea typeface="Istok Web"/>
                <a:cs typeface="Istok Web"/>
                <a:sym typeface="Istok Web"/>
              </a:defRPr>
            </a:lvl5pPr>
            <a:lvl6pPr marL="2743200" lvl="5" indent="-323850">
              <a:lnSpc>
                <a:spcPct val="115000"/>
              </a:lnSpc>
              <a:spcBef>
                <a:spcPts val="1600"/>
              </a:spcBef>
              <a:spcAft>
                <a:spcPts val="0"/>
              </a:spcAft>
              <a:buClr>
                <a:schemeClr val="dk2"/>
              </a:buClr>
              <a:buSzPts val="1500"/>
              <a:buFont typeface="Istok Web"/>
              <a:buChar char="■"/>
              <a:defRPr sz="1500">
                <a:solidFill>
                  <a:schemeClr val="dk2"/>
                </a:solidFill>
                <a:latin typeface="Istok Web"/>
                <a:ea typeface="Istok Web"/>
                <a:cs typeface="Istok Web"/>
                <a:sym typeface="Istok Web"/>
              </a:defRPr>
            </a:lvl6pPr>
            <a:lvl7pPr marL="3200400" lvl="6" indent="-323850">
              <a:lnSpc>
                <a:spcPct val="115000"/>
              </a:lnSpc>
              <a:spcBef>
                <a:spcPts val="1600"/>
              </a:spcBef>
              <a:spcAft>
                <a:spcPts val="0"/>
              </a:spcAft>
              <a:buClr>
                <a:schemeClr val="dk2"/>
              </a:buClr>
              <a:buSzPts val="1500"/>
              <a:buFont typeface="Istok Web"/>
              <a:buChar char="●"/>
              <a:defRPr sz="1500">
                <a:solidFill>
                  <a:schemeClr val="dk2"/>
                </a:solidFill>
                <a:latin typeface="Istok Web"/>
                <a:ea typeface="Istok Web"/>
                <a:cs typeface="Istok Web"/>
                <a:sym typeface="Istok Web"/>
              </a:defRPr>
            </a:lvl7pPr>
            <a:lvl8pPr marL="3657600" lvl="7" indent="-323850">
              <a:lnSpc>
                <a:spcPct val="115000"/>
              </a:lnSpc>
              <a:spcBef>
                <a:spcPts val="1600"/>
              </a:spcBef>
              <a:spcAft>
                <a:spcPts val="0"/>
              </a:spcAft>
              <a:buClr>
                <a:schemeClr val="dk2"/>
              </a:buClr>
              <a:buSzPts val="1500"/>
              <a:buFont typeface="Istok Web"/>
              <a:buChar char="○"/>
              <a:defRPr sz="1500">
                <a:solidFill>
                  <a:schemeClr val="dk2"/>
                </a:solidFill>
                <a:latin typeface="Istok Web"/>
                <a:ea typeface="Istok Web"/>
                <a:cs typeface="Istok Web"/>
                <a:sym typeface="Istok Web"/>
              </a:defRPr>
            </a:lvl8pPr>
            <a:lvl9pPr marL="4114800" lvl="8" indent="-323850">
              <a:lnSpc>
                <a:spcPct val="115000"/>
              </a:lnSpc>
              <a:spcBef>
                <a:spcPts val="1600"/>
              </a:spcBef>
              <a:spcAft>
                <a:spcPts val="1600"/>
              </a:spcAft>
              <a:buClr>
                <a:schemeClr val="dk2"/>
              </a:buClr>
              <a:buSzPts val="1500"/>
              <a:buFont typeface="Istok Web"/>
              <a:buChar char="■"/>
              <a:defRPr sz="1500">
                <a:solidFill>
                  <a:schemeClr val="dk2"/>
                </a:solidFill>
                <a:latin typeface="Istok Web"/>
                <a:ea typeface="Istok Web"/>
                <a:cs typeface="Istok Web"/>
                <a:sym typeface="Istok Web"/>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Roadmap</a:t>
            </a:r>
            <a:endParaRPr/>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Check-in: 25 April 2023</a:t>
            </a:r>
            <a:endParaRPr/>
          </a:p>
          <a:p>
            <a:pPr marL="0" lvl="0" indent="0" algn="l" rtl="0">
              <a:spcBef>
                <a:spcPts val="0"/>
              </a:spcBef>
              <a:spcAft>
                <a:spcPts val="0"/>
              </a:spcAft>
              <a:buNone/>
            </a:pPr>
            <a:r>
              <a:rPr lang="en"/>
              <a:t>David Ory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66" name="Google Shape;166;p22"/>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Noteworthy: Memory-intensive</a:t>
            </a:r>
            <a:endParaRPr/>
          </a:p>
        </p:txBody>
      </p:sp>
      <p:sp>
        <p:nvSpPr>
          <p:cNvPr id="167" name="Google Shape;167;p22"/>
          <p:cNvSpPr/>
          <p:nvPr/>
        </p:nvSpPr>
        <p:spPr>
          <a:xfrm>
            <a:off x="431825" y="1242875"/>
            <a:ext cx="2030400" cy="3072000"/>
          </a:xfrm>
          <a:prstGeom prst="flowChartInternalStorage">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latin typeface="Istok Web"/>
                <a:ea typeface="Istok Web"/>
                <a:cs typeface="Istok Web"/>
                <a:sym typeface="Istok Web"/>
              </a:rPr>
              <a:t>Chooser Table</a:t>
            </a:r>
            <a:endParaRPr>
              <a:solidFill>
                <a:schemeClr val="lt1"/>
              </a:solidFill>
              <a:latin typeface="Istok Web"/>
              <a:ea typeface="Istok Web"/>
              <a:cs typeface="Istok Web"/>
              <a:sym typeface="Istok Web"/>
            </a:endParaRPr>
          </a:p>
        </p:txBody>
      </p:sp>
      <p:sp>
        <p:nvSpPr>
          <p:cNvPr id="168" name="Google Shape;168;p22"/>
          <p:cNvSpPr/>
          <p:nvPr/>
        </p:nvSpPr>
        <p:spPr>
          <a:xfrm>
            <a:off x="2860800" y="1147200"/>
            <a:ext cx="835200" cy="32592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txBox="1"/>
          <p:nvPr/>
        </p:nvSpPr>
        <p:spPr>
          <a:xfrm>
            <a:off x="3940800" y="1283700"/>
            <a:ext cx="45333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Istok Web"/>
                <a:ea typeface="Istok Web"/>
                <a:cs typeface="Istok Web"/>
                <a:sym typeface="Istok Web"/>
              </a:rPr>
              <a:t>The architecture creates as-large-as-necessary chooser tables in memory for each model step and then uses the available computing resources to solve the subject model. </a:t>
            </a:r>
            <a:endParaRPr>
              <a:latin typeface="Istok Web"/>
              <a:ea typeface="Istok Web"/>
              <a:cs typeface="Istok Web"/>
              <a:sym typeface="Istok Web"/>
            </a:endParaRPr>
          </a:p>
          <a:p>
            <a:pPr marL="0" lvl="0" indent="0" algn="l" rtl="0">
              <a:spcBef>
                <a:spcPts val="0"/>
              </a:spcBef>
              <a:spcAft>
                <a:spcPts val="0"/>
              </a:spcAft>
              <a:buNone/>
            </a:pPr>
            <a:endParaRPr>
              <a:latin typeface="Istok Web"/>
              <a:ea typeface="Istok Web"/>
              <a:cs typeface="Istok Web"/>
              <a:sym typeface="Istok Web"/>
            </a:endParaRPr>
          </a:p>
          <a:p>
            <a:pPr marL="0" lvl="0" indent="0" algn="l" rtl="0">
              <a:spcBef>
                <a:spcPts val="0"/>
              </a:spcBef>
              <a:spcAft>
                <a:spcPts val="0"/>
              </a:spcAft>
              <a:buNone/>
            </a:pPr>
            <a:r>
              <a:rPr lang="en">
                <a:latin typeface="Istok Web"/>
                <a:ea typeface="Istok Web"/>
                <a:cs typeface="Istok Web"/>
                <a:sym typeface="Istok Web"/>
              </a:rPr>
              <a:t>This architecture is inherently memory intensive. When the size of the problem exceeds available resources, the choices are:</a:t>
            </a:r>
            <a:endParaRPr>
              <a:latin typeface="Istok Web"/>
              <a:ea typeface="Istok Web"/>
              <a:cs typeface="Istok Web"/>
              <a:sym typeface="Istok Web"/>
            </a:endParaRPr>
          </a:p>
          <a:p>
            <a:pPr marL="457200" lvl="0" indent="-317500" algn="l" rtl="0">
              <a:spcBef>
                <a:spcPts val="0"/>
              </a:spcBef>
              <a:spcAft>
                <a:spcPts val="0"/>
              </a:spcAft>
              <a:buSzPts val="1400"/>
              <a:buFont typeface="Istok Web"/>
              <a:buChar char="●"/>
            </a:pPr>
            <a:r>
              <a:rPr lang="en">
                <a:latin typeface="Istok Web"/>
                <a:ea typeface="Istok Web"/>
                <a:cs typeface="Istok Web"/>
                <a:sym typeface="Istok Web"/>
              </a:rPr>
              <a:t>Educate model developers/implementers to create chooser tables wisely</a:t>
            </a:r>
            <a:endParaRPr>
              <a:latin typeface="Istok Web"/>
              <a:ea typeface="Istok Web"/>
              <a:cs typeface="Istok Web"/>
              <a:sym typeface="Istok Web"/>
            </a:endParaRPr>
          </a:p>
          <a:p>
            <a:pPr marL="457200" lvl="0" indent="-317500" algn="l" rtl="0">
              <a:spcBef>
                <a:spcPts val="0"/>
              </a:spcBef>
              <a:spcAft>
                <a:spcPts val="0"/>
              </a:spcAft>
              <a:buSzPts val="1400"/>
              <a:buFont typeface="Istok Web"/>
              <a:buChar char="●"/>
            </a:pPr>
            <a:r>
              <a:rPr lang="en">
                <a:latin typeface="Istok Web"/>
                <a:ea typeface="Istok Web"/>
                <a:cs typeface="Istok Web"/>
                <a:sym typeface="Istok Web"/>
              </a:rPr>
              <a:t>Reduce the size of the problem via chunking</a:t>
            </a:r>
            <a:endParaRPr>
              <a:latin typeface="Istok Web"/>
              <a:ea typeface="Istok Web"/>
              <a:cs typeface="Istok Web"/>
              <a:sym typeface="Istok Web"/>
            </a:endParaRPr>
          </a:p>
          <a:p>
            <a:pPr marL="914400" lvl="1" indent="-317500" algn="l" rtl="0">
              <a:spcBef>
                <a:spcPts val="0"/>
              </a:spcBef>
              <a:spcAft>
                <a:spcPts val="0"/>
              </a:spcAft>
              <a:buClr>
                <a:schemeClr val="accent2"/>
              </a:buClr>
              <a:buSzPts val="1400"/>
              <a:buFont typeface="Istok Web"/>
              <a:buChar char="○"/>
            </a:pPr>
            <a:r>
              <a:rPr lang="en">
                <a:solidFill>
                  <a:schemeClr val="accent2"/>
                </a:solidFill>
                <a:latin typeface="Istok Web"/>
                <a:ea typeface="Istok Web"/>
                <a:cs typeface="Istok Web"/>
                <a:sym typeface="Istok Web"/>
              </a:rPr>
              <a:t>Chunk efficiently</a:t>
            </a:r>
            <a:endParaRPr>
              <a:solidFill>
                <a:schemeClr val="accent2"/>
              </a:solidFill>
              <a:latin typeface="Istok Web"/>
              <a:ea typeface="Istok Web"/>
              <a:cs typeface="Istok Web"/>
              <a:sym typeface="Istok Web"/>
            </a:endParaRPr>
          </a:p>
          <a:p>
            <a:pPr marL="914400" lvl="1" indent="-317500" algn="l" rtl="0">
              <a:spcBef>
                <a:spcPts val="0"/>
              </a:spcBef>
              <a:spcAft>
                <a:spcPts val="0"/>
              </a:spcAft>
              <a:buSzPts val="1400"/>
              <a:buFont typeface="Istok Web"/>
              <a:buChar char="○"/>
            </a:pPr>
            <a:r>
              <a:rPr lang="en">
                <a:latin typeface="Istok Web"/>
                <a:ea typeface="Istok Web"/>
                <a:cs typeface="Istok Web"/>
                <a:sym typeface="Istok Web"/>
              </a:rPr>
              <a:t>Chunk inefficiently </a:t>
            </a:r>
            <a:endParaRPr>
              <a:latin typeface="Istok Web"/>
              <a:ea typeface="Istok Web"/>
              <a:cs typeface="Istok Web"/>
              <a:sym typeface="Istok We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75" name="Google Shape;175;p23"/>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Noteworthy: Freewheelin’</a:t>
            </a:r>
            <a:endParaRPr/>
          </a:p>
        </p:txBody>
      </p:sp>
      <p:sp>
        <p:nvSpPr>
          <p:cNvPr id="176" name="Google Shape;176;p23"/>
          <p:cNvSpPr/>
          <p:nvPr/>
        </p:nvSpPr>
        <p:spPr>
          <a:xfrm>
            <a:off x="2860800" y="1147200"/>
            <a:ext cx="835200" cy="32592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txBox="1"/>
          <p:nvPr/>
        </p:nvSpPr>
        <p:spPr>
          <a:xfrm>
            <a:off x="3896600" y="1606950"/>
            <a:ext cx="45333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Istok Web"/>
                <a:ea typeface="Istok Web"/>
                <a:cs typeface="Istok Web"/>
                <a:sym typeface="Istok Web"/>
              </a:rPr>
              <a:t>Anything can happen in a component. This leads to developers creating new code each time a new component is needed, even if the new component has a lot in common with previously-developed components. </a:t>
            </a:r>
            <a:endParaRPr>
              <a:latin typeface="Istok Web"/>
              <a:ea typeface="Istok Web"/>
              <a:cs typeface="Istok Web"/>
              <a:sym typeface="Istok Web"/>
            </a:endParaRPr>
          </a:p>
          <a:p>
            <a:pPr marL="0" lvl="0" indent="0" algn="l" rtl="0">
              <a:spcBef>
                <a:spcPts val="0"/>
              </a:spcBef>
              <a:spcAft>
                <a:spcPts val="0"/>
              </a:spcAft>
              <a:buNone/>
            </a:pPr>
            <a:endParaRPr>
              <a:latin typeface="Istok Web"/>
              <a:ea typeface="Istok Web"/>
              <a:cs typeface="Istok Web"/>
              <a:sym typeface="Istok Web"/>
            </a:endParaRPr>
          </a:p>
          <a:p>
            <a:pPr marL="0" lvl="0" indent="0" algn="l" rtl="0">
              <a:spcBef>
                <a:spcPts val="0"/>
              </a:spcBef>
              <a:spcAft>
                <a:spcPts val="0"/>
              </a:spcAft>
              <a:buNone/>
            </a:pPr>
            <a:r>
              <a:rPr lang="en">
                <a:latin typeface="Istok Web"/>
                <a:ea typeface="Istok Web"/>
                <a:cs typeface="Istok Web"/>
                <a:sym typeface="Istok Web"/>
              </a:rPr>
              <a:t>Developers must closely examine each component to understand what it is doing and if it is working properly — because anything can happen in a component. </a:t>
            </a:r>
            <a:endParaRPr>
              <a:latin typeface="Istok Web"/>
              <a:ea typeface="Istok Web"/>
              <a:cs typeface="Istok Web"/>
              <a:sym typeface="Istok Web"/>
            </a:endParaRPr>
          </a:p>
        </p:txBody>
      </p:sp>
      <p:sp>
        <p:nvSpPr>
          <p:cNvPr id="178" name="Google Shape;178;p23"/>
          <p:cNvSpPr/>
          <p:nvPr/>
        </p:nvSpPr>
        <p:spPr>
          <a:xfrm>
            <a:off x="406500" y="2223605"/>
            <a:ext cx="2091000" cy="1106400"/>
          </a:xfrm>
          <a:prstGeom prst="roundRect">
            <a:avLst>
              <a:gd name="adj" fmla="val 16667"/>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Istok Web"/>
                <a:ea typeface="Istok Web"/>
                <a:cs typeface="Istok Web"/>
                <a:sym typeface="Istok Web"/>
              </a:rPr>
              <a:t>Component N </a:t>
            </a:r>
            <a:endParaRPr>
              <a:solidFill>
                <a:schemeClr val="lt1"/>
              </a:solidFill>
              <a:latin typeface="Istok Web"/>
              <a:ea typeface="Istok Web"/>
              <a:cs typeface="Istok Web"/>
              <a:sym typeface="Istok Web"/>
            </a:endParaRPr>
          </a:p>
          <a:p>
            <a:pPr marL="0" lvl="0" indent="0" algn="ctr" rtl="0">
              <a:spcBef>
                <a:spcPts val="0"/>
              </a:spcBef>
              <a:spcAft>
                <a:spcPts val="0"/>
              </a:spcAft>
              <a:buNone/>
            </a:pPr>
            <a:r>
              <a:rPr lang="en">
                <a:solidFill>
                  <a:schemeClr val="lt1"/>
                </a:solidFill>
                <a:latin typeface="Istok Web"/>
                <a:ea typeface="Istok Web"/>
                <a:cs typeface="Istok Web"/>
                <a:sym typeface="Istok Web"/>
              </a:rPr>
              <a:t>(e.g., automobile ownership)</a:t>
            </a:r>
            <a:endParaRPr>
              <a:solidFill>
                <a:schemeClr val="lt1"/>
              </a:solidFill>
              <a:latin typeface="Istok Web"/>
              <a:ea typeface="Istok Web"/>
              <a:cs typeface="Istok Web"/>
              <a:sym typeface="Istok We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184" name="Google Shape;184;p24"/>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Noteworthy: Monolith</a:t>
            </a:r>
            <a:endParaRPr/>
          </a:p>
        </p:txBody>
      </p:sp>
      <p:sp>
        <p:nvSpPr>
          <p:cNvPr id="185" name="Google Shape;185;p24"/>
          <p:cNvSpPr/>
          <p:nvPr/>
        </p:nvSpPr>
        <p:spPr>
          <a:xfrm>
            <a:off x="2808700" y="1295850"/>
            <a:ext cx="835200" cy="29619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4"/>
          <p:cNvSpPr txBox="1"/>
          <p:nvPr/>
        </p:nvSpPr>
        <p:spPr>
          <a:xfrm>
            <a:off x="3890900" y="2145750"/>
            <a:ext cx="4533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Istok Web"/>
                <a:ea typeface="Istok Web"/>
                <a:cs typeface="Istok Web"/>
                <a:sym typeface="Istok Web"/>
              </a:rPr>
              <a:t>Everything happens in a single repository, which means everything is dependent on everything else. The Consortium has also become the one place for ALL ActivitySim code and examples. This has made scaling the effort across agencies challenging. </a:t>
            </a:r>
            <a:endParaRPr>
              <a:latin typeface="Istok Web"/>
              <a:ea typeface="Istok Web"/>
              <a:cs typeface="Istok Web"/>
              <a:sym typeface="Istok Web"/>
            </a:endParaRPr>
          </a:p>
        </p:txBody>
      </p:sp>
      <p:sp>
        <p:nvSpPr>
          <p:cNvPr id="187" name="Google Shape;187;p24"/>
          <p:cNvSpPr/>
          <p:nvPr/>
        </p:nvSpPr>
        <p:spPr>
          <a:xfrm>
            <a:off x="496500" y="241920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ActivitySim</a:t>
            </a:r>
            <a:endParaRPr sz="1200">
              <a:solidFill>
                <a:schemeClr val="lt1"/>
              </a:solidFill>
              <a:latin typeface="Istok Web"/>
              <a:ea typeface="Istok Web"/>
              <a:cs typeface="Istok Web"/>
              <a:sym typeface="Istok Web"/>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Strengths</a:t>
            </a:r>
            <a:endParaRPr/>
          </a:p>
        </p:txBody>
      </p:sp>
      <p:sp>
        <p:nvSpPr>
          <p:cNvPr id="193" name="Google Shape;193;p2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rPr>
              <a:t>13</a:t>
            </a:fld>
            <a:endParaRPr>
              <a:solidFill>
                <a:schemeClr val="dk2"/>
              </a:solidFill>
            </a:endParaRPr>
          </a:p>
        </p:txBody>
      </p:sp>
      <p:sp>
        <p:nvSpPr>
          <p:cNvPr id="194" name="Google Shape;194;p25"/>
          <p:cNvSpPr txBox="1">
            <a:spLocks noGrp="1"/>
          </p:cNvSpPr>
          <p:nvPr>
            <p:ph type="body" idx="1"/>
          </p:nvPr>
        </p:nvSpPr>
        <p:spPr>
          <a:xfrm>
            <a:off x="2400250" y="1271999"/>
            <a:ext cx="6321600" cy="34557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b="1"/>
              <a:t>Fast</a:t>
            </a:r>
            <a:r>
              <a:rPr lang="en" sz="1500"/>
              <a:t>. For small problems, the software is very fast, as it can assemble data objects quickly (i.e., limited low compute time between solving chooser tables) and keep complete chooser tables in memory.  </a:t>
            </a:r>
            <a:endParaRPr sz="1500"/>
          </a:p>
          <a:p>
            <a:pPr marL="457200" lvl="0" indent="-323850" algn="l" rtl="0">
              <a:spcBef>
                <a:spcPts val="0"/>
              </a:spcBef>
              <a:spcAft>
                <a:spcPts val="0"/>
              </a:spcAft>
              <a:buSzPts val="1500"/>
              <a:buChar char="●"/>
            </a:pPr>
            <a:r>
              <a:rPr lang="en" sz="1500" b="1"/>
              <a:t>Straightforward-ish</a:t>
            </a:r>
            <a:r>
              <a:rPr lang="en" sz="1500"/>
              <a:t>. The data is stored in a global pipeline variable, and each model step is a separate Python script. The utility expressions and annotations are transparently presented. </a:t>
            </a:r>
            <a:endParaRPr sz="1500"/>
          </a:p>
          <a:p>
            <a:pPr marL="457200" lvl="0" indent="-323850" algn="l" rtl="0">
              <a:spcBef>
                <a:spcPts val="0"/>
              </a:spcBef>
              <a:spcAft>
                <a:spcPts val="0"/>
              </a:spcAft>
              <a:buSzPts val="1500"/>
              <a:buChar char="●"/>
            </a:pPr>
            <a:r>
              <a:rPr lang="en" sz="1500" b="1"/>
              <a:t>Flexibility</a:t>
            </a:r>
            <a:r>
              <a:rPr lang="en" sz="1500"/>
              <a:t>. The otherside of the “freewheelin’” coin: allowing anything to happen in a component gives developers and users tremendous flexibility. </a:t>
            </a:r>
            <a:endParaRPr sz="15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Shortcomings</a:t>
            </a:r>
            <a:endParaRPr/>
          </a:p>
        </p:txBody>
      </p:sp>
      <p:sp>
        <p:nvSpPr>
          <p:cNvPr id="200" name="Google Shape;200;p2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rPr>
              <a:t>14</a:t>
            </a:fld>
            <a:endParaRPr>
              <a:solidFill>
                <a:schemeClr val="dk2"/>
              </a:solidFill>
            </a:endParaRPr>
          </a:p>
        </p:txBody>
      </p:sp>
      <p:sp>
        <p:nvSpPr>
          <p:cNvPr id="201" name="Google Shape;201;p26"/>
          <p:cNvSpPr txBox="1">
            <a:spLocks noGrp="1"/>
          </p:cNvSpPr>
          <p:nvPr>
            <p:ph type="body" idx="1"/>
          </p:nvPr>
        </p:nvSpPr>
        <p:spPr>
          <a:xfrm>
            <a:off x="2400250" y="1271999"/>
            <a:ext cx="6321600" cy="34557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b="1"/>
              <a:t>Scale</a:t>
            </a:r>
            <a:r>
              <a:rPr lang="en" sz="1500"/>
              <a:t>. In two ways: (i) 1TB or larger machines needed to run larger problems; (ii) managing agency-created examples is unwieldy and inefficient.   </a:t>
            </a:r>
            <a:endParaRPr sz="1500"/>
          </a:p>
          <a:p>
            <a:pPr marL="457200" lvl="0" indent="-323850" algn="l" rtl="0">
              <a:spcBef>
                <a:spcPts val="0"/>
              </a:spcBef>
              <a:spcAft>
                <a:spcPts val="0"/>
              </a:spcAft>
              <a:buSzPts val="1500"/>
              <a:buChar char="●"/>
            </a:pPr>
            <a:r>
              <a:rPr lang="en" sz="1500" b="1"/>
              <a:t>Accessibility</a:t>
            </a:r>
            <a:r>
              <a:rPr lang="en" sz="1500"/>
              <a:t>. In three ways: (i) need large computer to run many models, (ii) complex code is required to mitigate memory issues, and (iii) numerous similar components is confusing.</a:t>
            </a:r>
            <a:endParaRPr sz="1500"/>
          </a:p>
          <a:p>
            <a:pPr marL="457200" lvl="0" indent="-323850" algn="l" rtl="0">
              <a:spcBef>
                <a:spcPts val="0"/>
              </a:spcBef>
              <a:spcAft>
                <a:spcPts val="0"/>
              </a:spcAft>
              <a:buSzPts val="1500"/>
              <a:buChar char="●"/>
            </a:pPr>
            <a:r>
              <a:rPr lang="en" sz="1500" b="1"/>
              <a:t>Dependencies</a:t>
            </a:r>
            <a:r>
              <a:rPr lang="en" sz="1500"/>
              <a:t>. For example, cannot currently apply ActivitySim unless the estimation code installs properly.</a:t>
            </a:r>
            <a:endParaRPr sz="1500"/>
          </a:p>
          <a:p>
            <a:pPr marL="0" lvl="0" indent="0" algn="l" rtl="0">
              <a:spcBef>
                <a:spcPts val="1600"/>
              </a:spcBef>
              <a:spcAft>
                <a:spcPts val="1600"/>
              </a:spcAft>
              <a:buNone/>
            </a:pPr>
            <a:endParaRPr sz="13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Shortcomings (cont.)</a:t>
            </a:r>
            <a:endParaRPr/>
          </a:p>
        </p:txBody>
      </p:sp>
      <p:sp>
        <p:nvSpPr>
          <p:cNvPr id="207" name="Google Shape;207;p2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rPr>
              <a:t>15</a:t>
            </a:fld>
            <a:endParaRPr>
              <a:solidFill>
                <a:schemeClr val="dk2"/>
              </a:solidFill>
            </a:endParaRPr>
          </a:p>
        </p:txBody>
      </p:sp>
      <p:sp>
        <p:nvSpPr>
          <p:cNvPr id="208" name="Google Shape;208;p27"/>
          <p:cNvSpPr txBox="1">
            <a:spLocks noGrp="1"/>
          </p:cNvSpPr>
          <p:nvPr>
            <p:ph type="body" idx="1"/>
          </p:nvPr>
        </p:nvSpPr>
        <p:spPr>
          <a:xfrm>
            <a:off x="2400250" y="1271999"/>
            <a:ext cx="6321600" cy="34557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b="1"/>
              <a:t>Testing</a:t>
            </a:r>
            <a:r>
              <a:rPr lang="en" sz="1500"/>
              <a:t>. Global pipeline variable, Orca (for now), and monolithic code make unit testing challenging.</a:t>
            </a:r>
            <a:endParaRPr sz="1500"/>
          </a:p>
          <a:p>
            <a:pPr marL="457200" lvl="0" indent="-323850" algn="l" rtl="0">
              <a:spcBef>
                <a:spcPts val="0"/>
              </a:spcBef>
              <a:spcAft>
                <a:spcPts val="0"/>
              </a:spcAft>
              <a:buSzPts val="1500"/>
              <a:buChar char="●"/>
            </a:pPr>
            <a:r>
              <a:rPr lang="en" sz="1500" b="1"/>
              <a:t>Performance</a:t>
            </a:r>
            <a:r>
              <a:rPr lang="en" sz="1500"/>
              <a:t>. Has struggled to meet performance objectives for larger problems.</a:t>
            </a:r>
            <a:endParaRPr sz="1500"/>
          </a:p>
          <a:p>
            <a:pPr marL="457200" lvl="0" indent="-311150" algn="l" rtl="0">
              <a:spcBef>
                <a:spcPts val="0"/>
              </a:spcBef>
              <a:spcAft>
                <a:spcPts val="0"/>
              </a:spcAft>
              <a:buSzPts val="1300"/>
              <a:buChar char="●"/>
            </a:pPr>
            <a:r>
              <a:rPr lang="en" sz="1500" b="1"/>
              <a:t>Cloud</a:t>
            </a:r>
            <a:r>
              <a:rPr lang="en" sz="1500"/>
              <a:t>. Advantages of the cloud are greatly diminished if compute cost is prohibitive. </a:t>
            </a:r>
            <a:r>
              <a:rPr lang="en" sz="1300"/>
              <a:t>  </a:t>
            </a:r>
            <a:endParaRPr sz="1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Proposed Architecture</a:t>
            </a:r>
            <a:endParaRPr/>
          </a:p>
        </p:txBody>
      </p:sp>
      <p:sp>
        <p:nvSpPr>
          <p:cNvPr id="214" name="Google Shape;214;p2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16</a:t>
            </a:fld>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Proposed Architecture</a:t>
            </a:r>
            <a:endParaRPr/>
          </a:p>
        </p:txBody>
      </p:sp>
      <p:sp>
        <p:nvSpPr>
          <p:cNvPr id="220" name="Google Shape;220;p2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21" name="Google Shape;221;p29"/>
          <p:cNvSpPr/>
          <p:nvPr/>
        </p:nvSpPr>
        <p:spPr>
          <a:xfrm>
            <a:off x="3276725" y="708525"/>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agent-manager</a:t>
            </a:r>
            <a:endParaRPr sz="1200">
              <a:solidFill>
                <a:schemeClr val="lt1"/>
              </a:solidFill>
              <a:latin typeface="Istok Web"/>
              <a:ea typeface="Istok Web"/>
              <a:cs typeface="Istok Web"/>
              <a:sym typeface="Istok Web"/>
            </a:endParaRPr>
          </a:p>
        </p:txBody>
      </p:sp>
      <p:sp>
        <p:nvSpPr>
          <p:cNvPr id="222" name="Google Shape;222;p29"/>
          <p:cNvSpPr/>
          <p:nvPr/>
        </p:nvSpPr>
        <p:spPr>
          <a:xfrm>
            <a:off x="446400" y="489600"/>
            <a:ext cx="1973808" cy="1153062"/>
          </a:xfrm>
          <a:prstGeom prst="flowChartMultidocumen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457200" lvl="0" indent="-292100" algn="l" rtl="0">
              <a:spcBef>
                <a:spcPts val="0"/>
              </a:spcBef>
              <a:spcAft>
                <a:spcPts val="0"/>
              </a:spcAft>
              <a:buClr>
                <a:schemeClr val="lt1"/>
              </a:buClr>
              <a:buSzPts val="1000"/>
              <a:buFont typeface="Istok Web"/>
              <a:buChar char="●"/>
            </a:pPr>
            <a:r>
              <a:rPr lang="en" sz="1000">
                <a:solidFill>
                  <a:schemeClr val="lt1"/>
                </a:solidFill>
                <a:latin typeface="Istok Web"/>
                <a:ea typeface="Istok Web"/>
                <a:cs typeface="Istok Web"/>
                <a:sym typeface="Istok Web"/>
              </a:rPr>
              <a:t>Households</a:t>
            </a:r>
            <a:endParaRPr sz="1000">
              <a:solidFill>
                <a:schemeClr val="lt1"/>
              </a:solidFill>
              <a:latin typeface="Istok Web"/>
              <a:ea typeface="Istok Web"/>
              <a:cs typeface="Istok Web"/>
              <a:sym typeface="Istok Web"/>
            </a:endParaRPr>
          </a:p>
          <a:p>
            <a:pPr marL="457200" lvl="0" indent="-292100" algn="l" rtl="0">
              <a:spcBef>
                <a:spcPts val="0"/>
              </a:spcBef>
              <a:spcAft>
                <a:spcPts val="0"/>
              </a:spcAft>
              <a:buClr>
                <a:schemeClr val="lt1"/>
              </a:buClr>
              <a:buSzPts val="1000"/>
              <a:buFont typeface="Istok Web"/>
              <a:buChar char="●"/>
            </a:pPr>
            <a:r>
              <a:rPr lang="en" sz="1000">
                <a:solidFill>
                  <a:schemeClr val="lt1"/>
                </a:solidFill>
                <a:latin typeface="Istok Web"/>
                <a:ea typeface="Istok Web"/>
                <a:cs typeface="Istok Web"/>
                <a:sym typeface="Istok Web"/>
              </a:rPr>
              <a:t>Persons</a:t>
            </a:r>
            <a:endParaRPr sz="1000">
              <a:solidFill>
                <a:schemeClr val="lt1"/>
              </a:solidFill>
              <a:latin typeface="Istok Web"/>
              <a:ea typeface="Istok Web"/>
              <a:cs typeface="Istok Web"/>
              <a:sym typeface="Istok Web"/>
            </a:endParaRPr>
          </a:p>
          <a:p>
            <a:pPr marL="457200" lvl="0" indent="-292100" algn="l" rtl="0">
              <a:spcBef>
                <a:spcPts val="0"/>
              </a:spcBef>
              <a:spcAft>
                <a:spcPts val="0"/>
              </a:spcAft>
              <a:buClr>
                <a:schemeClr val="lt1"/>
              </a:buClr>
              <a:buSzPts val="1000"/>
              <a:buFont typeface="Istok Web"/>
              <a:buChar char="●"/>
            </a:pPr>
            <a:r>
              <a:rPr lang="en" sz="1000">
                <a:solidFill>
                  <a:schemeClr val="lt1"/>
                </a:solidFill>
                <a:latin typeface="Istok Web"/>
                <a:ea typeface="Istok Web"/>
                <a:cs typeface="Istok Web"/>
                <a:sym typeface="Istok Web"/>
              </a:rPr>
              <a:t>Zonal Data</a:t>
            </a:r>
            <a:endParaRPr sz="1000">
              <a:solidFill>
                <a:schemeClr val="lt1"/>
              </a:solidFill>
              <a:latin typeface="Istok Web"/>
              <a:ea typeface="Istok Web"/>
              <a:cs typeface="Istok Web"/>
              <a:sym typeface="Istok Web"/>
            </a:endParaRPr>
          </a:p>
        </p:txBody>
      </p:sp>
      <p:sp>
        <p:nvSpPr>
          <p:cNvPr id="223" name="Google Shape;223;p29"/>
          <p:cNvSpPr/>
          <p:nvPr/>
        </p:nvSpPr>
        <p:spPr>
          <a:xfrm>
            <a:off x="446400" y="1781281"/>
            <a:ext cx="1973808" cy="1153062"/>
          </a:xfrm>
          <a:prstGeom prst="flowChartMultidocument">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457200" lvl="0" indent="-292100" algn="l" rtl="0">
              <a:spcBef>
                <a:spcPts val="0"/>
              </a:spcBef>
              <a:spcAft>
                <a:spcPts val="0"/>
              </a:spcAft>
              <a:buClr>
                <a:schemeClr val="lt1"/>
              </a:buClr>
              <a:buSzPts val="1000"/>
              <a:buFont typeface="Istok Web"/>
              <a:buChar char="●"/>
            </a:pPr>
            <a:r>
              <a:rPr lang="en" sz="1000">
                <a:solidFill>
                  <a:schemeClr val="lt1"/>
                </a:solidFill>
                <a:latin typeface="Istok Web"/>
                <a:ea typeface="Istok Web"/>
                <a:cs typeface="Istok Web"/>
                <a:sym typeface="Istok Web"/>
              </a:rPr>
              <a:t>Skims</a:t>
            </a:r>
            <a:endParaRPr sz="1000">
              <a:solidFill>
                <a:schemeClr val="lt1"/>
              </a:solidFill>
              <a:latin typeface="Istok Web"/>
              <a:ea typeface="Istok Web"/>
              <a:cs typeface="Istok Web"/>
              <a:sym typeface="Istok Web"/>
            </a:endParaRPr>
          </a:p>
          <a:p>
            <a:pPr marL="457200" lvl="0" indent="-292100" algn="l" rtl="0">
              <a:spcBef>
                <a:spcPts val="0"/>
              </a:spcBef>
              <a:spcAft>
                <a:spcPts val="0"/>
              </a:spcAft>
              <a:buClr>
                <a:schemeClr val="lt1"/>
              </a:buClr>
              <a:buSzPts val="1000"/>
              <a:buFont typeface="Istok Web"/>
              <a:buChar char="●"/>
            </a:pPr>
            <a:r>
              <a:rPr lang="en" sz="1000">
                <a:solidFill>
                  <a:schemeClr val="lt1"/>
                </a:solidFill>
                <a:latin typeface="Istok Web"/>
                <a:ea typeface="Istok Web"/>
                <a:cs typeface="Istok Web"/>
                <a:sym typeface="Istok Web"/>
              </a:rPr>
              <a:t>(DTA Trajectories)</a:t>
            </a:r>
            <a:endParaRPr sz="1000">
              <a:solidFill>
                <a:schemeClr val="lt1"/>
              </a:solidFill>
              <a:latin typeface="Istok Web"/>
              <a:ea typeface="Istok Web"/>
              <a:cs typeface="Istok Web"/>
              <a:sym typeface="Istok Web"/>
            </a:endParaRPr>
          </a:p>
        </p:txBody>
      </p:sp>
      <p:sp>
        <p:nvSpPr>
          <p:cNvPr id="224" name="Google Shape;224;p29"/>
          <p:cNvSpPr/>
          <p:nvPr/>
        </p:nvSpPr>
        <p:spPr>
          <a:xfrm>
            <a:off x="3276725" y="198075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los-manager</a:t>
            </a:r>
            <a:endParaRPr sz="1200">
              <a:solidFill>
                <a:schemeClr val="lt1"/>
              </a:solidFill>
              <a:latin typeface="Istok Web"/>
              <a:ea typeface="Istok Web"/>
              <a:cs typeface="Istok Web"/>
              <a:sym typeface="Istok Web"/>
            </a:endParaRPr>
          </a:p>
        </p:txBody>
      </p:sp>
      <p:sp>
        <p:nvSpPr>
          <p:cNvPr id="225" name="Google Shape;225;p29"/>
          <p:cNvSpPr/>
          <p:nvPr/>
        </p:nvSpPr>
        <p:spPr>
          <a:xfrm>
            <a:off x="446400" y="3072963"/>
            <a:ext cx="1973808" cy="1153062"/>
          </a:xfrm>
          <a:prstGeom prst="flowChartMultidocument">
            <a:avLst/>
          </a:prstGeom>
          <a:solidFill>
            <a:schemeClr val="accent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457200" lvl="0" indent="-292100" algn="l" rtl="0">
              <a:spcBef>
                <a:spcPts val="0"/>
              </a:spcBef>
              <a:spcAft>
                <a:spcPts val="0"/>
              </a:spcAft>
              <a:buClr>
                <a:schemeClr val="lt1"/>
              </a:buClr>
              <a:buSzPts val="1000"/>
              <a:buFont typeface="Istok Web"/>
              <a:buChar char="●"/>
            </a:pPr>
            <a:r>
              <a:rPr lang="en" sz="1000">
                <a:solidFill>
                  <a:schemeClr val="lt1"/>
                </a:solidFill>
                <a:latin typeface="Istok Web"/>
                <a:ea typeface="Istok Web"/>
                <a:cs typeface="Istok Web"/>
                <a:sym typeface="Istok Web"/>
              </a:rPr>
              <a:t>Model Specifications (i.e., form, utility expressions)</a:t>
            </a:r>
            <a:endParaRPr sz="1000">
              <a:solidFill>
                <a:schemeClr val="lt1"/>
              </a:solidFill>
              <a:latin typeface="Istok Web"/>
              <a:ea typeface="Istok Web"/>
              <a:cs typeface="Istok Web"/>
              <a:sym typeface="Istok Web"/>
            </a:endParaRPr>
          </a:p>
        </p:txBody>
      </p:sp>
      <p:sp>
        <p:nvSpPr>
          <p:cNvPr id="226" name="Google Shape;226;p29"/>
          <p:cNvSpPr/>
          <p:nvPr/>
        </p:nvSpPr>
        <p:spPr>
          <a:xfrm>
            <a:off x="3276725" y="327600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model-manager</a:t>
            </a:r>
            <a:endParaRPr sz="1200">
              <a:solidFill>
                <a:schemeClr val="lt1"/>
              </a:solidFill>
              <a:latin typeface="Istok Web"/>
              <a:ea typeface="Istok Web"/>
              <a:cs typeface="Istok Web"/>
              <a:sym typeface="Istok Web"/>
            </a:endParaRPr>
          </a:p>
        </p:txBody>
      </p:sp>
      <p:cxnSp>
        <p:nvCxnSpPr>
          <p:cNvPr id="227" name="Google Shape;227;p29"/>
          <p:cNvCxnSpPr>
            <a:stCxn id="222" idx="3"/>
            <a:endCxn id="221" idx="1"/>
          </p:cNvCxnSpPr>
          <p:nvPr/>
        </p:nvCxnSpPr>
        <p:spPr>
          <a:xfrm>
            <a:off x="2420208" y="1066131"/>
            <a:ext cx="856500" cy="0"/>
          </a:xfrm>
          <a:prstGeom prst="straightConnector1">
            <a:avLst/>
          </a:prstGeom>
          <a:noFill/>
          <a:ln w="9525" cap="flat" cmpd="sng">
            <a:solidFill>
              <a:schemeClr val="dk2"/>
            </a:solidFill>
            <a:prstDash val="solid"/>
            <a:round/>
            <a:headEnd type="none" w="med" len="med"/>
            <a:tailEnd type="triangle" w="med" len="med"/>
          </a:ln>
        </p:spPr>
      </p:cxnSp>
      <p:cxnSp>
        <p:nvCxnSpPr>
          <p:cNvPr id="228" name="Google Shape;228;p29"/>
          <p:cNvCxnSpPr>
            <a:stCxn id="223" idx="3"/>
            <a:endCxn id="224" idx="1"/>
          </p:cNvCxnSpPr>
          <p:nvPr/>
        </p:nvCxnSpPr>
        <p:spPr>
          <a:xfrm rot="10800000" flipH="1">
            <a:off x="2420208" y="2338312"/>
            <a:ext cx="856500" cy="19500"/>
          </a:xfrm>
          <a:prstGeom prst="straightConnector1">
            <a:avLst/>
          </a:prstGeom>
          <a:noFill/>
          <a:ln w="9525" cap="flat" cmpd="sng">
            <a:solidFill>
              <a:schemeClr val="dk2"/>
            </a:solidFill>
            <a:prstDash val="solid"/>
            <a:round/>
            <a:headEnd type="none" w="med" len="med"/>
            <a:tailEnd type="triangle" w="med" len="med"/>
          </a:ln>
        </p:spPr>
      </p:cxnSp>
      <p:cxnSp>
        <p:nvCxnSpPr>
          <p:cNvPr id="229" name="Google Shape;229;p29"/>
          <p:cNvCxnSpPr>
            <a:stCxn id="225" idx="3"/>
            <a:endCxn id="226" idx="1"/>
          </p:cNvCxnSpPr>
          <p:nvPr/>
        </p:nvCxnSpPr>
        <p:spPr>
          <a:xfrm rot="10800000" flipH="1">
            <a:off x="2420208" y="3633594"/>
            <a:ext cx="856500" cy="15900"/>
          </a:xfrm>
          <a:prstGeom prst="straightConnector1">
            <a:avLst/>
          </a:prstGeom>
          <a:noFill/>
          <a:ln w="9525" cap="flat" cmpd="sng">
            <a:solidFill>
              <a:schemeClr val="dk2"/>
            </a:solidFill>
            <a:prstDash val="solid"/>
            <a:round/>
            <a:headEnd type="none" w="med" len="med"/>
            <a:tailEnd type="triangle" w="med" len="med"/>
          </a:ln>
        </p:spPr>
      </p:cxnSp>
      <p:sp>
        <p:nvSpPr>
          <p:cNvPr id="230" name="Google Shape;230;p29"/>
          <p:cNvSpPr/>
          <p:nvPr/>
        </p:nvSpPr>
        <p:spPr>
          <a:xfrm>
            <a:off x="4846025" y="708525"/>
            <a:ext cx="3489600" cy="7152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accent1"/>
                </a:solidFill>
                <a:latin typeface="Istok Web"/>
                <a:ea typeface="Istok Web"/>
                <a:cs typeface="Istok Web"/>
                <a:sym typeface="Istok Web"/>
              </a:rPr>
              <a:t>Serves</a:t>
            </a:r>
            <a:r>
              <a:rPr lang="en" sz="1200">
                <a:solidFill>
                  <a:schemeClr val="accent1"/>
                </a:solidFill>
                <a:latin typeface="Istok Web"/>
                <a:ea typeface="Istok Web"/>
                <a:cs typeface="Istok Web"/>
                <a:sym typeface="Istok Web"/>
              </a:rPr>
              <a:t> households to model application objects and modules; </a:t>
            </a:r>
            <a:r>
              <a:rPr lang="en" sz="1200" b="1">
                <a:solidFill>
                  <a:schemeClr val="accent1"/>
                </a:solidFill>
                <a:latin typeface="Istok Web"/>
                <a:ea typeface="Istok Web"/>
                <a:cs typeface="Istok Web"/>
                <a:sym typeface="Istok Web"/>
              </a:rPr>
              <a:t>retrieves</a:t>
            </a:r>
            <a:r>
              <a:rPr lang="en" sz="1200">
                <a:solidFill>
                  <a:schemeClr val="accent1"/>
                </a:solidFill>
                <a:latin typeface="Istok Web"/>
                <a:ea typeface="Istok Web"/>
                <a:cs typeface="Istok Web"/>
                <a:sym typeface="Istok Web"/>
              </a:rPr>
              <a:t> and assembles results from common storage. </a:t>
            </a:r>
            <a:endParaRPr sz="1200">
              <a:solidFill>
                <a:schemeClr val="accent1"/>
              </a:solidFill>
              <a:latin typeface="Istok Web"/>
              <a:ea typeface="Istok Web"/>
              <a:cs typeface="Istok Web"/>
              <a:sym typeface="Istok Web"/>
            </a:endParaRPr>
          </a:p>
        </p:txBody>
      </p:sp>
      <p:sp>
        <p:nvSpPr>
          <p:cNvPr id="231" name="Google Shape;231;p29"/>
          <p:cNvSpPr/>
          <p:nvPr/>
        </p:nvSpPr>
        <p:spPr>
          <a:xfrm>
            <a:off x="4846025" y="1980750"/>
            <a:ext cx="3489600" cy="7152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accent1"/>
                </a:solidFill>
                <a:latin typeface="Istok Web"/>
                <a:ea typeface="Istok Web"/>
                <a:cs typeface="Istok Web"/>
                <a:sym typeface="Istok Web"/>
              </a:rPr>
              <a:t>Serves</a:t>
            </a:r>
            <a:r>
              <a:rPr lang="en" sz="1200">
                <a:solidFill>
                  <a:schemeClr val="accent1"/>
                </a:solidFill>
                <a:latin typeface="Istok Web"/>
                <a:ea typeface="Istok Web"/>
                <a:cs typeface="Istok Web"/>
                <a:sym typeface="Istok Web"/>
              </a:rPr>
              <a:t> level-of-service to model application objects and modules. </a:t>
            </a:r>
            <a:endParaRPr sz="1200">
              <a:solidFill>
                <a:schemeClr val="accent1"/>
              </a:solidFill>
              <a:latin typeface="Istok Web"/>
              <a:ea typeface="Istok Web"/>
              <a:cs typeface="Istok Web"/>
              <a:sym typeface="Istok Web"/>
            </a:endParaRPr>
          </a:p>
        </p:txBody>
      </p:sp>
      <p:sp>
        <p:nvSpPr>
          <p:cNvPr id="232" name="Google Shape;232;p29"/>
          <p:cNvSpPr/>
          <p:nvPr/>
        </p:nvSpPr>
        <p:spPr>
          <a:xfrm>
            <a:off x="4846025" y="3283950"/>
            <a:ext cx="3489600" cy="7152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accent1"/>
                </a:solidFill>
                <a:latin typeface="Istok Web"/>
                <a:ea typeface="Istok Web"/>
                <a:cs typeface="Istok Web"/>
                <a:sym typeface="Istok Web"/>
              </a:rPr>
              <a:t>Serves</a:t>
            </a:r>
            <a:r>
              <a:rPr lang="en" sz="1200">
                <a:solidFill>
                  <a:schemeClr val="accent1"/>
                </a:solidFill>
                <a:latin typeface="Istok Web"/>
                <a:ea typeface="Istok Web"/>
                <a:cs typeface="Istok Web"/>
                <a:sym typeface="Istok Web"/>
              </a:rPr>
              <a:t> model specifications to model application objects and modules. </a:t>
            </a:r>
            <a:endParaRPr sz="1200">
              <a:solidFill>
                <a:schemeClr val="accent1"/>
              </a:solidFill>
              <a:latin typeface="Istok Web"/>
              <a:ea typeface="Istok Web"/>
              <a:cs typeface="Istok Web"/>
              <a:sym typeface="Istok Web"/>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Proposed Architecture</a:t>
            </a:r>
            <a:endParaRPr/>
          </a:p>
        </p:txBody>
      </p:sp>
      <p:sp>
        <p:nvSpPr>
          <p:cNvPr id="238" name="Google Shape;238;p3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239" name="Google Shape;239;p30"/>
          <p:cNvSpPr/>
          <p:nvPr/>
        </p:nvSpPr>
        <p:spPr>
          <a:xfrm>
            <a:off x="381125" y="708525"/>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agent-manager</a:t>
            </a:r>
            <a:endParaRPr sz="1200">
              <a:solidFill>
                <a:schemeClr val="lt1"/>
              </a:solidFill>
              <a:latin typeface="Istok Web"/>
              <a:ea typeface="Istok Web"/>
              <a:cs typeface="Istok Web"/>
              <a:sym typeface="Istok Web"/>
            </a:endParaRPr>
          </a:p>
        </p:txBody>
      </p:sp>
      <p:sp>
        <p:nvSpPr>
          <p:cNvPr id="240" name="Google Shape;240;p30"/>
          <p:cNvSpPr/>
          <p:nvPr/>
        </p:nvSpPr>
        <p:spPr>
          <a:xfrm>
            <a:off x="381125" y="198075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los-manager</a:t>
            </a:r>
            <a:endParaRPr sz="1200">
              <a:solidFill>
                <a:schemeClr val="lt1"/>
              </a:solidFill>
              <a:latin typeface="Istok Web"/>
              <a:ea typeface="Istok Web"/>
              <a:cs typeface="Istok Web"/>
              <a:sym typeface="Istok Web"/>
            </a:endParaRPr>
          </a:p>
        </p:txBody>
      </p:sp>
      <p:sp>
        <p:nvSpPr>
          <p:cNvPr id="241" name="Google Shape;241;p30"/>
          <p:cNvSpPr/>
          <p:nvPr/>
        </p:nvSpPr>
        <p:spPr>
          <a:xfrm>
            <a:off x="381125" y="327600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model-manager</a:t>
            </a:r>
            <a:endParaRPr sz="1200">
              <a:solidFill>
                <a:schemeClr val="lt1"/>
              </a:solidFill>
              <a:latin typeface="Istok Web"/>
              <a:ea typeface="Istok Web"/>
              <a:cs typeface="Istok Web"/>
              <a:sym typeface="Istok Web"/>
            </a:endParaRPr>
          </a:p>
        </p:txBody>
      </p:sp>
      <p:sp>
        <p:nvSpPr>
          <p:cNvPr id="242" name="Google Shape;242;p30"/>
          <p:cNvSpPr/>
          <p:nvPr/>
        </p:nvSpPr>
        <p:spPr>
          <a:xfrm>
            <a:off x="3510061" y="198075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data-model</a:t>
            </a:r>
            <a:endParaRPr sz="1200">
              <a:solidFill>
                <a:schemeClr val="lt1"/>
              </a:solidFill>
              <a:latin typeface="Istok Web"/>
              <a:ea typeface="Istok Web"/>
              <a:cs typeface="Istok Web"/>
              <a:sym typeface="Istok Web"/>
            </a:endParaRPr>
          </a:p>
        </p:txBody>
      </p:sp>
      <p:sp>
        <p:nvSpPr>
          <p:cNvPr id="243" name="Google Shape;243;p30"/>
          <p:cNvSpPr/>
          <p:nvPr/>
        </p:nvSpPr>
        <p:spPr>
          <a:xfrm>
            <a:off x="5074600" y="1833000"/>
            <a:ext cx="3489600" cy="10107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accent1"/>
                </a:solidFill>
                <a:latin typeface="Istok Web"/>
                <a:ea typeface="Istok Web"/>
                <a:cs typeface="Istok Web"/>
                <a:sym typeface="Istok Web"/>
              </a:rPr>
              <a:t>Static</a:t>
            </a:r>
            <a:r>
              <a:rPr lang="en" sz="1200">
                <a:solidFill>
                  <a:schemeClr val="accent1"/>
                </a:solidFill>
                <a:latin typeface="Istok Web"/>
                <a:ea typeface="Istok Web"/>
                <a:cs typeface="Istok Web"/>
                <a:sym typeface="Istok Web"/>
              </a:rPr>
              <a:t>. Enforces consistency across components. Single location for all variable definitions (including data types and enums) and derivations (“pre-processors”, “annotations”). </a:t>
            </a:r>
            <a:endParaRPr sz="1200">
              <a:solidFill>
                <a:schemeClr val="accent1"/>
              </a:solidFill>
              <a:latin typeface="Istok Web"/>
              <a:ea typeface="Istok Web"/>
              <a:cs typeface="Istok Web"/>
              <a:sym typeface="Istok Web"/>
            </a:endParaRPr>
          </a:p>
        </p:txBody>
      </p:sp>
      <p:cxnSp>
        <p:nvCxnSpPr>
          <p:cNvPr id="244" name="Google Shape;244;p30"/>
          <p:cNvCxnSpPr>
            <a:stCxn id="242" idx="1"/>
            <a:endCxn id="239" idx="3"/>
          </p:cNvCxnSpPr>
          <p:nvPr/>
        </p:nvCxnSpPr>
        <p:spPr>
          <a:xfrm rot="10800000">
            <a:off x="1912261" y="1066050"/>
            <a:ext cx="1597800" cy="1272300"/>
          </a:xfrm>
          <a:prstGeom prst="bentConnector3">
            <a:avLst>
              <a:gd name="adj1" fmla="val 49998"/>
            </a:avLst>
          </a:prstGeom>
          <a:noFill/>
          <a:ln w="9525" cap="flat" cmpd="sng">
            <a:solidFill>
              <a:schemeClr val="dk2"/>
            </a:solidFill>
            <a:prstDash val="solid"/>
            <a:round/>
            <a:headEnd type="none" w="med" len="med"/>
            <a:tailEnd type="triangle" w="med" len="med"/>
          </a:ln>
        </p:spPr>
      </p:cxnSp>
      <p:cxnSp>
        <p:nvCxnSpPr>
          <p:cNvPr id="245" name="Google Shape;245;p30"/>
          <p:cNvCxnSpPr>
            <a:endCxn id="241" idx="3"/>
          </p:cNvCxnSpPr>
          <p:nvPr/>
        </p:nvCxnSpPr>
        <p:spPr>
          <a:xfrm flipH="1">
            <a:off x="1912325" y="2338200"/>
            <a:ext cx="1597800" cy="1295400"/>
          </a:xfrm>
          <a:prstGeom prst="bentConnector3">
            <a:avLst>
              <a:gd name="adj1" fmla="val 50000"/>
            </a:avLst>
          </a:prstGeom>
          <a:noFill/>
          <a:ln w="9525" cap="flat" cmpd="sng">
            <a:solidFill>
              <a:schemeClr val="dk2"/>
            </a:solidFill>
            <a:prstDash val="solid"/>
            <a:round/>
            <a:headEnd type="none" w="med" len="med"/>
            <a:tailEnd type="triangle" w="med" len="med"/>
          </a:ln>
        </p:spPr>
      </p:cxnSp>
      <p:cxnSp>
        <p:nvCxnSpPr>
          <p:cNvPr id="246" name="Google Shape;246;p30"/>
          <p:cNvCxnSpPr>
            <a:stCxn id="242" idx="1"/>
            <a:endCxn id="240" idx="3"/>
          </p:cNvCxnSpPr>
          <p:nvPr/>
        </p:nvCxnSpPr>
        <p:spPr>
          <a:xfrm flipH="1">
            <a:off x="1912261" y="2338350"/>
            <a:ext cx="1597800" cy="600"/>
          </a:xfrm>
          <a:prstGeom prst="bentConnector3">
            <a:avLst>
              <a:gd name="adj1" fmla="val 49998"/>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1"/>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Proposed Architecture</a:t>
            </a:r>
            <a:endParaRPr/>
          </a:p>
        </p:txBody>
      </p:sp>
      <p:sp>
        <p:nvSpPr>
          <p:cNvPr id="252" name="Google Shape;252;p3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253" name="Google Shape;253;p31"/>
          <p:cNvSpPr/>
          <p:nvPr/>
        </p:nvSpPr>
        <p:spPr>
          <a:xfrm>
            <a:off x="381125" y="708525"/>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model-application</a:t>
            </a:r>
            <a:endParaRPr sz="1200">
              <a:solidFill>
                <a:schemeClr val="lt1"/>
              </a:solidFill>
              <a:latin typeface="Istok Web"/>
              <a:ea typeface="Istok Web"/>
              <a:cs typeface="Istok Web"/>
              <a:sym typeface="Istok Web"/>
            </a:endParaRPr>
          </a:p>
        </p:txBody>
      </p:sp>
      <p:sp>
        <p:nvSpPr>
          <p:cNvPr id="254" name="Google Shape;254;p31"/>
          <p:cNvSpPr/>
          <p:nvPr/>
        </p:nvSpPr>
        <p:spPr>
          <a:xfrm>
            <a:off x="381125" y="198075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model-estimation</a:t>
            </a:r>
            <a:endParaRPr sz="1200">
              <a:solidFill>
                <a:schemeClr val="lt1"/>
              </a:solidFill>
              <a:latin typeface="Istok Web"/>
              <a:ea typeface="Istok Web"/>
              <a:cs typeface="Istok Web"/>
              <a:sym typeface="Istok Web"/>
            </a:endParaRPr>
          </a:p>
        </p:txBody>
      </p:sp>
      <p:sp>
        <p:nvSpPr>
          <p:cNvPr id="255" name="Google Shape;255;p31"/>
          <p:cNvSpPr/>
          <p:nvPr/>
        </p:nvSpPr>
        <p:spPr>
          <a:xfrm>
            <a:off x="381125" y="327600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activity-pattern</a:t>
            </a:r>
            <a:endParaRPr sz="1200">
              <a:solidFill>
                <a:schemeClr val="lt1"/>
              </a:solidFill>
              <a:latin typeface="Istok Web"/>
              <a:ea typeface="Istok Web"/>
              <a:cs typeface="Istok Web"/>
              <a:sym typeface="Istok Web"/>
            </a:endParaRPr>
          </a:p>
        </p:txBody>
      </p:sp>
      <p:sp>
        <p:nvSpPr>
          <p:cNvPr id="256" name="Google Shape;256;p31"/>
          <p:cNvSpPr/>
          <p:nvPr/>
        </p:nvSpPr>
        <p:spPr>
          <a:xfrm>
            <a:off x="1950425" y="708525"/>
            <a:ext cx="3489600" cy="7152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accent1"/>
                </a:solidFill>
                <a:latin typeface="Istok Web"/>
                <a:ea typeface="Istok Web"/>
                <a:cs typeface="Istok Web"/>
                <a:sym typeface="Istok Web"/>
              </a:rPr>
              <a:t>Applies one or more models to a set of households. </a:t>
            </a:r>
            <a:endParaRPr sz="1200">
              <a:solidFill>
                <a:schemeClr val="accent1"/>
              </a:solidFill>
              <a:latin typeface="Istok Web"/>
              <a:ea typeface="Istok Web"/>
              <a:cs typeface="Istok Web"/>
              <a:sym typeface="Istok Web"/>
            </a:endParaRPr>
          </a:p>
        </p:txBody>
      </p:sp>
      <p:sp>
        <p:nvSpPr>
          <p:cNvPr id="257" name="Google Shape;257;p31"/>
          <p:cNvSpPr/>
          <p:nvPr/>
        </p:nvSpPr>
        <p:spPr>
          <a:xfrm>
            <a:off x="1950425" y="1980750"/>
            <a:ext cx="3489600" cy="7152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accent1"/>
                </a:solidFill>
                <a:latin typeface="Istok Web"/>
                <a:ea typeface="Istok Web"/>
                <a:cs typeface="Istok Web"/>
                <a:sym typeface="Istok Web"/>
              </a:rPr>
              <a:t>Estimates a model. </a:t>
            </a:r>
            <a:endParaRPr sz="1200">
              <a:solidFill>
                <a:schemeClr val="accent1"/>
              </a:solidFill>
              <a:latin typeface="Istok Web"/>
              <a:ea typeface="Istok Web"/>
              <a:cs typeface="Istok Web"/>
              <a:sym typeface="Istok Web"/>
            </a:endParaRPr>
          </a:p>
        </p:txBody>
      </p:sp>
      <p:sp>
        <p:nvSpPr>
          <p:cNvPr id="258" name="Google Shape;258;p31"/>
          <p:cNvSpPr/>
          <p:nvPr/>
        </p:nvSpPr>
        <p:spPr>
          <a:xfrm>
            <a:off x="1950425" y="3283950"/>
            <a:ext cx="3489600" cy="7152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accent1"/>
                </a:solidFill>
                <a:latin typeface="Istok Web"/>
                <a:ea typeface="Istok Web"/>
                <a:cs typeface="Istok Web"/>
                <a:sym typeface="Istok Web"/>
              </a:rPr>
              <a:t>Illustrative </a:t>
            </a:r>
            <a:r>
              <a:rPr lang="en" sz="1200" i="1">
                <a:solidFill>
                  <a:schemeClr val="accent1"/>
                </a:solidFill>
                <a:latin typeface="Istok Web"/>
                <a:ea typeface="Istok Web"/>
                <a:cs typeface="Istok Web"/>
                <a:sym typeface="Istok Web"/>
              </a:rPr>
              <a:t>module</a:t>
            </a:r>
            <a:r>
              <a:rPr lang="en" sz="1200">
                <a:solidFill>
                  <a:schemeClr val="accent1"/>
                </a:solidFill>
                <a:latin typeface="Istok Web"/>
                <a:ea typeface="Istok Web"/>
                <a:cs typeface="Istok Web"/>
                <a:sym typeface="Istok Web"/>
              </a:rPr>
              <a:t>, in this case the coordinated daily activity pattern component (CDAP). </a:t>
            </a:r>
            <a:endParaRPr sz="1200">
              <a:solidFill>
                <a:schemeClr val="accent1"/>
              </a:solidFill>
              <a:latin typeface="Istok Web"/>
              <a:ea typeface="Istok Web"/>
              <a:cs typeface="Istok Web"/>
              <a:sym typeface="Istok Web"/>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Proposed Check-ins</a:t>
            </a:r>
            <a:endParaRPr/>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graphicFrame>
        <p:nvGraphicFramePr>
          <p:cNvPr id="80" name="Google Shape;80;p14"/>
          <p:cNvGraphicFramePr/>
          <p:nvPr/>
        </p:nvGraphicFramePr>
        <p:xfrm>
          <a:off x="422100" y="1197075"/>
          <a:ext cx="6538225" cy="3359750"/>
        </p:xfrm>
        <a:graphic>
          <a:graphicData uri="http://schemas.openxmlformats.org/drawingml/2006/table">
            <a:tbl>
              <a:tblPr>
                <a:noFill/>
                <a:tableStyleId>{E16F15B4-F6DF-49E5-98B6-1806928BAB5E}</a:tableStyleId>
              </a:tblPr>
              <a:tblGrid>
                <a:gridCol w="1149325">
                  <a:extLst>
                    <a:ext uri="{9D8B030D-6E8A-4147-A177-3AD203B41FA5}">
                      <a16:colId xmlns:a16="http://schemas.microsoft.com/office/drawing/2014/main" val="20000"/>
                    </a:ext>
                  </a:extLst>
                </a:gridCol>
                <a:gridCol w="3468775">
                  <a:extLst>
                    <a:ext uri="{9D8B030D-6E8A-4147-A177-3AD203B41FA5}">
                      <a16:colId xmlns:a16="http://schemas.microsoft.com/office/drawing/2014/main" val="20001"/>
                    </a:ext>
                  </a:extLst>
                </a:gridCol>
                <a:gridCol w="1920125">
                  <a:extLst>
                    <a:ext uri="{9D8B030D-6E8A-4147-A177-3AD203B41FA5}">
                      <a16:colId xmlns:a16="http://schemas.microsoft.com/office/drawing/2014/main" val="20002"/>
                    </a:ext>
                  </a:extLst>
                </a:gridCol>
              </a:tblGrid>
              <a:tr h="435650">
                <a:tc>
                  <a:txBody>
                    <a:bodyPr/>
                    <a:lstStyle/>
                    <a:p>
                      <a:pPr marL="0" lvl="0" indent="0" algn="l" rtl="0">
                        <a:spcBef>
                          <a:spcPts val="0"/>
                        </a:spcBef>
                        <a:spcAft>
                          <a:spcPts val="0"/>
                        </a:spcAft>
                        <a:buNone/>
                      </a:pPr>
                      <a:r>
                        <a:rPr lang="en" b="1">
                          <a:latin typeface="Istok Web"/>
                          <a:ea typeface="Istok Web"/>
                          <a:cs typeface="Istok Web"/>
                          <a:sym typeface="Istok Web"/>
                        </a:rPr>
                        <a:t>Date</a:t>
                      </a:r>
                      <a:endParaRPr b="1">
                        <a:latin typeface="Istok Web"/>
                        <a:ea typeface="Istok Web"/>
                        <a:cs typeface="Istok Web"/>
                        <a:sym typeface="Istok Web"/>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latin typeface="Istok Web"/>
                          <a:ea typeface="Istok Web"/>
                          <a:cs typeface="Istok Web"/>
                          <a:sym typeface="Istok Web"/>
                        </a:rPr>
                        <a:t>Topic</a:t>
                      </a:r>
                      <a:endParaRPr b="1">
                        <a:latin typeface="Istok Web"/>
                        <a:ea typeface="Istok Web"/>
                        <a:cs typeface="Istok Web"/>
                        <a:sym typeface="Istok Web"/>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latin typeface="Istok Web"/>
                          <a:ea typeface="Istok Web"/>
                          <a:cs typeface="Istok Web"/>
                          <a:sym typeface="Istok Web"/>
                        </a:rPr>
                        <a:t>Time Request</a:t>
                      </a:r>
                      <a:endParaRPr b="1">
                        <a:latin typeface="Istok Web"/>
                        <a:ea typeface="Istok Web"/>
                        <a:cs typeface="Istok Web"/>
                        <a:sym typeface="Istok Web"/>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87350">
                <a:tc>
                  <a:txBody>
                    <a:bodyPr/>
                    <a:lstStyle/>
                    <a:p>
                      <a:pPr marL="0" lvl="0" indent="0" algn="l" rtl="0">
                        <a:spcBef>
                          <a:spcPts val="0"/>
                        </a:spcBef>
                        <a:spcAft>
                          <a:spcPts val="0"/>
                        </a:spcAft>
                        <a:buNone/>
                      </a:pPr>
                      <a:r>
                        <a:rPr lang="en">
                          <a:latin typeface="Istok Web"/>
                          <a:ea typeface="Istok Web"/>
                          <a:cs typeface="Istok Web"/>
                          <a:sym typeface="Istok Web"/>
                        </a:rPr>
                        <a:t>April 11 </a:t>
                      </a:r>
                      <a:endParaRPr>
                        <a:latin typeface="Istok Web"/>
                        <a:ea typeface="Istok Web"/>
                        <a:cs typeface="Istok Web"/>
                        <a:sym typeface="Istok Web"/>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solidFill>
                      <a:srgbClr val="002F53">
                        <a:alpha val="66670"/>
                      </a:srgbClr>
                    </a:solidFill>
                  </a:tcPr>
                </a:tc>
                <a:tc>
                  <a:txBody>
                    <a:bodyPr/>
                    <a:lstStyle/>
                    <a:p>
                      <a:pPr marL="0" lvl="0" indent="0" algn="l" rtl="0">
                        <a:spcBef>
                          <a:spcPts val="0"/>
                        </a:spcBef>
                        <a:spcAft>
                          <a:spcPts val="0"/>
                        </a:spcAft>
                        <a:buNone/>
                      </a:pPr>
                      <a:r>
                        <a:rPr lang="en">
                          <a:latin typeface="Istok Web"/>
                          <a:ea typeface="Istok Web"/>
                          <a:cs typeface="Istok Web"/>
                          <a:sym typeface="Istok Web"/>
                        </a:rPr>
                        <a:t>Objectives</a:t>
                      </a:r>
                      <a:endParaRPr>
                        <a:latin typeface="Istok Web"/>
                        <a:ea typeface="Istok Web"/>
                        <a:cs typeface="Istok Web"/>
                        <a:sym typeface="Istok Web"/>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solidFill>
                      <a:srgbClr val="002F53">
                        <a:alpha val="66670"/>
                      </a:srgbClr>
                    </a:solidFill>
                  </a:tcPr>
                </a:tc>
                <a:tc>
                  <a:txBody>
                    <a:bodyPr/>
                    <a:lstStyle/>
                    <a:p>
                      <a:pPr marL="0" lvl="0" indent="0" algn="l" rtl="0">
                        <a:spcBef>
                          <a:spcPts val="0"/>
                        </a:spcBef>
                        <a:spcAft>
                          <a:spcPts val="0"/>
                        </a:spcAft>
                        <a:buNone/>
                      </a:pPr>
                      <a:r>
                        <a:rPr lang="en">
                          <a:latin typeface="Istok Web"/>
                          <a:ea typeface="Istok Web"/>
                          <a:cs typeface="Istok Web"/>
                          <a:sym typeface="Istok Web"/>
                        </a:rPr>
                        <a:t>1 hour</a:t>
                      </a:r>
                      <a:endParaRPr>
                        <a:latin typeface="Istok Web"/>
                        <a:ea typeface="Istok Web"/>
                        <a:cs typeface="Istok Web"/>
                        <a:sym typeface="Istok Web"/>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solidFill>
                      <a:srgbClr val="002F53">
                        <a:alpha val="66670"/>
                      </a:srgbClr>
                    </a:solidFill>
                  </a:tcPr>
                </a:tc>
                <a:extLst>
                  <a:ext uri="{0D108BD9-81ED-4DB2-BD59-A6C34878D82A}">
                    <a16:rowId xmlns:a16="http://schemas.microsoft.com/office/drawing/2014/main" val="10001"/>
                  </a:ext>
                </a:extLst>
              </a:tr>
              <a:tr h="487350">
                <a:tc>
                  <a:txBody>
                    <a:bodyPr/>
                    <a:lstStyle/>
                    <a:p>
                      <a:pPr marL="0" lvl="0" indent="0" algn="l" rtl="0">
                        <a:spcBef>
                          <a:spcPts val="0"/>
                        </a:spcBef>
                        <a:spcAft>
                          <a:spcPts val="0"/>
                        </a:spcAft>
                        <a:buNone/>
                      </a:pPr>
                      <a:r>
                        <a:rPr lang="en">
                          <a:latin typeface="Istok Web"/>
                          <a:ea typeface="Istok Web"/>
                          <a:cs typeface="Istok Web"/>
                          <a:sym typeface="Istok Web"/>
                        </a:rPr>
                        <a:t>April 18</a:t>
                      </a:r>
                      <a:endParaRPr>
                        <a:latin typeface="Istok Web"/>
                        <a:ea typeface="Istok Web"/>
                        <a:cs typeface="Istok Web"/>
                        <a:sym typeface="Istok Web"/>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solidFill>
                      <a:srgbClr val="002F53">
                        <a:alpha val="66670"/>
                      </a:srgbClr>
                    </a:solidFill>
                  </a:tcPr>
                </a:tc>
                <a:tc>
                  <a:txBody>
                    <a:bodyPr/>
                    <a:lstStyle/>
                    <a:p>
                      <a:pPr marL="0" lvl="0" indent="0" algn="l" rtl="0">
                        <a:spcBef>
                          <a:spcPts val="0"/>
                        </a:spcBef>
                        <a:spcAft>
                          <a:spcPts val="0"/>
                        </a:spcAft>
                        <a:buNone/>
                      </a:pPr>
                      <a:r>
                        <a:rPr lang="en">
                          <a:latin typeface="Istok Web"/>
                          <a:ea typeface="Istok Web"/>
                          <a:cs typeface="Istok Web"/>
                          <a:sym typeface="Istok Web"/>
                        </a:rPr>
                        <a:t>Stakeholder Interview Feedback</a:t>
                      </a:r>
                      <a:endParaRPr>
                        <a:latin typeface="Istok Web"/>
                        <a:ea typeface="Istok Web"/>
                        <a:cs typeface="Istok Web"/>
                        <a:sym typeface="Istok Web"/>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solidFill>
                      <a:srgbClr val="002F53">
                        <a:alpha val="66670"/>
                      </a:srgbClr>
                    </a:solidFill>
                  </a:tcPr>
                </a:tc>
                <a:tc>
                  <a:txBody>
                    <a:bodyPr/>
                    <a:lstStyle/>
                    <a:p>
                      <a:pPr marL="0" lvl="0" indent="0" algn="l" rtl="0">
                        <a:spcBef>
                          <a:spcPts val="0"/>
                        </a:spcBef>
                        <a:spcAft>
                          <a:spcPts val="0"/>
                        </a:spcAft>
                        <a:buNone/>
                      </a:pPr>
                      <a:r>
                        <a:rPr lang="en">
                          <a:latin typeface="Istok Web"/>
                          <a:ea typeface="Istok Web"/>
                          <a:cs typeface="Istok Web"/>
                          <a:sym typeface="Istok Web"/>
                        </a:rPr>
                        <a:t>20 minutes</a:t>
                      </a:r>
                      <a:endParaRPr>
                        <a:latin typeface="Istok Web"/>
                        <a:ea typeface="Istok Web"/>
                        <a:cs typeface="Istok Web"/>
                        <a:sym typeface="Istok Web"/>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solidFill>
                      <a:srgbClr val="002F53">
                        <a:alpha val="66670"/>
                      </a:srgbClr>
                    </a:solidFill>
                  </a:tcPr>
                </a:tc>
                <a:extLst>
                  <a:ext uri="{0D108BD9-81ED-4DB2-BD59-A6C34878D82A}">
                    <a16:rowId xmlns:a16="http://schemas.microsoft.com/office/drawing/2014/main" val="10002"/>
                  </a:ext>
                </a:extLst>
              </a:tr>
              <a:tr h="487350">
                <a:tc>
                  <a:txBody>
                    <a:bodyPr/>
                    <a:lstStyle/>
                    <a:p>
                      <a:pPr marL="0" lvl="0" indent="0" algn="l" rtl="0">
                        <a:spcBef>
                          <a:spcPts val="0"/>
                        </a:spcBef>
                        <a:spcAft>
                          <a:spcPts val="0"/>
                        </a:spcAft>
                        <a:buNone/>
                      </a:pPr>
                      <a:r>
                        <a:rPr lang="en">
                          <a:latin typeface="Istok Web"/>
                          <a:ea typeface="Istok Web"/>
                          <a:cs typeface="Istok Web"/>
                          <a:sym typeface="Istok Web"/>
                        </a:rPr>
                        <a:t>April 25</a:t>
                      </a:r>
                      <a:endParaRPr>
                        <a:latin typeface="Istok Web"/>
                        <a:ea typeface="Istok Web"/>
                        <a:cs typeface="Istok Web"/>
                        <a:sym typeface="Istok Web"/>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solidFill>
                      <a:srgbClr val="91CEFD">
                        <a:alpha val="30820"/>
                      </a:srgbClr>
                    </a:solidFill>
                  </a:tcPr>
                </a:tc>
                <a:tc>
                  <a:txBody>
                    <a:bodyPr/>
                    <a:lstStyle/>
                    <a:p>
                      <a:pPr marL="0" lvl="0" indent="0" algn="l" rtl="0">
                        <a:spcBef>
                          <a:spcPts val="0"/>
                        </a:spcBef>
                        <a:spcAft>
                          <a:spcPts val="0"/>
                        </a:spcAft>
                        <a:buNone/>
                      </a:pPr>
                      <a:r>
                        <a:rPr lang="en">
                          <a:latin typeface="Istok Web"/>
                          <a:ea typeface="Istok Web"/>
                          <a:cs typeface="Istok Web"/>
                          <a:sym typeface="Istok Web"/>
                        </a:rPr>
                        <a:t>Vision: Software Architecture</a:t>
                      </a:r>
                      <a:endParaRPr>
                        <a:latin typeface="Istok Web"/>
                        <a:ea typeface="Istok Web"/>
                        <a:cs typeface="Istok Web"/>
                        <a:sym typeface="Istok Web"/>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solidFill>
                      <a:srgbClr val="91CEFD">
                        <a:alpha val="30820"/>
                      </a:srgbClr>
                    </a:solidFill>
                  </a:tcPr>
                </a:tc>
                <a:tc>
                  <a:txBody>
                    <a:bodyPr/>
                    <a:lstStyle/>
                    <a:p>
                      <a:pPr marL="0" lvl="0" indent="0" algn="l" rtl="0">
                        <a:spcBef>
                          <a:spcPts val="0"/>
                        </a:spcBef>
                        <a:spcAft>
                          <a:spcPts val="0"/>
                        </a:spcAft>
                        <a:buNone/>
                      </a:pPr>
                      <a:r>
                        <a:rPr lang="en">
                          <a:latin typeface="Istok Web"/>
                          <a:ea typeface="Istok Web"/>
                          <a:cs typeface="Istok Web"/>
                          <a:sym typeface="Istok Web"/>
                        </a:rPr>
                        <a:t>1 hour</a:t>
                      </a:r>
                      <a:endParaRPr>
                        <a:latin typeface="Istok Web"/>
                        <a:ea typeface="Istok Web"/>
                        <a:cs typeface="Istok Web"/>
                        <a:sym typeface="Istok Web"/>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solidFill>
                      <a:srgbClr val="91CEFD">
                        <a:alpha val="30820"/>
                      </a:srgbClr>
                    </a:solidFill>
                  </a:tcPr>
                </a:tc>
                <a:extLst>
                  <a:ext uri="{0D108BD9-81ED-4DB2-BD59-A6C34878D82A}">
                    <a16:rowId xmlns:a16="http://schemas.microsoft.com/office/drawing/2014/main" val="10003"/>
                  </a:ext>
                </a:extLst>
              </a:tr>
              <a:tr h="487350">
                <a:tc>
                  <a:txBody>
                    <a:bodyPr/>
                    <a:lstStyle/>
                    <a:p>
                      <a:pPr marL="0" lvl="0" indent="0" algn="l" rtl="0">
                        <a:spcBef>
                          <a:spcPts val="0"/>
                        </a:spcBef>
                        <a:spcAft>
                          <a:spcPts val="0"/>
                        </a:spcAft>
                        <a:buNone/>
                      </a:pPr>
                      <a:r>
                        <a:rPr lang="en">
                          <a:latin typeface="Istok Web"/>
                          <a:ea typeface="Istok Web"/>
                          <a:cs typeface="Istok Web"/>
                          <a:sym typeface="Istok Web"/>
                        </a:rPr>
                        <a:t>May 2</a:t>
                      </a:r>
                      <a:endParaRPr>
                        <a:latin typeface="Istok Web"/>
                        <a:ea typeface="Istok Web"/>
                        <a:cs typeface="Istok Web"/>
                        <a:sym typeface="Istok Web"/>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en">
                          <a:latin typeface="Istok Web"/>
                          <a:ea typeface="Istok Web"/>
                          <a:cs typeface="Istok Web"/>
                          <a:sym typeface="Istok Web"/>
                        </a:rPr>
                        <a:t>Vision: Behavioral Representation</a:t>
                      </a:r>
                      <a:endParaRPr>
                        <a:latin typeface="Istok Web"/>
                        <a:ea typeface="Istok Web"/>
                        <a:cs typeface="Istok Web"/>
                        <a:sym typeface="Istok Web"/>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en">
                          <a:latin typeface="Istok Web"/>
                          <a:ea typeface="Istok Web"/>
                          <a:cs typeface="Istok Web"/>
                          <a:sym typeface="Istok Web"/>
                        </a:rPr>
                        <a:t>1 hour</a:t>
                      </a:r>
                      <a:endParaRPr>
                        <a:latin typeface="Istok Web"/>
                        <a:ea typeface="Istok Web"/>
                        <a:cs typeface="Istok Web"/>
                        <a:sym typeface="Istok Web"/>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extLst>
                  <a:ext uri="{0D108BD9-81ED-4DB2-BD59-A6C34878D82A}">
                    <a16:rowId xmlns:a16="http://schemas.microsoft.com/office/drawing/2014/main" val="10004"/>
                  </a:ext>
                </a:extLst>
              </a:tr>
              <a:tr h="487350">
                <a:tc>
                  <a:txBody>
                    <a:bodyPr/>
                    <a:lstStyle/>
                    <a:p>
                      <a:pPr marL="0" lvl="0" indent="0" algn="l" rtl="0">
                        <a:spcBef>
                          <a:spcPts val="0"/>
                        </a:spcBef>
                        <a:spcAft>
                          <a:spcPts val="0"/>
                        </a:spcAft>
                        <a:buNone/>
                      </a:pPr>
                      <a:r>
                        <a:rPr lang="en">
                          <a:latin typeface="Istok Web"/>
                          <a:ea typeface="Istok Web"/>
                          <a:cs typeface="Istok Web"/>
                          <a:sym typeface="Istok Web"/>
                        </a:rPr>
                        <a:t>May 9</a:t>
                      </a:r>
                      <a:endParaRPr>
                        <a:latin typeface="Istok Web"/>
                        <a:ea typeface="Istok Web"/>
                        <a:cs typeface="Istok Web"/>
                        <a:sym typeface="Istok Web"/>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en">
                          <a:latin typeface="Istok Web"/>
                          <a:ea typeface="Istok Web"/>
                          <a:cs typeface="Istok Web"/>
                          <a:sym typeface="Istok Web"/>
                        </a:rPr>
                        <a:t>Discussion: Software + Behavior</a:t>
                      </a:r>
                      <a:endParaRPr>
                        <a:latin typeface="Istok Web"/>
                        <a:ea typeface="Istok Web"/>
                        <a:cs typeface="Istok Web"/>
                        <a:sym typeface="Istok Web"/>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en">
                          <a:latin typeface="Istok Web"/>
                          <a:ea typeface="Istok Web"/>
                          <a:cs typeface="Istok Web"/>
                          <a:sym typeface="Istok Web"/>
                        </a:rPr>
                        <a:t>1 hour</a:t>
                      </a:r>
                      <a:endParaRPr>
                        <a:latin typeface="Istok Web"/>
                        <a:ea typeface="Istok Web"/>
                        <a:cs typeface="Istok Web"/>
                        <a:sym typeface="Istok Web"/>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extLst>
                  <a:ext uri="{0D108BD9-81ED-4DB2-BD59-A6C34878D82A}">
                    <a16:rowId xmlns:a16="http://schemas.microsoft.com/office/drawing/2014/main" val="10005"/>
                  </a:ext>
                </a:extLst>
              </a:tr>
              <a:tr h="487350">
                <a:tc>
                  <a:txBody>
                    <a:bodyPr/>
                    <a:lstStyle/>
                    <a:p>
                      <a:pPr marL="0" lvl="0" indent="0" algn="l" rtl="0">
                        <a:spcBef>
                          <a:spcPts val="0"/>
                        </a:spcBef>
                        <a:spcAft>
                          <a:spcPts val="0"/>
                        </a:spcAft>
                        <a:buNone/>
                      </a:pPr>
                      <a:r>
                        <a:rPr lang="en">
                          <a:latin typeface="Istok Web"/>
                          <a:ea typeface="Istok Web"/>
                          <a:cs typeface="Istok Web"/>
                          <a:sym typeface="Istok Web"/>
                        </a:rPr>
                        <a:t>May 16</a:t>
                      </a:r>
                      <a:endParaRPr>
                        <a:latin typeface="Istok Web"/>
                        <a:ea typeface="Istok Web"/>
                        <a:cs typeface="Istok Web"/>
                        <a:sym typeface="Istok Web"/>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en">
                          <a:latin typeface="Istok Web"/>
                          <a:ea typeface="Istok Web"/>
                          <a:cs typeface="Istok Web"/>
                          <a:sym typeface="Istok Web"/>
                        </a:rPr>
                        <a:t>Vision: Management Plan</a:t>
                      </a:r>
                      <a:endParaRPr>
                        <a:latin typeface="Istok Web"/>
                        <a:ea typeface="Istok Web"/>
                        <a:cs typeface="Istok Web"/>
                        <a:sym typeface="Istok Web"/>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tc>
                  <a:txBody>
                    <a:bodyPr/>
                    <a:lstStyle/>
                    <a:p>
                      <a:pPr marL="0" lvl="0" indent="0" algn="l" rtl="0">
                        <a:spcBef>
                          <a:spcPts val="0"/>
                        </a:spcBef>
                        <a:spcAft>
                          <a:spcPts val="0"/>
                        </a:spcAft>
                        <a:buNone/>
                      </a:pPr>
                      <a:r>
                        <a:rPr lang="en">
                          <a:latin typeface="Istok Web"/>
                          <a:ea typeface="Istok Web"/>
                          <a:cs typeface="Istok Web"/>
                          <a:sym typeface="Istok Web"/>
                        </a:rPr>
                        <a:t>1 hour</a:t>
                      </a:r>
                      <a:endParaRPr>
                        <a:latin typeface="Istok Web"/>
                        <a:ea typeface="Istok Web"/>
                        <a:cs typeface="Istok Web"/>
                        <a:sym typeface="Istok Web"/>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tcPr>
                </a:tc>
                <a:extLst>
                  <a:ext uri="{0D108BD9-81ED-4DB2-BD59-A6C34878D82A}">
                    <a16:rowId xmlns:a16="http://schemas.microsoft.com/office/drawing/2014/main" val="10006"/>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Digression: Model versus Module</a:t>
            </a:r>
            <a:endParaRPr/>
          </a:p>
        </p:txBody>
      </p:sp>
      <p:sp>
        <p:nvSpPr>
          <p:cNvPr id="264" name="Google Shape;264;p3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65" name="Google Shape;265;p32"/>
          <p:cNvSpPr/>
          <p:nvPr/>
        </p:nvSpPr>
        <p:spPr>
          <a:xfrm>
            <a:off x="389800" y="580025"/>
            <a:ext cx="3862800" cy="3485700"/>
          </a:xfrm>
          <a:prstGeom prst="roundRect">
            <a:avLst>
              <a:gd name="adj" fmla="val 16667"/>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Istok Web"/>
                <a:ea typeface="Istok Web"/>
                <a:cs typeface="Istok Web"/>
                <a:sym typeface="Istok Web"/>
              </a:rPr>
              <a:t>Model</a:t>
            </a:r>
            <a:endParaRPr b="1">
              <a:solidFill>
                <a:schemeClr val="lt1"/>
              </a:solidFill>
              <a:latin typeface="Istok Web"/>
              <a:ea typeface="Istok Web"/>
              <a:cs typeface="Istok Web"/>
              <a:sym typeface="Istok Web"/>
            </a:endParaRPr>
          </a:p>
          <a:p>
            <a:pPr marL="0" lvl="0" indent="0" algn="l" rtl="0">
              <a:spcBef>
                <a:spcPts val="0"/>
              </a:spcBef>
              <a:spcAft>
                <a:spcPts val="0"/>
              </a:spcAft>
              <a:buNone/>
            </a:pPr>
            <a:endParaRPr b="1">
              <a:solidFill>
                <a:schemeClr val="lt1"/>
              </a:solidFill>
              <a:latin typeface="Istok Web"/>
              <a:ea typeface="Istok Web"/>
              <a:cs typeface="Istok Web"/>
              <a:sym typeface="Istok Web"/>
            </a:endParaRPr>
          </a:p>
          <a:p>
            <a:pPr marL="0" lvl="0" indent="0" algn="l" rtl="0">
              <a:spcBef>
                <a:spcPts val="0"/>
              </a:spcBef>
              <a:spcAft>
                <a:spcPts val="0"/>
              </a:spcAft>
              <a:buNone/>
            </a:pPr>
            <a:r>
              <a:rPr lang="en">
                <a:solidFill>
                  <a:schemeClr val="lt1"/>
                </a:solidFill>
                <a:latin typeface="Istok Web"/>
                <a:ea typeface="Istok Web"/>
                <a:cs typeface="Istok Web"/>
                <a:sym typeface="Istok Web"/>
              </a:rPr>
              <a:t>Applies a small number of econometric forms via configuration files (</a:t>
            </a:r>
            <a:r>
              <a:rPr lang="en" i="1">
                <a:solidFill>
                  <a:schemeClr val="lt1"/>
                </a:solidFill>
                <a:latin typeface="Istok Web"/>
                <a:ea typeface="Istok Web"/>
                <a:cs typeface="Istok Web"/>
                <a:sym typeface="Istok Web"/>
              </a:rPr>
              <a:t>not</a:t>
            </a:r>
            <a:r>
              <a:rPr lang="en">
                <a:solidFill>
                  <a:schemeClr val="lt1"/>
                </a:solidFill>
                <a:latin typeface="Istok Web"/>
                <a:ea typeface="Istok Web"/>
                <a:cs typeface="Istok Web"/>
                <a:sym typeface="Istok Web"/>
              </a:rPr>
              <a:t> Python code). For current implementations:</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Fixed probability distributions</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Multinomial logit</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Multinomial logit destination choice</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Nested logit</a:t>
            </a:r>
            <a:endParaRPr>
              <a:solidFill>
                <a:schemeClr val="lt1"/>
              </a:solidFill>
              <a:latin typeface="Istok Web"/>
              <a:ea typeface="Istok Web"/>
              <a:cs typeface="Istok Web"/>
              <a:sym typeface="Istok Web"/>
            </a:endParaRPr>
          </a:p>
          <a:p>
            <a:pPr marL="0" lvl="0" indent="0" algn="l" rtl="0">
              <a:spcBef>
                <a:spcPts val="0"/>
              </a:spcBef>
              <a:spcAft>
                <a:spcPts val="0"/>
              </a:spcAft>
              <a:buNone/>
            </a:pPr>
            <a:endParaRPr>
              <a:solidFill>
                <a:schemeClr val="lt1"/>
              </a:solidFill>
              <a:latin typeface="Istok Web"/>
              <a:ea typeface="Istok Web"/>
              <a:cs typeface="Istok Web"/>
              <a:sym typeface="Istok Web"/>
            </a:endParaRPr>
          </a:p>
          <a:p>
            <a:pPr marL="0" lvl="0" indent="0" algn="l" rtl="0">
              <a:spcBef>
                <a:spcPts val="0"/>
              </a:spcBef>
              <a:spcAft>
                <a:spcPts val="0"/>
              </a:spcAft>
              <a:buNone/>
            </a:pPr>
            <a:r>
              <a:rPr lang="en">
                <a:solidFill>
                  <a:schemeClr val="lt1"/>
                </a:solidFill>
                <a:latin typeface="Istok Web"/>
                <a:ea typeface="Istok Web"/>
                <a:cs typeface="Istok Web"/>
                <a:sym typeface="Istok Web"/>
              </a:rPr>
              <a:t>Could grow to include:</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Probit</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Ordered probit</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Hazard</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a:t>
            </a:r>
            <a:endParaRPr>
              <a:solidFill>
                <a:schemeClr val="lt1"/>
              </a:solidFill>
              <a:latin typeface="Istok Web"/>
              <a:ea typeface="Istok Web"/>
              <a:cs typeface="Istok Web"/>
              <a:sym typeface="Istok Web"/>
            </a:endParaRPr>
          </a:p>
          <a:p>
            <a:pPr marL="0" lvl="0" indent="0" algn="l" rtl="0">
              <a:spcBef>
                <a:spcPts val="0"/>
              </a:spcBef>
              <a:spcAft>
                <a:spcPts val="0"/>
              </a:spcAft>
              <a:buNone/>
            </a:pPr>
            <a:endParaRPr>
              <a:solidFill>
                <a:schemeClr val="lt1"/>
              </a:solidFill>
              <a:latin typeface="Istok Web"/>
              <a:ea typeface="Istok Web"/>
              <a:cs typeface="Istok Web"/>
              <a:sym typeface="Istok Web"/>
            </a:endParaRPr>
          </a:p>
          <a:p>
            <a:pPr marL="0" lvl="0" indent="0" algn="l" rtl="0">
              <a:spcBef>
                <a:spcPts val="0"/>
              </a:spcBef>
              <a:spcAft>
                <a:spcPts val="0"/>
              </a:spcAft>
              <a:buNone/>
            </a:pPr>
            <a:endParaRPr>
              <a:solidFill>
                <a:schemeClr val="lt1"/>
              </a:solidFill>
              <a:latin typeface="Istok Web"/>
              <a:ea typeface="Istok Web"/>
              <a:cs typeface="Istok Web"/>
              <a:sym typeface="Istok Web"/>
            </a:endParaRPr>
          </a:p>
        </p:txBody>
      </p:sp>
      <p:sp>
        <p:nvSpPr>
          <p:cNvPr id="266" name="Google Shape;266;p32"/>
          <p:cNvSpPr/>
          <p:nvPr/>
        </p:nvSpPr>
        <p:spPr>
          <a:xfrm>
            <a:off x="4853818" y="580025"/>
            <a:ext cx="3862800" cy="3485700"/>
          </a:xfrm>
          <a:prstGeom prst="roundRect">
            <a:avLst>
              <a:gd name="adj" fmla="val 16667"/>
            </a:avLst>
          </a:pr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Istok Web"/>
                <a:ea typeface="Istok Web"/>
                <a:cs typeface="Istok Web"/>
                <a:sym typeface="Istok Web"/>
              </a:rPr>
              <a:t>Module</a:t>
            </a:r>
            <a:endParaRPr b="1">
              <a:solidFill>
                <a:schemeClr val="lt1"/>
              </a:solidFill>
              <a:latin typeface="Istok Web"/>
              <a:ea typeface="Istok Web"/>
              <a:cs typeface="Istok Web"/>
              <a:sym typeface="Istok Web"/>
            </a:endParaRPr>
          </a:p>
          <a:p>
            <a:pPr marL="0" lvl="0" indent="0" algn="l" rtl="0">
              <a:spcBef>
                <a:spcPts val="0"/>
              </a:spcBef>
              <a:spcAft>
                <a:spcPts val="0"/>
              </a:spcAft>
              <a:buNone/>
            </a:pPr>
            <a:endParaRPr b="1">
              <a:solidFill>
                <a:schemeClr val="lt1"/>
              </a:solidFill>
              <a:latin typeface="Istok Web"/>
              <a:ea typeface="Istok Web"/>
              <a:cs typeface="Istok Web"/>
              <a:sym typeface="Istok Web"/>
            </a:endParaRPr>
          </a:p>
          <a:p>
            <a:pPr marL="0" lvl="0" indent="0" algn="l" rtl="0">
              <a:spcBef>
                <a:spcPts val="0"/>
              </a:spcBef>
              <a:spcAft>
                <a:spcPts val="0"/>
              </a:spcAft>
              <a:buNone/>
            </a:pPr>
            <a:r>
              <a:rPr lang="en">
                <a:solidFill>
                  <a:schemeClr val="lt1"/>
                </a:solidFill>
                <a:latin typeface="Istok Web"/>
                <a:ea typeface="Istok Web"/>
                <a:cs typeface="Istok Web"/>
                <a:sym typeface="Istok Web"/>
              </a:rPr>
              <a:t>Any other application that generates an outcome using non-Model techniques or special cases of Model techniques. </a:t>
            </a:r>
            <a:endParaRPr>
              <a:solidFill>
                <a:schemeClr val="lt1"/>
              </a:solidFill>
              <a:latin typeface="Istok Web"/>
              <a:ea typeface="Istok Web"/>
              <a:cs typeface="Istok Web"/>
              <a:sym typeface="Istok Web"/>
            </a:endParaRPr>
          </a:p>
          <a:p>
            <a:pPr marL="0" lvl="0" indent="0" algn="l" rtl="0">
              <a:spcBef>
                <a:spcPts val="0"/>
              </a:spcBef>
              <a:spcAft>
                <a:spcPts val="0"/>
              </a:spcAft>
              <a:buNone/>
            </a:pPr>
            <a:endParaRPr>
              <a:solidFill>
                <a:schemeClr val="lt1"/>
              </a:solidFill>
              <a:latin typeface="Istok Web"/>
              <a:ea typeface="Istok Web"/>
              <a:cs typeface="Istok Web"/>
              <a:sym typeface="Istok Web"/>
            </a:endParaRPr>
          </a:p>
          <a:p>
            <a:pPr marL="0" lvl="0" indent="0" algn="l" rtl="0">
              <a:spcBef>
                <a:spcPts val="0"/>
              </a:spcBef>
              <a:spcAft>
                <a:spcPts val="0"/>
              </a:spcAft>
              <a:buNone/>
            </a:pPr>
            <a:r>
              <a:rPr lang="en">
                <a:solidFill>
                  <a:schemeClr val="lt1"/>
                </a:solidFill>
                <a:latin typeface="Istok Web"/>
                <a:ea typeface="Istok Web"/>
                <a:cs typeface="Istok Web"/>
                <a:sym typeface="Istok Web"/>
              </a:rPr>
              <a:t>Example application types:</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Complex household interactions (e.g., Coordinated Daily Activity Pattern)</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Linear programming/other optimization methods</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Heuristics</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Experimental methods</a:t>
            </a:r>
            <a:endParaRPr>
              <a:solidFill>
                <a:schemeClr val="lt1"/>
              </a:solidFill>
              <a:latin typeface="Istok Web"/>
              <a:ea typeface="Istok Web"/>
              <a:cs typeface="Istok Web"/>
              <a:sym typeface="Istok Web"/>
            </a:endParaRPr>
          </a:p>
          <a:p>
            <a:pPr marL="0" lvl="0" indent="0" algn="l" rtl="0">
              <a:spcBef>
                <a:spcPts val="0"/>
              </a:spcBef>
              <a:spcAft>
                <a:spcPts val="0"/>
              </a:spcAft>
              <a:buNone/>
            </a:pPr>
            <a:endParaRPr>
              <a:solidFill>
                <a:schemeClr val="lt1"/>
              </a:solidFill>
              <a:latin typeface="Istok Web"/>
              <a:ea typeface="Istok Web"/>
              <a:cs typeface="Istok Web"/>
              <a:sym typeface="Istok Web"/>
            </a:endParaRPr>
          </a:p>
          <a:p>
            <a:pPr marL="0" lvl="0" indent="0" algn="l" rtl="0">
              <a:spcBef>
                <a:spcPts val="0"/>
              </a:spcBef>
              <a:spcAft>
                <a:spcPts val="0"/>
              </a:spcAft>
              <a:buNone/>
            </a:pPr>
            <a:endParaRPr>
              <a:solidFill>
                <a:schemeClr val="lt1"/>
              </a:solidFill>
              <a:latin typeface="Istok Web"/>
              <a:ea typeface="Istok Web"/>
              <a:cs typeface="Istok Web"/>
              <a:sym typeface="Istok Web"/>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3"/>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Digression: Model versus Module</a:t>
            </a:r>
            <a:endParaRPr/>
          </a:p>
        </p:txBody>
      </p:sp>
      <p:sp>
        <p:nvSpPr>
          <p:cNvPr id="272" name="Google Shape;272;p3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273" name="Google Shape;273;p33"/>
          <p:cNvSpPr/>
          <p:nvPr/>
        </p:nvSpPr>
        <p:spPr>
          <a:xfrm>
            <a:off x="389800" y="580025"/>
            <a:ext cx="3862800" cy="3485700"/>
          </a:xfrm>
          <a:prstGeom prst="roundRect">
            <a:avLst>
              <a:gd name="adj" fmla="val 16667"/>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Istok Web"/>
                <a:ea typeface="Istok Web"/>
                <a:cs typeface="Istok Web"/>
                <a:sym typeface="Istok Web"/>
              </a:rPr>
              <a:t>Model</a:t>
            </a:r>
            <a:endParaRPr b="1">
              <a:solidFill>
                <a:schemeClr val="lt1"/>
              </a:solidFill>
              <a:latin typeface="Istok Web"/>
              <a:ea typeface="Istok Web"/>
              <a:cs typeface="Istok Web"/>
              <a:sym typeface="Istok Web"/>
            </a:endParaRPr>
          </a:p>
          <a:p>
            <a:pPr marL="0" lvl="0" indent="0" algn="l" rtl="0">
              <a:spcBef>
                <a:spcPts val="0"/>
              </a:spcBef>
              <a:spcAft>
                <a:spcPts val="0"/>
              </a:spcAft>
              <a:buNone/>
            </a:pPr>
            <a:endParaRPr b="1">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Standardization</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Code reuse</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Performance</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Minimize Consortium’s module maintenance burden</a:t>
            </a:r>
            <a:endParaRPr>
              <a:solidFill>
                <a:schemeClr val="lt1"/>
              </a:solidFill>
              <a:latin typeface="Istok Web"/>
              <a:ea typeface="Istok Web"/>
              <a:cs typeface="Istok Web"/>
              <a:sym typeface="Istok Web"/>
            </a:endParaRPr>
          </a:p>
          <a:p>
            <a:pPr marL="0" lvl="0" indent="0" algn="l" rtl="0">
              <a:spcBef>
                <a:spcPts val="0"/>
              </a:spcBef>
              <a:spcAft>
                <a:spcPts val="0"/>
              </a:spcAft>
              <a:buNone/>
            </a:pPr>
            <a:endParaRPr>
              <a:solidFill>
                <a:schemeClr val="lt1"/>
              </a:solidFill>
              <a:latin typeface="Istok Web"/>
              <a:ea typeface="Istok Web"/>
              <a:cs typeface="Istok Web"/>
              <a:sym typeface="Istok Web"/>
            </a:endParaRPr>
          </a:p>
          <a:p>
            <a:pPr marL="0" lvl="0" indent="0" algn="l" rtl="0">
              <a:spcBef>
                <a:spcPts val="0"/>
              </a:spcBef>
              <a:spcAft>
                <a:spcPts val="0"/>
              </a:spcAft>
              <a:buNone/>
            </a:pPr>
            <a:endParaRPr>
              <a:solidFill>
                <a:schemeClr val="lt1"/>
              </a:solidFill>
              <a:latin typeface="Istok Web"/>
              <a:ea typeface="Istok Web"/>
              <a:cs typeface="Istok Web"/>
              <a:sym typeface="Istok Web"/>
            </a:endParaRPr>
          </a:p>
        </p:txBody>
      </p:sp>
      <p:sp>
        <p:nvSpPr>
          <p:cNvPr id="274" name="Google Shape;274;p33"/>
          <p:cNvSpPr/>
          <p:nvPr/>
        </p:nvSpPr>
        <p:spPr>
          <a:xfrm>
            <a:off x="4853818" y="580025"/>
            <a:ext cx="3862800" cy="3485700"/>
          </a:xfrm>
          <a:prstGeom prst="roundRect">
            <a:avLst>
              <a:gd name="adj" fmla="val 16667"/>
            </a:avLst>
          </a:pr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Istok Web"/>
                <a:ea typeface="Istok Web"/>
                <a:cs typeface="Istok Web"/>
                <a:sym typeface="Istok Web"/>
              </a:rPr>
              <a:t>Module</a:t>
            </a:r>
            <a:endParaRPr b="1">
              <a:solidFill>
                <a:schemeClr val="lt1"/>
              </a:solidFill>
              <a:latin typeface="Istok Web"/>
              <a:ea typeface="Istok Web"/>
              <a:cs typeface="Istok Web"/>
              <a:sym typeface="Istok Web"/>
            </a:endParaRPr>
          </a:p>
          <a:p>
            <a:pPr marL="0" lvl="0" indent="0" algn="l" rtl="0">
              <a:spcBef>
                <a:spcPts val="0"/>
              </a:spcBef>
              <a:spcAft>
                <a:spcPts val="0"/>
              </a:spcAft>
              <a:buNone/>
            </a:pPr>
            <a:endParaRPr b="1">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Mechanism for collaboration</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Mechanism for sharing the maintenance burden</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Experimentation</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Flexibility</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Opportunities for outside contributors</a:t>
            </a:r>
            <a:endParaRPr>
              <a:solidFill>
                <a:schemeClr val="lt1"/>
              </a:solidFill>
              <a:latin typeface="Istok Web"/>
              <a:ea typeface="Istok Web"/>
              <a:cs typeface="Istok Web"/>
              <a:sym typeface="Istok Web"/>
            </a:endParaRPr>
          </a:p>
          <a:p>
            <a:pPr marL="0" lvl="0" indent="0" algn="l" rtl="0">
              <a:spcBef>
                <a:spcPts val="0"/>
              </a:spcBef>
              <a:spcAft>
                <a:spcPts val="0"/>
              </a:spcAft>
              <a:buNone/>
            </a:pPr>
            <a:endParaRPr>
              <a:solidFill>
                <a:schemeClr val="lt1"/>
              </a:solidFill>
              <a:latin typeface="Istok Web"/>
              <a:ea typeface="Istok Web"/>
              <a:cs typeface="Istok Web"/>
              <a:sym typeface="Istok Web"/>
            </a:endParaRPr>
          </a:p>
          <a:p>
            <a:pPr marL="0" lvl="0" indent="0" algn="l" rtl="0">
              <a:spcBef>
                <a:spcPts val="0"/>
              </a:spcBef>
              <a:spcAft>
                <a:spcPts val="0"/>
              </a:spcAft>
              <a:buNone/>
            </a:pPr>
            <a:endParaRPr>
              <a:solidFill>
                <a:schemeClr val="lt1"/>
              </a:solidFill>
              <a:latin typeface="Istok Web"/>
              <a:ea typeface="Istok Web"/>
              <a:cs typeface="Istok Web"/>
              <a:sym typeface="Istok Web"/>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4"/>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Proposed Implementation — </a:t>
            </a:r>
            <a:r>
              <a:rPr lang="en">
                <a:solidFill>
                  <a:schemeClr val="dk1"/>
                </a:solidFill>
              </a:rPr>
              <a:t>Single Machine, Application</a:t>
            </a:r>
            <a:endParaRPr>
              <a:solidFill>
                <a:schemeClr val="dk1"/>
              </a:solidFill>
            </a:endParaRPr>
          </a:p>
        </p:txBody>
      </p:sp>
      <p:sp>
        <p:nvSpPr>
          <p:cNvPr id="280" name="Google Shape;280;p3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281" name="Google Shape;281;p34"/>
          <p:cNvSpPr/>
          <p:nvPr/>
        </p:nvSpPr>
        <p:spPr>
          <a:xfrm>
            <a:off x="3160325" y="199995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model-application</a:t>
            </a:r>
            <a:endParaRPr sz="1200">
              <a:solidFill>
                <a:schemeClr val="lt1"/>
              </a:solidFill>
              <a:latin typeface="Istok Web"/>
              <a:ea typeface="Istok Web"/>
              <a:cs typeface="Istok Web"/>
              <a:sym typeface="Istok Web"/>
            </a:endParaRPr>
          </a:p>
        </p:txBody>
      </p:sp>
      <p:sp>
        <p:nvSpPr>
          <p:cNvPr id="282" name="Google Shape;282;p34"/>
          <p:cNvSpPr/>
          <p:nvPr/>
        </p:nvSpPr>
        <p:spPr>
          <a:xfrm>
            <a:off x="419525" y="1130925"/>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agent-manager</a:t>
            </a:r>
            <a:endParaRPr sz="1200">
              <a:solidFill>
                <a:schemeClr val="lt1"/>
              </a:solidFill>
              <a:latin typeface="Istok Web"/>
              <a:ea typeface="Istok Web"/>
              <a:cs typeface="Istok Web"/>
              <a:sym typeface="Istok Web"/>
            </a:endParaRPr>
          </a:p>
        </p:txBody>
      </p:sp>
      <p:sp>
        <p:nvSpPr>
          <p:cNvPr id="283" name="Google Shape;283;p34"/>
          <p:cNvSpPr/>
          <p:nvPr/>
        </p:nvSpPr>
        <p:spPr>
          <a:xfrm>
            <a:off x="419525" y="199995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los-manager</a:t>
            </a:r>
            <a:endParaRPr sz="1200">
              <a:solidFill>
                <a:schemeClr val="lt1"/>
              </a:solidFill>
              <a:latin typeface="Istok Web"/>
              <a:ea typeface="Istok Web"/>
              <a:cs typeface="Istok Web"/>
              <a:sym typeface="Istok Web"/>
            </a:endParaRPr>
          </a:p>
        </p:txBody>
      </p:sp>
      <p:sp>
        <p:nvSpPr>
          <p:cNvPr id="284" name="Google Shape;284;p34"/>
          <p:cNvSpPr/>
          <p:nvPr/>
        </p:nvSpPr>
        <p:spPr>
          <a:xfrm>
            <a:off x="398525" y="2868975"/>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model-manager</a:t>
            </a:r>
            <a:endParaRPr sz="1200">
              <a:solidFill>
                <a:schemeClr val="lt1"/>
              </a:solidFill>
              <a:latin typeface="Istok Web"/>
              <a:ea typeface="Istok Web"/>
              <a:cs typeface="Istok Web"/>
              <a:sym typeface="Istok Web"/>
            </a:endParaRPr>
          </a:p>
        </p:txBody>
      </p:sp>
      <p:cxnSp>
        <p:nvCxnSpPr>
          <p:cNvPr id="285" name="Google Shape;285;p34"/>
          <p:cNvCxnSpPr>
            <a:stCxn id="283" idx="3"/>
            <a:endCxn id="281" idx="1"/>
          </p:cNvCxnSpPr>
          <p:nvPr/>
        </p:nvCxnSpPr>
        <p:spPr>
          <a:xfrm>
            <a:off x="1950725" y="2357550"/>
            <a:ext cx="1209600" cy="600"/>
          </a:xfrm>
          <a:prstGeom prst="bentConnector3">
            <a:avLst>
              <a:gd name="adj1" fmla="val 50000"/>
            </a:avLst>
          </a:prstGeom>
          <a:noFill/>
          <a:ln w="9525" cap="flat" cmpd="sng">
            <a:solidFill>
              <a:schemeClr val="dk2"/>
            </a:solidFill>
            <a:prstDash val="solid"/>
            <a:round/>
            <a:headEnd type="none" w="med" len="med"/>
            <a:tailEnd type="triangle" w="med" len="med"/>
          </a:ln>
        </p:spPr>
      </p:cxnSp>
      <p:cxnSp>
        <p:nvCxnSpPr>
          <p:cNvPr id="286" name="Google Shape;286;p34"/>
          <p:cNvCxnSpPr>
            <a:stCxn id="282" idx="3"/>
            <a:endCxn id="281" idx="1"/>
          </p:cNvCxnSpPr>
          <p:nvPr/>
        </p:nvCxnSpPr>
        <p:spPr>
          <a:xfrm>
            <a:off x="1950725" y="1488525"/>
            <a:ext cx="1209600" cy="8691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287" name="Google Shape;287;p34"/>
          <p:cNvCxnSpPr>
            <a:stCxn id="284" idx="3"/>
            <a:endCxn id="281" idx="1"/>
          </p:cNvCxnSpPr>
          <p:nvPr/>
        </p:nvCxnSpPr>
        <p:spPr>
          <a:xfrm rot="10800000" flipH="1">
            <a:off x="1929725" y="2357475"/>
            <a:ext cx="1230600" cy="869100"/>
          </a:xfrm>
          <a:prstGeom prst="bentConnector3">
            <a:avLst>
              <a:gd name="adj1" fmla="val 50697"/>
            </a:avLst>
          </a:prstGeom>
          <a:noFill/>
          <a:ln w="9525" cap="flat" cmpd="sng">
            <a:solidFill>
              <a:schemeClr val="dk2"/>
            </a:solidFill>
            <a:prstDash val="solid"/>
            <a:round/>
            <a:headEnd type="none" w="med" len="med"/>
            <a:tailEnd type="none" w="med" len="med"/>
          </a:ln>
        </p:spPr>
      </p:cxnSp>
      <p:sp>
        <p:nvSpPr>
          <p:cNvPr id="288" name="Google Shape;288;p34"/>
          <p:cNvSpPr/>
          <p:nvPr/>
        </p:nvSpPr>
        <p:spPr>
          <a:xfrm>
            <a:off x="5529725" y="1999963"/>
            <a:ext cx="1209600" cy="715176"/>
          </a:xfrm>
          <a:prstGeom prst="flowChartMultidocumen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Istok Web"/>
                <a:ea typeface="Istok Web"/>
                <a:cs typeface="Istok Web"/>
                <a:sym typeface="Istok Web"/>
              </a:rPr>
              <a:t>Model Results</a:t>
            </a:r>
            <a:endParaRPr sz="1200">
              <a:solidFill>
                <a:schemeClr val="lt1"/>
              </a:solidFill>
              <a:latin typeface="Istok Web"/>
              <a:ea typeface="Istok Web"/>
              <a:cs typeface="Istok Web"/>
              <a:sym typeface="Istok Web"/>
            </a:endParaRPr>
          </a:p>
        </p:txBody>
      </p:sp>
      <p:cxnSp>
        <p:nvCxnSpPr>
          <p:cNvPr id="289" name="Google Shape;289;p34"/>
          <p:cNvCxnSpPr>
            <a:stCxn id="288" idx="0"/>
            <a:endCxn id="282" idx="0"/>
          </p:cNvCxnSpPr>
          <p:nvPr/>
        </p:nvCxnSpPr>
        <p:spPr>
          <a:xfrm rot="5400000" flipH="1">
            <a:off x="3266941" y="-950837"/>
            <a:ext cx="869100" cy="5032500"/>
          </a:xfrm>
          <a:prstGeom prst="bentConnector3">
            <a:avLst>
              <a:gd name="adj1" fmla="val 127392"/>
            </a:avLst>
          </a:prstGeom>
          <a:noFill/>
          <a:ln w="9525" cap="flat" cmpd="sng">
            <a:solidFill>
              <a:schemeClr val="dk2"/>
            </a:solidFill>
            <a:prstDash val="solid"/>
            <a:round/>
            <a:headEnd type="none" w="med" len="med"/>
            <a:tailEnd type="triangle" w="med" len="med"/>
          </a:ln>
        </p:spPr>
      </p:cxnSp>
      <p:cxnSp>
        <p:nvCxnSpPr>
          <p:cNvPr id="290" name="Google Shape;290;p34"/>
          <p:cNvCxnSpPr>
            <a:stCxn id="281" idx="3"/>
            <a:endCxn id="288" idx="1"/>
          </p:cNvCxnSpPr>
          <p:nvPr/>
        </p:nvCxnSpPr>
        <p:spPr>
          <a:xfrm>
            <a:off x="4691525" y="2357550"/>
            <a:ext cx="838200" cy="600"/>
          </a:xfrm>
          <a:prstGeom prst="bentConnector3">
            <a:avLst>
              <a:gd name="adj1" fmla="val 50000"/>
            </a:avLst>
          </a:prstGeom>
          <a:noFill/>
          <a:ln w="9525" cap="flat" cmpd="sng">
            <a:solidFill>
              <a:schemeClr val="dk2"/>
            </a:solidFill>
            <a:prstDash val="solid"/>
            <a:round/>
            <a:headEnd type="none" w="med" len="med"/>
            <a:tailEnd type="triangle" w="med" len="med"/>
          </a:ln>
        </p:spPr>
      </p:cxnSp>
      <p:sp>
        <p:nvSpPr>
          <p:cNvPr id="291" name="Google Shape;291;p34"/>
          <p:cNvSpPr/>
          <p:nvPr/>
        </p:nvSpPr>
        <p:spPr>
          <a:xfrm>
            <a:off x="7053125" y="146150"/>
            <a:ext cx="1940100" cy="7125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Istok Web"/>
                <a:ea typeface="Istok Web"/>
                <a:cs typeface="Istok Web"/>
                <a:sym typeface="Istok Web"/>
              </a:rPr>
              <a:t>All these pieces are together in “ActivitySim” today. </a:t>
            </a:r>
            <a:endParaRPr sz="1200">
              <a:solidFill>
                <a:schemeClr val="lt1"/>
              </a:solidFill>
              <a:latin typeface="Istok Web"/>
              <a:ea typeface="Istok Web"/>
              <a:cs typeface="Istok Web"/>
              <a:sym typeface="Istok Web"/>
            </a:endParaRPr>
          </a:p>
        </p:txBody>
      </p:sp>
      <p:sp>
        <p:nvSpPr>
          <p:cNvPr id="292" name="Google Shape;292;p34"/>
          <p:cNvSpPr/>
          <p:nvPr/>
        </p:nvSpPr>
        <p:spPr>
          <a:xfrm>
            <a:off x="7053125" y="1018450"/>
            <a:ext cx="1940100" cy="7125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Istok Web"/>
                <a:ea typeface="Istok Web"/>
                <a:cs typeface="Istok Web"/>
                <a:sym typeface="Istok Web"/>
              </a:rPr>
              <a:t>The model-application code will avoid creating large chooser tables. </a:t>
            </a:r>
            <a:endParaRPr sz="1200">
              <a:solidFill>
                <a:schemeClr val="lt1"/>
              </a:solidFill>
              <a:latin typeface="Istok Web"/>
              <a:ea typeface="Istok Web"/>
              <a:cs typeface="Istok Web"/>
              <a:sym typeface="Istok Web"/>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5"/>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Proposed Implementation — Single Machine, </a:t>
            </a:r>
            <a:r>
              <a:rPr lang="en">
                <a:solidFill>
                  <a:schemeClr val="dk1"/>
                </a:solidFill>
              </a:rPr>
              <a:t>Estimation</a:t>
            </a:r>
            <a:endParaRPr>
              <a:solidFill>
                <a:schemeClr val="dk1"/>
              </a:solidFill>
            </a:endParaRPr>
          </a:p>
        </p:txBody>
      </p:sp>
      <p:sp>
        <p:nvSpPr>
          <p:cNvPr id="298" name="Google Shape;298;p3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299" name="Google Shape;299;p35"/>
          <p:cNvSpPr/>
          <p:nvPr/>
        </p:nvSpPr>
        <p:spPr>
          <a:xfrm>
            <a:off x="3160325" y="199995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model-estimation</a:t>
            </a:r>
            <a:endParaRPr sz="1200">
              <a:solidFill>
                <a:schemeClr val="lt1"/>
              </a:solidFill>
              <a:latin typeface="Istok Web"/>
              <a:ea typeface="Istok Web"/>
              <a:cs typeface="Istok Web"/>
              <a:sym typeface="Istok Web"/>
            </a:endParaRPr>
          </a:p>
        </p:txBody>
      </p:sp>
      <p:sp>
        <p:nvSpPr>
          <p:cNvPr id="300" name="Google Shape;300;p35"/>
          <p:cNvSpPr/>
          <p:nvPr/>
        </p:nvSpPr>
        <p:spPr>
          <a:xfrm>
            <a:off x="419525" y="1130925"/>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agent-manager</a:t>
            </a:r>
            <a:endParaRPr sz="1200">
              <a:solidFill>
                <a:schemeClr val="lt1"/>
              </a:solidFill>
              <a:latin typeface="Istok Web"/>
              <a:ea typeface="Istok Web"/>
              <a:cs typeface="Istok Web"/>
              <a:sym typeface="Istok Web"/>
            </a:endParaRPr>
          </a:p>
        </p:txBody>
      </p:sp>
      <p:sp>
        <p:nvSpPr>
          <p:cNvPr id="301" name="Google Shape;301;p35"/>
          <p:cNvSpPr/>
          <p:nvPr/>
        </p:nvSpPr>
        <p:spPr>
          <a:xfrm>
            <a:off x="419525" y="199995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los-manager</a:t>
            </a:r>
            <a:endParaRPr sz="1200">
              <a:solidFill>
                <a:schemeClr val="lt1"/>
              </a:solidFill>
              <a:latin typeface="Istok Web"/>
              <a:ea typeface="Istok Web"/>
              <a:cs typeface="Istok Web"/>
              <a:sym typeface="Istok Web"/>
            </a:endParaRPr>
          </a:p>
        </p:txBody>
      </p:sp>
      <p:sp>
        <p:nvSpPr>
          <p:cNvPr id="302" name="Google Shape;302;p35"/>
          <p:cNvSpPr/>
          <p:nvPr/>
        </p:nvSpPr>
        <p:spPr>
          <a:xfrm>
            <a:off x="398525" y="2868975"/>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model-manager</a:t>
            </a:r>
            <a:endParaRPr sz="1200">
              <a:solidFill>
                <a:schemeClr val="lt1"/>
              </a:solidFill>
              <a:latin typeface="Istok Web"/>
              <a:ea typeface="Istok Web"/>
              <a:cs typeface="Istok Web"/>
              <a:sym typeface="Istok Web"/>
            </a:endParaRPr>
          </a:p>
        </p:txBody>
      </p:sp>
      <p:cxnSp>
        <p:nvCxnSpPr>
          <p:cNvPr id="303" name="Google Shape;303;p35"/>
          <p:cNvCxnSpPr>
            <a:stCxn id="301" idx="3"/>
            <a:endCxn id="299" idx="1"/>
          </p:cNvCxnSpPr>
          <p:nvPr/>
        </p:nvCxnSpPr>
        <p:spPr>
          <a:xfrm>
            <a:off x="1950725" y="2357550"/>
            <a:ext cx="1209600" cy="600"/>
          </a:xfrm>
          <a:prstGeom prst="bentConnector3">
            <a:avLst>
              <a:gd name="adj1" fmla="val 50000"/>
            </a:avLst>
          </a:prstGeom>
          <a:noFill/>
          <a:ln w="9525" cap="flat" cmpd="sng">
            <a:solidFill>
              <a:schemeClr val="dk2"/>
            </a:solidFill>
            <a:prstDash val="solid"/>
            <a:round/>
            <a:headEnd type="none" w="med" len="med"/>
            <a:tailEnd type="triangle" w="med" len="med"/>
          </a:ln>
        </p:spPr>
      </p:cxnSp>
      <p:cxnSp>
        <p:nvCxnSpPr>
          <p:cNvPr id="304" name="Google Shape;304;p35"/>
          <p:cNvCxnSpPr>
            <a:stCxn id="300" idx="3"/>
            <a:endCxn id="299" idx="1"/>
          </p:cNvCxnSpPr>
          <p:nvPr/>
        </p:nvCxnSpPr>
        <p:spPr>
          <a:xfrm>
            <a:off x="1950725" y="1488525"/>
            <a:ext cx="1209600" cy="8691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305" name="Google Shape;305;p35"/>
          <p:cNvCxnSpPr>
            <a:stCxn id="302" idx="3"/>
            <a:endCxn id="299" idx="1"/>
          </p:cNvCxnSpPr>
          <p:nvPr/>
        </p:nvCxnSpPr>
        <p:spPr>
          <a:xfrm rot="10800000" flipH="1">
            <a:off x="1929725" y="2357475"/>
            <a:ext cx="1230600" cy="869100"/>
          </a:xfrm>
          <a:prstGeom prst="bentConnector3">
            <a:avLst>
              <a:gd name="adj1" fmla="val 50697"/>
            </a:avLst>
          </a:prstGeom>
          <a:noFill/>
          <a:ln w="9525" cap="flat" cmpd="sng">
            <a:solidFill>
              <a:schemeClr val="dk2"/>
            </a:solidFill>
            <a:prstDash val="solid"/>
            <a:round/>
            <a:headEnd type="none" w="med" len="med"/>
            <a:tailEnd type="none" w="med" len="med"/>
          </a:ln>
        </p:spPr>
      </p:cxnSp>
      <p:sp>
        <p:nvSpPr>
          <p:cNvPr id="306" name="Google Shape;306;p35"/>
          <p:cNvSpPr/>
          <p:nvPr/>
        </p:nvSpPr>
        <p:spPr>
          <a:xfrm>
            <a:off x="5529725" y="1999963"/>
            <a:ext cx="1209600" cy="715176"/>
          </a:xfrm>
          <a:prstGeom prst="flowChartMultidocumen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Istok Web"/>
                <a:ea typeface="Istok Web"/>
                <a:cs typeface="Istok Web"/>
                <a:sym typeface="Istok Web"/>
              </a:rPr>
              <a:t>Estimation Results</a:t>
            </a:r>
            <a:endParaRPr sz="1200">
              <a:solidFill>
                <a:schemeClr val="lt1"/>
              </a:solidFill>
              <a:latin typeface="Istok Web"/>
              <a:ea typeface="Istok Web"/>
              <a:cs typeface="Istok Web"/>
              <a:sym typeface="Istok Web"/>
            </a:endParaRPr>
          </a:p>
        </p:txBody>
      </p:sp>
      <p:cxnSp>
        <p:nvCxnSpPr>
          <p:cNvPr id="307" name="Google Shape;307;p35"/>
          <p:cNvCxnSpPr>
            <a:stCxn id="299" idx="3"/>
            <a:endCxn id="306" idx="1"/>
          </p:cNvCxnSpPr>
          <p:nvPr/>
        </p:nvCxnSpPr>
        <p:spPr>
          <a:xfrm>
            <a:off x="4691525" y="2357550"/>
            <a:ext cx="838200" cy="600"/>
          </a:xfrm>
          <a:prstGeom prst="bentConnector3">
            <a:avLst>
              <a:gd name="adj1" fmla="val 50000"/>
            </a:avLst>
          </a:prstGeom>
          <a:noFill/>
          <a:ln w="9525" cap="flat" cmpd="sng">
            <a:solidFill>
              <a:schemeClr val="dk2"/>
            </a:solidFill>
            <a:prstDash val="solid"/>
            <a:round/>
            <a:headEnd type="none" w="med" len="med"/>
            <a:tailEnd type="triangle" w="med" len="med"/>
          </a:ln>
        </p:spPr>
      </p:cxnSp>
      <p:cxnSp>
        <p:nvCxnSpPr>
          <p:cNvPr id="308" name="Google Shape;308;p35"/>
          <p:cNvCxnSpPr>
            <a:stCxn id="306" idx="2"/>
            <a:endCxn id="302" idx="2"/>
          </p:cNvCxnSpPr>
          <p:nvPr/>
        </p:nvCxnSpPr>
        <p:spPr>
          <a:xfrm rot="5400000">
            <a:off x="3159163" y="692905"/>
            <a:ext cx="896100" cy="4886400"/>
          </a:xfrm>
          <a:prstGeom prst="bentConnector3">
            <a:avLst>
              <a:gd name="adj1" fmla="val 126576"/>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6"/>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Proposed Implementation — Single Machine w/ </a:t>
            </a:r>
            <a:r>
              <a:rPr lang="en">
                <a:solidFill>
                  <a:schemeClr val="dk1"/>
                </a:solidFill>
              </a:rPr>
              <a:t>Module</a:t>
            </a:r>
            <a:endParaRPr>
              <a:solidFill>
                <a:schemeClr val="dk1"/>
              </a:solidFill>
            </a:endParaRPr>
          </a:p>
        </p:txBody>
      </p:sp>
      <p:sp>
        <p:nvSpPr>
          <p:cNvPr id="314" name="Google Shape;314;p3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315" name="Google Shape;315;p36"/>
          <p:cNvSpPr/>
          <p:nvPr/>
        </p:nvSpPr>
        <p:spPr>
          <a:xfrm>
            <a:off x="3024425" y="597513"/>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model-application</a:t>
            </a:r>
            <a:endParaRPr sz="1200">
              <a:solidFill>
                <a:schemeClr val="lt1"/>
              </a:solidFill>
              <a:latin typeface="Istok Web"/>
              <a:ea typeface="Istok Web"/>
              <a:cs typeface="Istok Web"/>
              <a:sym typeface="Istok Web"/>
            </a:endParaRPr>
          </a:p>
        </p:txBody>
      </p:sp>
      <p:sp>
        <p:nvSpPr>
          <p:cNvPr id="316" name="Google Shape;316;p36"/>
          <p:cNvSpPr/>
          <p:nvPr/>
        </p:nvSpPr>
        <p:spPr>
          <a:xfrm>
            <a:off x="409025" y="597525"/>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agent-manager</a:t>
            </a:r>
            <a:endParaRPr sz="1200">
              <a:solidFill>
                <a:schemeClr val="lt1"/>
              </a:solidFill>
              <a:latin typeface="Istok Web"/>
              <a:ea typeface="Istok Web"/>
              <a:cs typeface="Istok Web"/>
              <a:sym typeface="Istok Web"/>
            </a:endParaRPr>
          </a:p>
        </p:txBody>
      </p:sp>
      <p:sp>
        <p:nvSpPr>
          <p:cNvPr id="317" name="Google Shape;317;p36"/>
          <p:cNvSpPr/>
          <p:nvPr/>
        </p:nvSpPr>
        <p:spPr>
          <a:xfrm>
            <a:off x="409025" y="209475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los-manager</a:t>
            </a:r>
            <a:endParaRPr sz="1200">
              <a:solidFill>
                <a:schemeClr val="lt1"/>
              </a:solidFill>
              <a:latin typeface="Istok Web"/>
              <a:ea typeface="Istok Web"/>
              <a:cs typeface="Istok Web"/>
              <a:sym typeface="Istok Web"/>
            </a:endParaRPr>
          </a:p>
        </p:txBody>
      </p:sp>
      <p:sp>
        <p:nvSpPr>
          <p:cNvPr id="318" name="Google Shape;318;p36"/>
          <p:cNvSpPr/>
          <p:nvPr/>
        </p:nvSpPr>
        <p:spPr>
          <a:xfrm>
            <a:off x="409025" y="2963775"/>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model-manager</a:t>
            </a:r>
            <a:endParaRPr sz="1200">
              <a:solidFill>
                <a:schemeClr val="lt1"/>
              </a:solidFill>
              <a:latin typeface="Istok Web"/>
              <a:ea typeface="Istok Web"/>
              <a:cs typeface="Istok Web"/>
              <a:sym typeface="Istok Web"/>
            </a:endParaRPr>
          </a:p>
        </p:txBody>
      </p:sp>
      <p:cxnSp>
        <p:nvCxnSpPr>
          <p:cNvPr id="319" name="Google Shape;319;p36"/>
          <p:cNvCxnSpPr>
            <a:stCxn id="317" idx="3"/>
            <a:endCxn id="315" idx="1"/>
          </p:cNvCxnSpPr>
          <p:nvPr/>
        </p:nvCxnSpPr>
        <p:spPr>
          <a:xfrm rot="10800000" flipH="1">
            <a:off x="1940225" y="955050"/>
            <a:ext cx="1084200" cy="1497300"/>
          </a:xfrm>
          <a:prstGeom prst="bentConnector3">
            <a:avLst>
              <a:gd name="adj1" fmla="val 50000"/>
            </a:avLst>
          </a:prstGeom>
          <a:noFill/>
          <a:ln w="9525" cap="flat" cmpd="sng">
            <a:solidFill>
              <a:schemeClr val="dk2"/>
            </a:solidFill>
            <a:prstDash val="solid"/>
            <a:round/>
            <a:headEnd type="none" w="med" len="med"/>
            <a:tailEnd type="triangle" w="med" len="med"/>
          </a:ln>
        </p:spPr>
      </p:cxnSp>
      <p:cxnSp>
        <p:nvCxnSpPr>
          <p:cNvPr id="320" name="Google Shape;320;p36"/>
          <p:cNvCxnSpPr>
            <a:stCxn id="316" idx="3"/>
            <a:endCxn id="315" idx="1"/>
          </p:cNvCxnSpPr>
          <p:nvPr/>
        </p:nvCxnSpPr>
        <p:spPr>
          <a:xfrm>
            <a:off x="1940225" y="955125"/>
            <a:ext cx="1084200" cy="6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321" name="Google Shape;321;p36"/>
          <p:cNvCxnSpPr>
            <a:stCxn id="318" idx="3"/>
            <a:endCxn id="315" idx="1"/>
          </p:cNvCxnSpPr>
          <p:nvPr/>
        </p:nvCxnSpPr>
        <p:spPr>
          <a:xfrm rot="10800000" flipH="1">
            <a:off x="1940225" y="954975"/>
            <a:ext cx="1084200" cy="2366400"/>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322" name="Google Shape;322;p36"/>
          <p:cNvSpPr/>
          <p:nvPr/>
        </p:nvSpPr>
        <p:spPr>
          <a:xfrm>
            <a:off x="5173925" y="597838"/>
            <a:ext cx="1209600" cy="715176"/>
          </a:xfrm>
          <a:prstGeom prst="flowChartMultidocumen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Istok Web"/>
                <a:ea typeface="Istok Web"/>
                <a:cs typeface="Istok Web"/>
                <a:sym typeface="Istok Web"/>
              </a:rPr>
              <a:t>Model Results</a:t>
            </a:r>
            <a:endParaRPr sz="1200">
              <a:solidFill>
                <a:schemeClr val="lt1"/>
              </a:solidFill>
              <a:latin typeface="Istok Web"/>
              <a:ea typeface="Istok Web"/>
              <a:cs typeface="Istok Web"/>
              <a:sym typeface="Istok Web"/>
            </a:endParaRPr>
          </a:p>
        </p:txBody>
      </p:sp>
      <p:cxnSp>
        <p:nvCxnSpPr>
          <p:cNvPr id="323" name="Google Shape;323;p36"/>
          <p:cNvCxnSpPr>
            <a:stCxn id="315" idx="3"/>
            <a:endCxn id="322" idx="1"/>
          </p:cNvCxnSpPr>
          <p:nvPr/>
        </p:nvCxnSpPr>
        <p:spPr>
          <a:xfrm>
            <a:off x="4555625" y="955113"/>
            <a:ext cx="618300" cy="600"/>
          </a:xfrm>
          <a:prstGeom prst="bentConnector3">
            <a:avLst>
              <a:gd name="adj1" fmla="val 50000"/>
            </a:avLst>
          </a:prstGeom>
          <a:noFill/>
          <a:ln w="9525" cap="flat" cmpd="sng">
            <a:solidFill>
              <a:schemeClr val="dk2"/>
            </a:solidFill>
            <a:prstDash val="solid"/>
            <a:round/>
            <a:headEnd type="none" w="med" len="med"/>
            <a:tailEnd type="triangle" w="med" len="med"/>
          </a:ln>
        </p:spPr>
      </p:cxnSp>
      <p:sp>
        <p:nvSpPr>
          <p:cNvPr id="324" name="Google Shape;324;p36"/>
          <p:cNvSpPr/>
          <p:nvPr/>
        </p:nvSpPr>
        <p:spPr>
          <a:xfrm>
            <a:off x="3024425" y="2094738"/>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activity-pattern</a:t>
            </a:r>
            <a:endParaRPr sz="1200">
              <a:solidFill>
                <a:schemeClr val="lt1"/>
              </a:solidFill>
              <a:latin typeface="Istok Web"/>
              <a:ea typeface="Istok Web"/>
              <a:cs typeface="Istok Web"/>
              <a:sym typeface="Istok Web"/>
            </a:endParaRPr>
          </a:p>
        </p:txBody>
      </p:sp>
      <p:sp>
        <p:nvSpPr>
          <p:cNvPr id="325" name="Google Shape;325;p36"/>
          <p:cNvSpPr/>
          <p:nvPr/>
        </p:nvSpPr>
        <p:spPr>
          <a:xfrm>
            <a:off x="5173925" y="2090813"/>
            <a:ext cx="1209600" cy="715176"/>
          </a:xfrm>
          <a:prstGeom prst="flowChartMultidocumen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Istok Web"/>
                <a:ea typeface="Istok Web"/>
                <a:cs typeface="Istok Web"/>
                <a:sym typeface="Istok Web"/>
              </a:rPr>
              <a:t>Module Results</a:t>
            </a:r>
            <a:endParaRPr sz="1200">
              <a:solidFill>
                <a:schemeClr val="lt1"/>
              </a:solidFill>
              <a:latin typeface="Istok Web"/>
              <a:ea typeface="Istok Web"/>
              <a:cs typeface="Istok Web"/>
              <a:sym typeface="Istok Web"/>
            </a:endParaRPr>
          </a:p>
        </p:txBody>
      </p:sp>
      <p:sp>
        <p:nvSpPr>
          <p:cNvPr id="326" name="Google Shape;326;p36"/>
          <p:cNvSpPr/>
          <p:nvPr/>
        </p:nvSpPr>
        <p:spPr>
          <a:xfrm>
            <a:off x="7185425" y="597513"/>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agent-manager</a:t>
            </a:r>
            <a:endParaRPr sz="1200">
              <a:solidFill>
                <a:schemeClr val="lt1"/>
              </a:solidFill>
              <a:latin typeface="Istok Web"/>
              <a:ea typeface="Istok Web"/>
              <a:cs typeface="Istok Web"/>
              <a:sym typeface="Istok Web"/>
            </a:endParaRPr>
          </a:p>
        </p:txBody>
      </p:sp>
      <p:cxnSp>
        <p:nvCxnSpPr>
          <p:cNvPr id="327" name="Google Shape;327;p36"/>
          <p:cNvCxnSpPr>
            <a:stCxn id="322" idx="3"/>
            <a:endCxn id="326" idx="1"/>
          </p:cNvCxnSpPr>
          <p:nvPr/>
        </p:nvCxnSpPr>
        <p:spPr>
          <a:xfrm rot="10800000" flipH="1">
            <a:off x="6383525" y="955126"/>
            <a:ext cx="801900" cy="300"/>
          </a:xfrm>
          <a:prstGeom prst="straightConnector1">
            <a:avLst/>
          </a:prstGeom>
          <a:noFill/>
          <a:ln w="9525" cap="flat" cmpd="sng">
            <a:solidFill>
              <a:schemeClr val="dk2"/>
            </a:solidFill>
            <a:prstDash val="solid"/>
            <a:round/>
            <a:headEnd type="none" w="med" len="med"/>
            <a:tailEnd type="triangle" w="med" len="med"/>
          </a:ln>
        </p:spPr>
      </p:cxnSp>
      <p:cxnSp>
        <p:nvCxnSpPr>
          <p:cNvPr id="328" name="Google Shape;328;p36"/>
          <p:cNvCxnSpPr>
            <a:stCxn id="326" idx="2"/>
            <a:endCxn id="324" idx="0"/>
          </p:cNvCxnSpPr>
          <p:nvPr/>
        </p:nvCxnSpPr>
        <p:spPr>
          <a:xfrm rot="5400000">
            <a:off x="5479475" y="-376737"/>
            <a:ext cx="782100" cy="4161000"/>
          </a:xfrm>
          <a:prstGeom prst="bentConnector3">
            <a:avLst>
              <a:gd name="adj1" fmla="val 49995"/>
            </a:avLst>
          </a:prstGeom>
          <a:noFill/>
          <a:ln w="9525" cap="flat" cmpd="sng">
            <a:solidFill>
              <a:schemeClr val="dk2"/>
            </a:solidFill>
            <a:prstDash val="solid"/>
            <a:round/>
            <a:headEnd type="none" w="med" len="med"/>
            <a:tailEnd type="triangle" w="med" len="med"/>
          </a:ln>
        </p:spPr>
      </p:cxnSp>
      <p:cxnSp>
        <p:nvCxnSpPr>
          <p:cNvPr id="329" name="Google Shape;329;p36"/>
          <p:cNvCxnSpPr>
            <a:stCxn id="324" idx="3"/>
            <a:endCxn id="325" idx="1"/>
          </p:cNvCxnSpPr>
          <p:nvPr/>
        </p:nvCxnSpPr>
        <p:spPr>
          <a:xfrm rot="10800000" flipH="1">
            <a:off x="4555625" y="2448438"/>
            <a:ext cx="618300" cy="3900"/>
          </a:xfrm>
          <a:prstGeom prst="straightConnector1">
            <a:avLst/>
          </a:prstGeom>
          <a:noFill/>
          <a:ln w="9525" cap="flat" cmpd="sng">
            <a:solidFill>
              <a:schemeClr val="dk2"/>
            </a:solidFill>
            <a:prstDash val="solid"/>
            <a:round/>
            <a:headEnd type="none" w="med" len="med"/>
            <a:tailEnd type="triangle" w="med" len="med"/>
          </a:ln>
        </p:spPr>
      </p:cxnSp>
      <p:sp>
        <p:nvSpPr>
          <p:cNvPr id="330" name="Google Shape;330;p36"/>
          <p:cNvSpPr/>
          <p:nvPr/>
        </p:nvSpPr>
        <p:spPr>
          <a:xfrm>
            <a:off x="7185425" y="2076138"/>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agent-manager</a:t>
            </a:r>
            <a:endParaRPr sz="1200">
              <a:solidFill>
                <a:schemeClr val="lt1"/>
              </a:solidFill>
              <a:latin typeface="Istok Web"/>
              <a:ea typeface="Istok Web"/>
              <a:cs typeface="Istok Web"/>
              <a:sym typeface="Istok Web"/>
            </a:endParaRPr>
          </a:p>
        </p:txBody>
      </p:sp>
      <p:cxnSp>
        <p:nvCxnSpPr>
          <p:cNvPr id="331" name="Google Shape;331;p36"/>
          <p:cNvCxnSpPr>
            <a:stCxn id="325" idx="3"/>
            <a:endCxn id="330" idx="1"/>
          </p:cNvCxnSpPr>
          <p:nvPr/>
        </p:nvCxnSpPr>
        <p:spPr>
          <a:xfrm rot="10800000" flipH="1">
            <a:off x="6383525" y="2433701"/>
            <a:ext cx="801900" cy="14700"/>
          </a:xfrm>
          <a:prstGeom prst="straightConnector1">
            <a:avLst/>
          </a:prstGeom>
          <a:noFill/>
          <a:ln w="9525" cap="flat" cmpd="sng">
            <a:solidFill>
              <a:schemeClr val="dk2"/>
            </a:solidFill>
            <a:prstDash val="solid"/>
            <a:round/>
            <a:headEnd type="none" w="med" len="med"/>
            <a:tailEnd type="triangle" w="med" len="med"/>
          </a:ln>
        </p:spPr>
      </p:cxnSp>
      <p:sp>
        <p:nvSpPr>
          <p:cNvPr id="332" name="Google Shape;332;p36"/>
          <p:cNvSpPr/>
          <p:nvPr/>
        </p:nvSpPr>
        <p:spPr>
          <a:xfrm>
            <a:off x="4905600" y="259200"/>
            <a:ext cx="1954800" cy="3868800"/>
          </a:xfrm>
          <a:prstGeom prst="roundRect">
            <a:avLst>
              <a:gd name="adj" fmla="val 16667"/>
            </a:avLst>
          </a:prstGeom>
          <a:noFill/>
          <a:ln w="9525" cap="flat" cmpd="sng">
            <a:solidFill>
              <a:schemeClr val="accent4"/>
            </a:solidFill>
            <a:prstDash val="dash"/>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sz="1200">
                <a:solidFill>
                  <a:schemeClr val="accent4"/>
                </a:solidFill>
                <a:latin typeface="Istok Web"/>
                <a:ea typeface="Istok Web"/>
                <a:cs typeface="Istok Web"/>
                <a:sym typeface="Istok Web"/>
              </a:rPr>
              <a:t>Common file storage (initially)</a:t>
            </a:r>
            <a:endParaRPr sz="1200">
              <a:solidFill>
                <a:schemeClr val="accent4"/>
              </a:solidFill>
              <a:latin typeface="Istok Web"/>
              <a:ea typeface="Istok Web"/>
              <a:cs typeface="Istok Web"/>
              <a:sym typeface="Istok Web"/>
            </a:endParaRPr>
          </a:p>
        </p:txBody>
      </p:sp>
      <p:cxnSp>
        <p:nvCxnSpPr>
          <p:cNvPr id="333" name="Google Shape;333;p36"/>
          <p:cNvCxnSpPr>
            <a:stCxn id="317" idx="3"/>
            <a:endCxn id="324" idx="1"/>
          </p:cNvCxnSpPr>
          <p:nvPr/>
        </p:nvCxnSpPr>
        <p:spPr>
          <a:xfrm>
            <a:off x="1940225" y="2452350"/>
            <a:ext cx="1084200" cy="600"/>
          </a:xfrm>
          <a:prstGeom prst="bentConnector3">
            <a:avLst>
              <a:gd name="adj1" fmla="val 50000"/>
            </a:avLst>
          </a:prstGeom>
          <a:noFill/>
          <a:ln w="9525" cap="flat" cmpd="sng">
            <a:solidFill>
              <a:schemeClr val="dk2"/>
            </a:solidFill>
            <a:prstDash val="solid"/>
            <a:round/>
            <a:headEnd type="none" w="med" len="med"/>
            <a:tailEnd type="triangle" w="med" len="med"/>
          </a:ln>
        </p:spPr>
      </p:cxnSp>
      <p:cxnSp>
        <p:nvCxnSpPr>
          <p:cNvPr id="334" name="Google Shape;334;p36"/>
          <p:cNvCxnSpPr>
            <a:stCxn id="318" idx="3"/>
            <a:endCxn id="324" idx="1"/>
          </p:cNvCxnSpPr>
          <p:nvPr/>
        </p:nvCxnSpPr>
        <p:spPr>
          <a:xfrm rot="10800000" flipH="1">
            <a:off x="1940225" y="2452275"/>
            <a:ext cx="1084200" cy="869100"/>
          </a:xfrm>
          <a:prstGeom prst="bentConnector3">
            <a:avLst>
              <a:gd name="adj1" fmla="val 50000"/>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7"/>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Proposed Implementation — User Experience</a:t>
            </a:r>
            <a:endParaRPr/>
          </a:p>
        </p:txBody>
      </p:sp>
      <p:sp>
        <p:nvSpPr>
          <p:cNvPr id="340" name="Google Shape;340;p3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341" name="Google Shape;341;p37"/>
          <p:cNvSpPr txBox="1"/>
          <p:nvPr/>
        </p:nvSpPr>
        <p:spPr>
          <a:xfrm>
            <a:off x="446450" y="600125"/>
            <a:ext cx="5729400" cy="3256500"/>
          </a:xfrm>
          <a:prstGeom prst="rect">
            <a:avLst/>
          </a:prstGeom>
          <a:noFill/>
          <a:ln>
            <a:noFill/>
          </a:ln>
        </p:spPr>
        <p:txBody>
          <a:bodyPr spcFirstLastPara="1" wrap="square" lIns="91425" tIns="91425" rIns="91425" bIns="91425" anchor="t" anchorCtr="0">
            <a:spAutoFit/>
          </a:bodyPr>
          <a:lstStyle/>
          <a:p>
            <a:pPr marL="0" lvl="0" indent="0" algn="l" rtl="0">
              <a:lnSpc>
                <a:spcPct val="142857"/>
              </a:lnSpc>
              <a:spcBef>
                <a:spcPts val="0"/>
              </a:spcBef>
              <a:spcAft>
                <a:spcPts val="0"/>
              </a:spcAft>
              <a:buNone/>
            </a:pPr>
            <a:r>
              <a:rPr lang="en" sz="1100">
                <a:solidFill>
                  <a:schemeClr val="dk2"/>
                </a:solidFill>
                <a:latin typeface="Courier New"/>
                <a:ea typeface="Courier New"/>
                <a:cs typeface="Courier New"/>
                <a:sym typeface="Courier New"/>
              </a:rPr>
              <a:t>sequence:</a:t>
            </a:r>
            <a:endParaRPr sz="1100">
              <a:solidFill>
                <a:schemeClr val="dk2"/>
              </a:solidFill>
              <a:latin typeface="Courier New"/>
              <a:ea typeface="Courier New"/>
              <a:cs typeface="Courier New"/>
              <a:sym typeface="Courier New"/>
            </a:endParaRPr>
          </a:p>
          <a:p>
            <a:pPr marL="0" lvl="0" indent="0" algn="l" rtl="0">
              <a:lnSpc>
                <a:spcPct val="142857"/>
              </a:lnSpc>
              <a:spcBef>
                <a:spcPts val="0"/>
              </a:spcBef>
              <a:spcAft>
                <a:spcPts val="0"/>
              </a:spcAft>
              <a:buNone/>
            </a:pPr>
            <a:r>
              <a:rPr lang="en" sz="1100">
                <a:solidFill>
                  <a:schemeClr val="dk2"/>
                </a:solidFill>
                <a:latin typeface="Courier New"/>
                <a:ea typeface="Courier New"/>
                <a:cs typeface="Courier New"/>
                <a:sym typeface="Courier New"/>
              </a:rPr>
              <a:t> - module_accessibility</a:t>
            </a:r>
            <a:endParaRPr sz="1100">
              <a:solidFill>
                <a:schemeClr val="dk2"/>
              </a:solidFill>
              <a:latin typeface="Courier New"/>
              <a:ea typeface="Courier New"/>
              <a:cs typeface="Courier New"/>
              <a:sym typeface="Courier New"/>
            </a:endParaRPr>
          </a:p>
          <a:p>
            <a:pPr marL="0" lvl="0" indent="0" algn="l" rtl="0">
              <a:lnSpc>
                <a:spcPct val="142857"/>
              </a:lnSpc>
              <a:spcBef>
                <a:spcPts val="0"/>
              </a:spcBef>
              <a:spcAft>
                <a:spcPts val="0"/>
              </a:spcAft>
              <a:buNone/>
            </a:pPr>
            <a:r>
              <a:rPr lang="en" sz="1100">
                <a:solidFill>
                  <a:schemeClr val="dk2"/>
                </a:solidFill>
                <a:latin typeface="Courier New"/>
                <a:ea typeface="Courier New"/>
                <a:cs typeface="Courier New"/>
                <a:sym typeface="Courier New"/>
              </a:rPr>
              <a:t> - model_fixed_probability_identify_primary_caretaker</a:t>
            </a:r>
            <a:endParaRPr sz="1100">
              <a:solidFill>
                <a:schemeClr val="dk2"/>
              </a:solidFill>
              <a:latin typeface="Courier New"/>
              <a:ea typeface="Courier New"/>
              <a:cs typeface="Courier New"/>
              <a:sym typeface="Courier New"/>
            </a:endParaRPr>
          </a:p>
          <a:p>
            <a:pPr marL="0" lvl="0" indent="0" algn="l" rtl="0">
              <a:lnSpc>
                <a:spcPct val="142857"/>
              </a:lnSpc>
              <a:spcBef>
                <a:spcPts val="0"/>
              </a:spcBef>
              <a:spcAft>
                <a:spcPts val="0"/>
              </a:spcAft>
              <a:buNone/>
            </a:pPr>
            <a:r>
              <a:rPr lang="en" sz="1100">
                <a:solidFill>
                  <a:schemeClr val="dk2"/>
                </a:solidFill>
                <a:latin typeface="Courier New"/>
                <a:ea typeface="Courier New"/>
                <a:cs typeface="Courier New"/>
                <a:sym typeface="Courier New"/>
              </a:rPr>
              <a:t> - model_fixed_probability_initial_automobile_ownership</a:t>
            </a:r>
            <a:endParaRPr sz="1100">
              <a:solidFill>
                <a:schemeClr val="dk2"/>
              </a:solidFill>
              <a:latin typeface="Courier New"/>
              <a:ea typeface="Courier New"/>
              <a:cs typeface="Courier New"/>
              <a:sym typeface="Courier New"/>
            </a:endParaRPr>
          </a:p>
          <a:p>
            <a:pPr marL="0" lvl="0" indent="0" algn="l" rtl="0">
              <a:lnSpc>
                <a:spcPct val="142857"/>
              </a:lnSpc>
              <a:spcBef>
                <a:spcPts val="0"/>
              </a:spcBef>
              <a:spcAft>
                <a:spcPts val="0"/>
              </a:spcAft>
              <a:buNone/>
            </a:pPr>
            <a:r>
              <a:rPr lang="en" sz="1100">
                <a:solidFill>
                  <a:schemeClr val="dk2"/>
                </a:solidFill>
                <a:latin typeface="Courier New"/>
                <a:ea typeface="Courier New"/>
                <a:cs typeface="Courier New"/>
                <a:sym typeface="Courier New"/>
              </a:rPr>
              <a:t> - model_mnl_destination_choice_usual_school_location</a:t>
            </a:r>
            <a:endParaRPr sz="1100">
              <a:solidFill>
                <a:schemeClr val="dk2"/>
              </a:solidFill>
              <a:latin typeface="Courier New"/>
              <a:ea typeface="Courier New"/>
              <a:cs typeface="Courier New"/>
              <a:sym typeface="Courier New"/>
            </a:endParaRPr>
          </a:p>
          <a:p>
            <a:pPr marL="0" lvl="0" indent="0" algn="l" rtl="0">
              <a:lnSpc>
                <a:spcPct val="142857"/>
              </a:lnSpc>
              <a:spcBef>
                <a:spcPts val="0"/>
              </a:spcBef>
              <a:spcAft>
                <a:spcPts val="0"/>
              </a:spcAft>
              <a:buNone/>
            </a:pPr>
            <a:r>
              <a:rPr lang="en" sz="1100">
                <a:solidFill>
                  <a:schemeClr val="dk2"/>
                </a:solidFill>
                <a:latin typeface="Courier New"/>
                <a:ea typeface="Courier New"/>
                <a:cs typeface="Courier New"/>
                <a:sym typeface="Courier New"/>
              </a:rPr>
              <a:t> - model_mnl_destination_choice_usual_work_location</a:t>
            </a:r>
            <a:endParaRPr sz="1100">
              <a:solidFill>
                <a:schemeClr val="dk2"/>
              </a:solidFill>
              <a:latin typeface="Courier New"/>
              <a:ea typeface="Courier New"/>
              <a:cs typeface="Courier New"/>
              <a:sym typeface="Courier New"/>
            </a:endParaRPr>
          </a:p>
          <a:p>
            <a:pPr marL="0" lvl="0" indent="0" algn="l" rtl="0">
              <a:lnSpc>
                <a:spcPct val="142857"/>
              </a:lnSpc>
              <a:spcBef>
                <a:spcPts val="0"/>
              </a:spcBef>
              <a:spcAft>
                <a:spcPts val="0"/>
              </a:spcAft>
              <a:buNone/>
            </a:pPr>
            <a:r>
              <a:rPr lang="en" sz="1100">
                <a:solidFill>
                  <a:schemeClr val="dk2"/>
                </a:solidFill>
                <a:latin typeface="Courier New"/>
                <a:ea typeface="Courier New"/>
                <a:cs typeface="Courier New"/>
                <a:sym typeface="Courier New"/>
              </a:rPr>
              <a:t> - model_mnl_automobile_ownership</a:t>
            </a:r>
            <a:endParaRPr sz="1100">
              <a:solidFill>
                <a:schemeClr val="dk2"/>
              </a:solidFill>
              <a:latin typeface="Courier New"/>
              <a:ea typeface="Courier New"/>
              <a:cs typeface="Courier New"/>
              <a:sym typeface="Courier New"/>
            </a:endParaRPr>
          </a:p>
          <a:p>
            <a:pPr marL="0" lvl="0" indent="0" algn="l" rtl="0">
              <a:lnSpc>
                <a:spcPct val="142857"/>
              </a:lnSpc>
              <a:spcBef>
                <a:spcPts val="0"/>
              </a:spcBef>
              <a:spcAft>
                <a:spcPts val="0"/>
              </a:spcAft>
              <a:buNone/>
            </a:pPr>
            <a:r>
              <a:rPr lang="en" sz="1100">
                <a:solidFill>
                  <a:schemeClr val="dk2"/>
                </a:solidFill>
                <a:latin typeface="Courier New"/>
                <a:ea typeface="Courier New"/>
                <a:cs typeface="Courier New"/>
                <a:sym typeface="Courier New"/>
              </a:rPr>
              <a:t> - module_coordinated_daily_activity_pattern</a:t>
            </a:r>
            <a:endParaRPr sz="1100">
              <a:solidFill>
                <a:schemeClr val="dk2"/>
              </a:solidFill>
              <a:latin typeface="Courier New"/>
              <a:ea typeface="Courier New"/>
              <a:cs typeface="Courier New"/>
              <a:sym typeface="Courier New"/>
            </a:endParaRPr>
          </a:p>
          <a:p>
            <a:pPr marL="0" lvl="0" indent="0" algn="l" rtl="0">
              <a:lnSpc>
                <a:spcPct val="142857"/>
              </a:lnSpc>
              <a:spcBef>
                <a:spcPts val="0"/>
              </a:spcBef>
              <a:spcAft>
                <a:spcPts val="0"/>
              </a:spcAft>
              <a:buNone/>
            </a:pPr>
            <a:r>
              <a:rPr lang="en" sz="1100">
                <a:solidFill>
                  <a:schemeClr val="dk2"/>
                </a:solidFill>
                <a:latin typeface="Courier New"/>
                <a:ea typeface="Courier New"/>
                <a:cs typeface="Courier New"/>
                <a:sym typeface="Courier New"/>
              </a:rPr>
              <a:t> - module_school_escorting</a:t>
            </a:r>
            <a:endParaRPr sz="1100">
              <a:solidFill>
                <a:schemeClr val="dk2"/>
              </a:solidFill>
              <a:latin typeface="Courier New"/>
              <a:ea typeface="Courier New"/>
              <a:cs typeface="Courier New"/>
              <a:sym typeface="Courier New"/>
            </a:endParaRPr>
          </a:p>
          <a:p>
            <a:pPr marL="0" lvl="0" indent="0" algn="l" rtl="0">
              <a:lnSpc>
                <a:spcPct val="142857"/>
              </a:lnSpc>
              <a:spcBef>
                <a:spcPts val="0"/>
              </a:spcBef>
              <a:spcAft>
                <a:spcPts val="0"/>
              </a:spcAft>
              <a:buNone/>
            </a:pPr>
            <a:r>
              <a:rPr lang="en" sz="1100">
                <a:solidFill>
                  <a:schemeClr val="dk2"/>
                </a:solidFill>
                <a:latin typeface="Courier New"/>
                <a:ea typeface="Courier New"/>
                <a:cs typeface="Courier New"/>
                <a:sym typeface="Courier New"/>
              </a:rPr>
              <a:t> - …</a:t>
            </a:r>
            <a:endParaRPr sz="1100">
              <a:solidFill>
                <a:schemeClr val="dk2"/>
              </a:solidFill>
              <a:latin typeface="Courier New"/>
              <a:ea typeface="Courier New"/>
              <a:cs typeface="Courier New"/>
              <a:sym typeface="Courier New"/>
            </a:endParaRPr>
          </a:p>
          <a:p>
            <a:pPr marL="0" lvl="0" indent="0" algn="l" rtl="0">
              <a:lnSpc>
                <a:spcPct val="142857"/>
              </a:lnSpc>
              <a:spcBef>
                <a:spcPts val="0"/>
              </a:spcBef>
              <a:spcAft>
                <a:spcPts val="0"/>
              </a:spcAft>
              <a:buNone/>
            </a:pPr>
            <a:r>
              <a:rPr lang="en" sz="1100">
                <a:solidFill>
                  <a:schemeClr val="dk2"/>
                </a:solidFill>
                <a:latin typeface="Courier New"/>
                <a:ea typeface="Courier New"/>
                <a:cs typeface="Courier New"/>
                <a:sym typeface="Courier New"/>
              </a:rPr>
              <a:t> - …</a:t>
            </a:r>
            <a:endParaRPr sz="1100">
              <a:solidFill>
                <a:schemeClr val="dk2"/>
              </a:solidFill>
              <a:latin typeface="Courier New"/>
              <a:ea typeface="Courier New"/>
              <a:cs typeface="Courier New"/>
              <a:sym typeface="Courier New"/>
            </a:endParaRPr>
          </a:p>
          <a:p>
            <a:pPr marL="0" lvl="0" indent="0" algn="l" rtl="0">
              <a:lnSpc>
                <a:spcPct val="142857"/>
              </a:lnSpc>
              <a:spcBef>
                <a:spcPts val="0"/>
              </a:spcBef>
              <a:spcAft>
                <a:spcPts val="0"/>
              </a:spcAft>
              <a:buNone/>
            </a:pPr>
            <a:endParaRPr sz="1100">
              <a:solidFill>
                <a:schemeClr val="dk2"/>
              </a:solidFill>
              <a:latin typeface="Courier New"/>
              <a:ea typeface="Courier New"/>
              <a:cs typeface="Courier New"/>
              <a:sym typeface="Courier New"/>
            </a:endParaRPr>
          </a:p>
          <a:p>
            <a:pPr marL="0" lvl="0" indent="0" algn="l" rtl="0">
              <a:spcBef>
                <a:spcPts val="0"/>
              </a:spcBef>
              <a:spcAft>
                <a:spcPts val="0"/>
              </a:spcAft>
              <a:buNone/>
            </a:pPr>
            <a:endParaRPr sz="1100">
              <a:solidFill>
                <a:schemeClr val="dk2"/>
              </a:solidFill>
              <a:latin typeface="Courier New"/>
              <a:ea typeface="Courier New"/>
              <a:cs typeface="Courier New"/>
              <a:sym typeface="Courier New"/>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347" name="Google Shape;347;p38"/>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Noteworthy: Modularity</a:t>
            </a:r>
            <a:endParaRPr/>
          </a:p>
        </p:txBody>
      </p:sp>
      <p:sp>
        <p:nvSpPr>
          <p:cNvPr id="348" name="Google Shape;348;p38"/>
          <p:cNvSpPr/>
          <p:nvPr/>
        </p:nvSpPr>
        <p:spPr>
          <a:xfrm>
            <a:off x="2794500" y="1454550"/>
            <a:ext cx="835200" cy="26445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8"/>
          <p:cNvSpPr txBox="1"/>
          <p:nvPr/>
        </p:nvSpPr>
        <p:spPr>
          <a:xfrm>
            <a:off x="3897550" y="1606950"/>
            <a:ext cx="45333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Istok Web"/>
                <a:ea typeface="Istok Web"/>
                <a:cs typeface="Istok Web"/>
                <a:sym typeface="Istok Web"/>
              </a:rPr>
              <a:t>Anything can happen in a </a:t>
            </a:r>
            <a:r>
              <a:rPr lang="en" b="1">
                <a:latin typeface="Courier New"/>
                <a:ea typeface="Courier New"/>
                <a:cs typeface="Courier New"/>
                <a:sym typeface="Courier New"/>
              </a:rPr>
              <a:t>module</a:t>
            </a:r>
            <a:r>
              <a:rPr lang="en">
                <a:latin typeface="Istok Web"/>
                <a:ea typeface="Istok Web"/>
                <a:cs typeface="Istok Web"/>
                <a:sym typeface="Istok Web"/>
              </a:rPr>
              <a:t> provided it abides by the rules (via the APIs) of the </a:t>
            </a:r>
            <a:r>
              <a:rPr lang="en" b="1">
                <a:latin typeface="Courier New"/>
                <a:ea typeface="Courier New"/>
                <a:cs typeface="Courier New"/>
                <a:sym typeface="Courier New"/>
              </a:rPr>
              <a:t>agent-manager</a:t>
            </a:r>
            <a:r>
              <a:rPr lang="en">
                <a:latin typeface="Istok Web"/>
                <a:ea typeface="Istok Web"/>
                <a:cs typeface="Istok Web"/>
                <a:sym typeface="Istok Web"/>
              </a:rPr>
              <a:t>, </a:t>
            </a:r>
            <a:r>
              <a:rPr lang="en" b="1">
                <a:latin typeface="Courier New"/>
                <a:ea typeface="Courier New"/>
                <a:cs typeface="Courier New"/>
                <a:sym typeface="Courier New"/>
              </a:rPr>
              <a:t>los-manager</a:t>
            </a:r>
            <a:r>
              <a:rPr lang="en">
                <a:latin typeface="Istok Web"/>
                <a:ea typeface="Istok Web"/>
                <a:cs typeface="Istok Web"/>
                <a:sym typeface="Istok Web"/>
              </a:rPr>
              <a:t>, and </a:t>
            </a:r>
            <a:r>
              <a:rPr lang="en" b="1">
                <a:latin typeface="Courier New"/>
                <a:ea typeface="Courier New"/>
                <a:cs typeface="Courier New"/>
                <a:sym typeface="Courier New"/>
              </a:rPr>
              <a:t>data-model</a:t>
            </a:r>
            <a:r>
              <a:rPr lang="en">
                <a:latin typeface="Istok Web"/>
                <a:ea typeface="Istok Web"/>
                <a:cs typeface="Istok Web"/>
                <a:sym typeface="Istok Web"/>
              </a:rPr>
              <a:t>. Said another way: the APIs serve as the contract. If you abide by the contract, you can plug and play.</a:t>
            </a:r>
            <a:endParaRPr>
              <a:latin typeface="Istok Web"/>
              <a:ea typeface="Istok Web"/>
              <a:cs typeface="Istok Web"/>
              <a:sym typeface="Istok Web"/>
            </a:endParaRPr>
          </a:p>
          <a:p>
            <a:pPr marL="0" lvl="0" indent="0" algn="l" rtl="0">
              <a:spcBef>
                <a:spcPts val="0"/>
              </a:spcBef>
              <a:spcAft>
                <a:spcPts val="0"/>
              </a:spcAft>
              <a:buNone/>
            </a:pPr>
            <a:endParaRPr>
              <a:latin typeface="Istok Web"/>
              <a:ea typeface="Istok Web"/>
              <a:cs typeface="Istok Web"/>
              <a:sym typeface="Istok Web"/>
            </a:endParaRPr>
          </a:p>
          <a:p>
            <a:pPr marL="0" lvl="0" indent="0" algn="l" rtl="0">
              <a:spcBef>
                <a:spcPts val="0"/>
              </a:spcBef>
              <a:spcAft>
                <a:spcPts val="0"/>
              </a:spcAft>
              <a:buNone/>
            </a:pPr>
            <a:r>
              <a:rPr lang="en">
                <a:latin typeface="Istok Web"/>
                <a:ea typeface="Istok Web"/>
                <a:cs typeface="Istok Web"/>
                <a:sym typeface="Istok Web"/>
              </a:rPr>
              <a:t>The Consortium will maintain a small and slowly-growing number of modules, per the Product Roadmap. But agencies and/or outside entities can develop and implement new (or alternative) modules.  </a:t>
            </a:r>
            <a:endParaRPr>
              <a:latin typeface="Istok Web"/>
              <a:ea typeface="Istok Web"/>
              <a:cs typeface="Istok Web"/>
              <a:sym typeface="Istok Web"/>
            </a:endParaRPr>
          </a:p>
        </p:txBody>
      </p:sp>
      <p:sp>
        <p:nvSpPr>
          <p:cNvPr id="350" name="Google Shape;350;p38"/>
          <p:cNvSpPr/>
          <p:nvPr/>
        </p:nvSpPr>
        <p:spPr>
          <a:xfrm>
            <a:off x="496500" y="241920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activity-pattern</a:t>
            </a:r>
            <a:endParaRPr sz="1200">
              <a:solidFill>
                <a:schemeClr val="lt1"/>
              </a:solidFill>
              <a:latin typeface="Istok Web"/>
              <a:ea typeface="Istok Web"/>
              <a:cs typeface="Istok Web"/>
              <a:sym typeface="Istok Web"/>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9"/>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Proposed Implementation — </a:t>
            </a:r>
            <a:r>
              <a:rPr lang="en">
                <a:solidFill>
                  <a:schemeClr val="dk1"/>
                </a:solidFill>
              </a:rPr>
              <a:t>Multiple Machines</a:t>
            </a:r>
            <a:r>
              <a:rPr lang="en"/>
              <a:t> no Module</a:t>
            </a:r>
            <a:endParaRPr/>
          </a:p>
        </p:txBody>
      </p:sp>
      <p:sp>
        <p:nvSpPr>
          <p:cNvPr id="356" name="Google Shape;356;p3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357" name="Google Shape;357;p39"/>
          <p:cNvSpPr/>
          <p:nvPr/>
        </p:nvSpPr>
        <p:spPr>
          <a:xfrm>
            <a:off x="3726725" y="1289988"/>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model-application (instance 01)</a:t>
            </a:r>
            <a:endParaRPr sz="1200">
              <a:solidFill>
                <a:schemeClr val="lt1"/>
              </a:solidFill>
              <a:latin typeface="Istok Web"/>
              <a:ea typeface="Istok Web"/>
              <a:cs typeface="Istok Web"/>
              <a:sym typeface="Istok Web"/>
            </a:endParaRPr>
          </a:p>
        </p:txBody>
      </p:sp>
      <p:sp>
        <p:nvSpPr>
          <p:cNvPr id="358" name="Google Shape;358;p39"/>
          <p:cNvSpPr/>
          <p:nvPr/>
        </p:nvSpPr>
        <p:spPr>
          <a:xfrm>
            <a:off x="2057375" y="203185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agent-manager</a:t>
            </a:r>
            <a:endParaRPr sz="1200">
              <a:solidFill>
                <a:schemeClr val="lt1"/>
              </a:solidFill>
              <a:latin typeface="Istok Web"/>
              <a:ea typeface="Istok Web"/>
              <a:cs typeface="Istok Web"/>
              <a:sym typeface="Istok Web"/>
            </a:endParaRPr>
          </a:p>
        </p:txBody>
      </p:sp>
      <p:sp>
        <p:nvSpPr>
          <p:cNvPr id="359" name="Google Shape;359;p39"/>
          <p:cNvSpPr/>
          <p:nvPr/>
        </p:nvSpPr>
        <p:spPr>
          <a:xfrm>
            <a:off x="388025" y="1329525"/>
            <a:ext cx="1531200" cy="636125"/>
          </a:xfrm>
          <a:prstGeom prst="flowChartProcess">
            <a:avLst/>
          </a:prstGeom>
          <a:solidFill>
            <a:srgbClr val="002F53">
              <a:alpha val="742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los-manager (instance 01)</a:t>
            </a:r>
            <a:endParaRPr sz="1200">
              <a:solidFill>
                <a:schemeClr val="lt1"/>
              </a:solidFill>
              <a:latin typeface="Istok Web"/>
              <a:ea typeface="Istok Web"/>
              <a:cs typeface="Istok Web"/>
              <a:sym typeface="Istok Web"/>
            </a:endParaRPr>
          </a:p>
        </p:txBody>
      </p:sp>
      <p:sp>
        <p:nvSpPr>
          <p:cNvPr id="360" name="Google Shape;360;p39"/>
          <p:cNvSpPr/>
          <p:nvPr/>
        </p:nvSpPr>
        <p:spPr>
          <a:xfrm>
            <a:off x="388025" y="597525"/>
            <a:ext cx="1531200" cy="636125"/>
          </a:xfrm>
          <a:prstGeom prst="flowChartProcess">
            <a:avLst/>
          </a:prstGeom>
          <a:solidFill>
            <a:srgbClr val="002F53">
              <a:alpha val="742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model-manager (instance 01)</a:t>
            </a:r>
            <a:endParaRPr sz="1200">
              <a:solidFill>
                <a:schemeClr val="lt1"/>
              </a:solidFill>
              <a:latin typeface="Istok Web"/>
              <a:ea typeface="Istok Web"/>
              <a:cs typeface="Istok Web"/>
              <a:sym typeface="Istok Web"/>
            </a:endParaRPr>
          </a:p>
        </p:txBody>
      </p:sp>
      <p:cxnSp>
        <p:nvCxnSpPr>
          <p:cNvPr id="361" name="Google Shape;361;p39"/>
          <p:cNvCxnSpPr>
            <a:stCxn id="359" idx="3"/>
            <a:endCxn id="357" idx="1"/>
          </p:cNvCxnSpPr>
          <p:nvPr/>
        </p:nvCxnSpPr>
        <p:spPr>
          <a:xfrm>
            <a:off x="1919225" y="1647587"/>
            <a:ext cx="1807500" cy="600"/>
          </a:xfrm>
          <a:prstGeom prst="bentConnector3">
            <a:avLst>
              <a:gd name="adj1" fmla="val 50000"/>
            </a:avLst>
          </a:prstGeom>
          <a:noFill/>
          <a:ln w="9525" cap="flat" cmpd="sng">
            <a:solidFill>
              <a:schemeClr val="dk2"/>
            </a:solidFill>
            <a:prstDash val="solid"/>
            <a:round/>
            <a:headEnd type="none" w="med" len="med"/>
            <a:tailEnd type="triangle" w="med" len="med"/>
          </a:ln>
        </p:spPr>
      </p:cxnSp>
      <p:cxnSp>
        <p:nvCxnSpPr>
          <p:cNvPr id="362" name="Google Shape;362;p39"/>
          <p:cNvCxnSpPr>
            <a:stCxn id="358" idx="3"/>
            <a:endCxn id="357" idx="2"/>
          </p:cNvCxnSpPr>
          <p:nvPr/>
        </p:nvCxnSpPr>
        <p:spPr>
          <a:xfrm rot="10800000" flipH="1">
            <a:off x="3588575" y="2005150"/>
            <a:ext cx="903900" cy="384300"/>
          </a:xfrm>
          <a:prstGeom prst="bentConnector2">
            <a:avLst/>
          </a:prstGeom>
          <a:noFill/>
          <a:ln w="9525" cap="flat" cmpd="sng">
            <a:solidFill>
              <a:schemeClr val="dk2"/>
            </a:solidFill>
            <a:prstDash val="solid"/>
            <a:round/>
            <a:headEnd type="none" w="med" len="med"/>
            <a:tailEnd type="triangle" w="med" len="med"/>
          </a:ln>
        </p:spPr>
      </p:cxnSp>
      <p:cxnSp>
        <p:nvCxnSpPr>
          <p:cNvPr id="363" name="Google Shape;363;p39"/>
          <p:cNvCxnSpPr>
            <a:stCxn id="360" idx="3"/>
            <a:endCxn id="357" idx="1"/>
          </p:cNvCxnSpPr>
          <p:nvPr/>
        </p:nvCxnSpPr>
        <p:spPr>
          <a:xfrm>
            <a:off x="1919225" y="915587"/>
            <a:ext cx="1807500" cy="732000"/>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364" name="Google Shape;364;p39"/>
          <p:cNvSpPr/>
          <p:nvPr/>
        </p:nvSpPr>
        <p:spPr>
          <a:xfrm>
            <a:off x="5679725" y="1290313"/>
            <a:ext cx="1209600" cy="715176"/>
          </a:xfrm>
          <a:prstGeom prst="flowChartMultidocumen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Istok Web"/>
                <a:ea typeface="Istok Web"/>
                <a:cs typeface="Istok Web"/>
                <a:sym typeface="Istok Web"/>
              </a:rPr>
              <a:t>Model Results</a:t>
            </a:r>
            <a:endParaRPr sz="1200">
              <a:solidFill>
                <a:schemeClr val="lt1"/>
              </a:solidFill>
              <a:latin typeface="Istok Web"/>
              <a:ea typeface="Istok Web"/>
              <a:cs typeface="Istok Web"/>
              <a:sym typeface="Istok Web"/>
            </a:endParaRPr>
          </a:p>
        </p:txBody>
      </p:sp>
      <p:cxnSp>
        <p:nvCxnSpPr>
          <p:cNvPr id="365" name="Google Shape;365;p39"/>
          <p:cNvCxnSpPr>
            <a:stCxn id="357" idx="3"/>
            <a:endCxn id="364" idx="1"/>
          </p:cNvCxnSpPr>
          <p:nvPr/>
        </p:nvCxnSpPr>
        <p:spPr>
          <a:xfrm>
            <a:off x="5257925" y="1647588"/>
            <a:ext cx="421800" cy="600"/>
          </a:xfrm>
          <a:prstGeom prst="bentConnector3">
            <a:avLst>
              <a:gd name="adj1" fmla="val 50000"/>
            </a:avLst>
          </a:prstGeom>
          <a:noFill/>
          <a:ln w="9525" cap="flat" cmpd="sng">
            <a:solidFill>
              <a:schemeClr val="dk2"/>
            </a:solidFill>
            <a:prstDash val="solid"/>
            <a:round/>
            <a:headEnd type="none" w="med" len="med"/>
            <a:tailEnd type="triangle" w="med" len="med"/>
          </a:ln>
        </p:spPr>
      </p:cxnSp>
      <p:sp>
        <p:nvSpPr>
          <p:cNvPr id="366" name="Google Shape;366;p39"/>
          <p:cNvSpPr/>
          <p:nvPr/>
        </p:nvSpPr>
        <p:spPr>
          <a:xfrm>
            <a:off x="7414025" y="203185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agent-manager</a:t>
            </a:r>
            <a:endParaRPr sz="1200">
              <a:solidFill>
                <a:schemeClr val="lt1"/>
              </a:solidFill>
              <a:latin typeface="Istok Web"/>
              <a:ea typeface="Istok Web"/>
              <a:cs typeface="Istok Web"/>
              <a:sym typeface="Istok Web"/>
            </a:endParaRPr>
          </a:p>
        </p:txBody>
      </p:sp>
      <p:sp>
        <p:nvSpPr>
          <p:cNvPr id="367" name="Google Shape;367;p39"/>
          <p:cNvSpPr/>
          <p:nvPr/>
        </p:nvSpPr>
        <p:spPr>
          <a:xfrm>
            <a:off x="388025" y="2813275"/>
            <a:ext cx="1531200" cy="636125"/>
          </a:xfrm>
          <a:prstGeom prst="flowChartProcess">
            <a:avLst/>
          </a:prstGeom>
          <a:solidFill>
            <a:srgbClr val="002F53">
              <a:alpha val="666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los-manager (instance 02)</a:t>
            </a:r>
            <a:endParaRPr sz="1200">
              <a:solidFill>
                <a:schemeClr val="lt1"/>
              </a:solidFill>
              <a:latin typeface="Istok Web"/>
              <a:ea typeface="Istok Web"/>
              <a:cs typeface="Istok Web"/>
              <a:sym typeface="Istok Web"/>
            </a:endParaRPr>
          </a:p>
        </p:txBody>
      </p:sp>
      <p:sp>
        <p:nvSpPr>
          <p:cNvPr id="368" name="Google Shape;368;p39"/>
          <p:cNvSpPr/>
          <p:nvPr/>
        </p:nvSpPr>
        <p:spPr>
          <a:xfrm>
            <a:off x="388025" y="3525500"/>
            <a:ext cx="1531200" cy="636125"/>
          </a:xfrm>
          <a:prstGeom prst="flowChartProcess">
            <a:avLst/>
          </a:prstGeom>
          <a:solidFill>
            <a:srgbClr val="002F53">
              <a:alpha val="666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model-manager</a:t>
            </a:r>
            <a:endParaRPr sz="1200">
              <a:solidFill>
                <a:schemeClr val="lt1"/>
              </a:solidFill>
              <a:latin typeface="Istok Web"/>
              <a:ea typeface="Istok Web"/>
              <a:cs typeface="Istok Web"/>
              <a:sym typeface="Istok Web"/>
            </a:endParaRPr>
          </a:p>
          <a:p>
            <a:pPr marL="0" lvl="0" indent="0" algn="ctr" rtl="0">
              <a:spcBef>
                <a:spcPts val="0"/>
              </a:spcBef>
              <a:spcAft>
                <a:spcPts val="0"/>
              </a:spcAft>
              <a:buNone/>
            </a:pPr>
            <a:r>
              <a:rPr lang="en" sz="1200">
                <a:solidFill>
                  <a:schemeClr val="lt1"/>
                </a:solidFill>
                <a:latin typeface="Istok Web"/>
                <a:ea typeface="Istok Web"/>
                <a:cs typeface="Istok Web"/>
                <a:sym typeface="Istok Web"/>
              </a:rPr>
              <a:t>(instance 02)</a:t>
            </a:r>
            <a:endParaRPr sz="1200">
              <a:solidFill>
                <a:schemeClr val="lt1"/>
              </a:solidFill>
              <a:latin typeface="Istok Web"/>
              <a:ea typeface="Istok Web"/>
              <a:cs typeface="Istok Web"/>
              <a:sym typeface="Istok Web"/>
            </a:endParaRPr>
          </a:p>
        </p:txBody>
      </p:sp>
      <p:sp>
        <p:nvSpPr>
          <p:cNvPr id="369" name="Google Shape;369;p39"/>
          <p:cNvSpPr/>
          <p:nvPr/>
        </p:nvSpPr>
        <p:spPr>
          <a:xfrm>
            <a:off x="3726725" y="2773575"/>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Istok Web"/>
                <a:ea typeface="Istok Web"/>
                <a:cs typeface="Istok Web"/>
                <a:sym typeface="Istok Web"/>
              </a:rPr>
              <a:t>model-application (instance 02)</a:t>
            </a:r>
            <a:endParaRPr sz="1200">
              <a:solidFill>
                <a:schemeClr val="lt1"/>
              </a:solidFill>
              <a:latin typeface="Istok Web"/>
              <a:ea typeface="Istok Web"/>
              <a:cs typeface="Istok Web"/>
              <a:sym typeface="Istok Web"/>
            </a:endParaRPr>
          </a:p>
        </p:txBody>
      </p:sp>
      <p:sp>
        <p:nvSpPr>
          <p:cNvPr id="370" name="Google Shape;370;p39"/>
          <p:cNvSpPr/>
          <p:nvPr/>
        </p:nvSpPr>
        <p:spPr>
          <a:xfrm>
            <a:off x="5679725" y="2774025"/>
            <a:ext cx="1209600" cy="715176"/>
          </a:xfrm>
          <a:prstGeom prst="flowChartMultidocument">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Istok Web"/>
                <a:ea typeface="Istok Web"/>
                <a:cs typeface="Istok Web"/>
                <a:sym typeface="Istok Web"/>
              </a:rPr>
              <a:t>Model Results</a:t>
            </a:r>
            <a:endParaRPr sz="1200">
              <a:solidFill>
                <a:schemeClr val="lt1"/>
              </a:solidFill>
              <a:latin typeface="Istok Web"/>
              <a:ea typeface="Istok Web"/>
              <a:cs typeface="Istok Web"/>
              <a:sym typeface="Istok Web"/>
            </a:endParaRPr>
          </a:p>
        </p:txBody>
      </p:sp>
      <p:cxnSp>
        <p:nvCxnSpPr>
          <p:cNvPr id="371" name="Google Shape;371;p39"/>
          <p:cNvCxnSpPr>
            <a:stCxn id="367" idx="3"/>
            <a:endCxn id="369" idx="1"/>
          </p:cNvCxnSpPr>
          <p:nvPr/>
        </p:nvCxnSpPr>
        <p:spPr>
          <a:xfrm>
            <a:off x="1919225" y="3131337"/>
            <a:ext cx="1807500" cy="600"/>
          </a:xfrm>
          <a:prstGeom prst="bentConnector3">
            <a:avLst>
              <a:gd name="adj1" fmla="val 50000"/>
            </a:avLst>
          </a:prstGeom>
          <a:noFill/>
          <a:ln w="9525" cap="flat" cmpd="sng">
            <a:solidFill>
              <a:schemeClr val="dk2"/>
            </a:solidFill>
            <a:prstDash val="solid"/>
            <a:round/>
            <a:headEnd type="none" w="med" len="med"/>
            <a:tailEnd type="triangle" w="med" len="med"/>
          </a:ln>
        </p:spPr>
      </p:cxnSp>
      <p:cxnSp>
        <p:nvCxnSpPr>
          <p:cNvPr id="372" name="Google Shape;372;p39"/>
          <p:cNvCxnSpPr>
            <a:stCxn id="358" idx="3"/>
            <a:endCxn id="369" idx="0"/>
          </p:cNvCxnSpPr>
          <p:nvPr/>
        </p:nvCxnSpPr>
        <p:spPr>
          <a:xfrm>
            <a:off x="3588575" y="2389450"/>
            <a:ext cx="903900" cy="384000"/>
          </a:xfrm>
          <a:prstGeom prst="bentConnector2">
            <a:avLst/>
          </a:prstGeom>
          <a:noFill/>
          <a:ln w="9525" cap="flat" cmpd="sng">
            <a:solidFill>
              <a:schemeClr val="dk2"/>
            </a:solidFill>
            <a:prstDash val="solid"/>
            <a:round/>
            <a:headEnd type="none" w="med" len="med"/>
            <a:tailEnd type="triangle" w="med" len="med"/>
          </a:ln>
        </p:spPr>
      </p:cxnSp>
      <p:cxnSp>
        <p:nvCxnSpPr>
          <p:cNvPr id="373" name="Google Shape;373;p39"/>
          <p:cNvCxnSpPr>
            <a:stCxn id="368" idx="3"/>
            <a:endCxn id="369" idx="1"/>
          </p:cNvCxnSpPr>
          <p:nvPr/>
        </p:nvCxnSpPr>
        <p:spPr>
          <a:xfrm rot="10800000" flipH="1">
            <a:off x="1919225" y="3131062"/>
            <a:ext cx="1807500" cy="712500"/>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374" name="Google Shape;374;p39"/>
          <p:cNvSpPr/>
          <p:nvPr/>
        </p:nvSpPr>
        <p:spPr>
          <a:xfrm>
            <a:off x="3477125" y="254400"/>
            <a:ext cx="1954800" cy="3868800"/>
          </a:xfrm>
          <a:prstGeom prst="roundRect">
            <a:avLst>
              <a:gd name="adj" fmla="val 16667"/>
            </a:avLst>
          </a:prstGeom>
          <a:noFill/>
          <a:ln w="9525" cap="flat" cmpd="sng">
            <a:solidFill>
              <a:schemeClr val="accent4"/>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accent4"/>
                </a:solidFill>
                <a:latin typeface="Istok Web"/>
                <a:ea typeface="Istok Web"/>
                <a:cs typeface="Istok Web"/>
                <a:sym typeface="Istok Web"/>
              </a:rPr>
              <a:t>Each gets half the households</a:t>
            </a:r>
            <a:endParaRPr sz="1200">
              <a:solidFill>
                <a:schemeClr val="accent4"/>
              </a:solidFill>
              <a:latin typeface="Istok Web"/>
              <a:ea typeface="Istok Web"/>
              <a:cs typeface="Istok Web"/>
              <a:sym typeface="Istok Web"/>
            </a:endParaRPr>
          </a:p>
        </p:txBody>
      </p:sp>
      <p:cxnSp>
        <p:nvCxnSpPr>
          <p:cNvPr id="375" name="Google Shape;375;p39"/>
          <p:cNvCxnSpPr>
            <a:stCxn id="369" idx="3"/>
            <a:endCxn id="370" idx="1"/>
          </p:cNvCxnSpPr>
          <p:nvPr/>
        </p:nvCxnSpPr>
        <p:spPr>
          <a:xfrm>
            <a:off x="5257925" y="3131175"/>
            <a:ext cx="421800" cy="600"/>
          </a:xfrm>
          <a:prstGeom prst="bentConnector3">
            <a:avLst>
              <a:gd name="adj1" fmla="val 50000"/>
            </a:avLst>
          </a:prstGeom>
          <a:noFill/>
          <a:ln w="9525" cap="flat" cmpd="sng">
            <a:solidFill>
              <a:schemeClr val="dk2"/>
            </a:solidFill>
            <a:prstDash val="solid"/>
            <a:round/>
            <a:headEnd type="none" w="med" len="med"/>
            <a:tailEnd type="triangle" w="med" len="med"/>
          </a:ln>
        </p:spPr>
      </p:cxnSp>
      <p:cxnSp>
        <p:nvCxnSpPr>
          <p:cNvPr id="376" name="Google Shape;376;p39"/>
          <p:cNvCxnSpPr>
            <a:stCxn id="364" idx="3"/>
            <a:endCxn id="366" idx="1"/>
          </p:cNvCxnSpPr>
          <p:nvPr/>
        </p:nvCxnSpPr>
        <p:spPr>
          <a:xfrm>
            <a:off x="6889325" y="1647901"/>
            <a:ext cx="524700" cy="741600"/>
          </a:xfrm>
          <a:prstGeom prst="bentConnector3">
            <a:avLst>
              <a:gd name="adj1" fmla="val 50000"/>
            </a:avLst>
          </a:prstGeom>
          <a:noFill/>
          <a:ln w="9525" cap="flat" cmpd="sng">
            <a:solidFill>
              <a:schemeClr val="dk2"/>
            </a:solidFill>
            <a:prstDash val="solid"/>
            <a:round/>
            <a:headEnd type="none" w="med" len="med"/>
            <a:tailEnd type="triangle" w="med" len="med"/>
          </a:ln>
        </p:spPr>
      </p:cxnSp>
      <p:cxnSp>
        <p:nvCxnSpPr>
          <p:cNvPr id="377" name="Google Shape;377;p39"/>
          <p:cNvCxnSpPr>
            <a:stCxn id="370" idx="3"/>
            <a:endCxn id="366" idx="1"/>
          </p:cNvCxnSpPr>
          <p:nvPr/>
        </p:nvCxnSpPr>
        <p:spPr>
          <a:xfrm rot="10800000" flipH="1">
            <a:off x="6889325" y="2389413"/>
            <a:ext cx="524700" cy="742200"/>
          </a:xfrm>
          <a:prstGeom prst="bentConnector3">
            <a:avLst>
              <a:gd name="adj1" fmla="val 50000"/>
            </a:avLst>
          </a:prstGeom>
          <a:noFill/>
          <a:ln w="9525" cap="flat" cmpd="sng">
            <a:solidFill>
              <a:schemeClr val="dk2"/>
            </a:solidFill>
            <a:prstDash val="solid"/>
            <a:round/>
            <a:headEnd type="none" w="med" len="med"/>
            <a:tailEnd type="triangle" w="med" len="med"/>
          </a:ln>
        </p:spPr>
      </p:cxnSp>
      <p:sp>
        <p:nvSpPr>
          <p:cNvPr id="378" name="Google Shape;378;p39"/>
          <p:cNvSpPr/>
          <p:nvPr/>
        </p:nvSpPr>
        <p:spPr>
          <a:xfrm>
            <a:off x="6081275" y="254400"/>
            <a:ext cx="2775600" cy="7125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Istok Web"/>
                <a:ea typeface="Istok Web"/>
                <a:cs typeface="Istok Web"/>
                <a:sym typeface="Istok Web"/>
              </a:rPr>
              <a:t>Same approach as current multiprocessing, but anticipates using multiple compute instances. </a:t>
            </a:r>
            <a:endParaRPr sz="1200">
              <a:solidFill>
                <a:schemeClr val="lt1"/>
              </a:solidFill>
              <a:latin typeface="Istok Web"/>
              <a:ea typeface="Istok Web"/>
              <a:cs typeface="Istok Web"/>
              <a:sym typeface="Istok Web"/>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0"/>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Benefits</a:t>
            </a:r>
            <a:endParaRPr/>
          </a:p>
        </p:txBody>
      </p:sp>
      <p:sp>
        <p:nvSpPr>
          <p:cNvPr id="384" name="Google Shape;384;p4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rPr>
              <a:t>28</a:t>
            </a:fld>
            <a:endParaRPr>
              <a:solidFill>
                <a:schemeClr val="dk2"/>
              </a:solidFill>
            </a:endParaRPr>
          </a:p>
        </p:txBody>
      </p:sp>
      <p:sp>
        <p:nvSpPr>
          <p:cNvPr id="385" name="Google Shape;385;p40"/>
          <p:cNvSpPr txBox="1">
            <a:spLocks noGrp="1"/>
          </p:cNvSpPr>
          <p:nvPr>
            <p:ph type="body" idx="1"/>
          </p:nvPr>
        </p:nvSpPr>
        <p:spPr>
          <a:xfrm>
            <a:off x="2410100" y="1308562"/>
            <a:ext cx="6321600" cy="32895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b="1"/>
              <a:t>Modularity</a:t>
            </a:r>
            <a:r>
              <a:rPr lang="en" sz="1700"/>
              <a:t>. </a:t>
            </a:r>
            <a:endParaRPr sz="1700"/>
          </a:p>
          <a:p>
            <a:pPr marL="914400" lvl="1" indent="-336550" algn="l" rtl="0">
              <a:spcBef>
                <a:spcPts val="0"/>
              </a:spcBef>
              <a:spcAft>
                <a:spcPts val="0"/>
              </a:spcAft>
              <a:buSzPts val="1700"/>
              <a:buChar char="○"/>
            </a:pPr>
            <a:r>
              <a:rPr lang="en" sz="1700"/>
              <a:t>Focused and isolated improvements, e.g., something like </a:t>
            </a:r>
            <a:r>
              <a:rPr lang="en" sz="1700" b="1">
                <a:latin typeface="Courier New"/>
                <a:ea typeface="Courier New"/>
                <a:cs typeface="Courier New"/>
                <a:sym typeface="Courier New"/>
              </a:rPr>
              <a:t>sharrow</a:t>
            </a:r>
            <a:r>
              <a:rPr lang="en" sz="1700"/>
              <a:t> would refactor the </a:t>
            </a:r>
            <a:r>
              <a:rPr lang="en" sz="1700" b="1">
                <a:latin typeface="Courier New"/>
                <a:ea typeface="Courier New"/>
                <a:cs typeface="Courier New"/>
                <a:sym typeface="Courier New"/>
              </a:rPr>
              <a:t>model-manager</a:t>
            </a:r>
            <a:r>
              <a:rPr lang="en" sz="1700"/>
              <a:t> component (and not disturb the balance of the code base) and, separately, the </a:t>
            </a:r>
            <a:r>
              <a:rPr lang="en" sz="1700" b="1">
                <a:latin typeface="Courier New"/>
                <a:ea typeface="Courier New"/>
                <a:cs typeface="Courier New"/>
                <a:sym typeface="Courier New"/>
              </a:rPr>
              <a:t>los-manager</a:t>
            </a:r>
            <a:r>
              <a:rPr lang="en" sz="1700"/>
              <a:t>. </a:t>
            </a:r>
            <a:endParaRPr sz="1700"/>
          </a:p>
          <a:p>
            <a:pPr marL="914400" lvl="1" indent="-336550" algn="l" rtl="0">
              <a:spcBef>
                <a:spcPts val="0"/>
              </a:spcBef>
              <a:spcAft>
                <a:spcPts val="0"/>
              </a:spcAft>
              <a:buSzPts val="1700"/>
              <a:buChar char="○"/>
            </a:pPr>
            <a:r>
              <a:rPr lang="en" sz="1700"/>
              <a:t>Agencies can develop and </a:t>
            </a:r>
            <a:r>
              <a:rPr lang="en" sz="1700" i="1" u="sng"/>
              <a:t>maintain</a:t>
            </a:r>
            <a:r>
              <a:rPr lang="en" sz="1700"/>
              <a:t> </a:t>
            </a:r>
            <a:r>
              <a:rPr lang="en" sz="1700">
                <a:latin typeface="Courier New"/>
                <a:ea typeface="Courier New"/>
                <a:cs typeface="Courier New"/>
                <a:sym typeface="Courier New"/>
              </a:rPr>
              <a:t>modules</a:t>
            </a:r>
            <a:r>
              <a:rPr lang="en" sz="1700"/>
              <a:t> outside the Consortium</a:t>
            </a:r>
            <a:endParaRPr sz="1700"/>
          </a:p>
          <a:p>
            <a:pPr marL="914400" lvl="1" indent="-336550" algn="l" rtl="0">
              <a:spcBef>
                <a:spcPts val="0"/>
              </a:spcBef>
              <a:spcAft>
                <a:spcPts val="0"/>
              </a:spcAft>
              <a:buSzPts val="1700"/>
              <a:buChar char="○"/>
            </a:pPr>
            <a:r>
              <a:rPr lang="en" sz="1700"/>
              <a:t>Allows ActivitySim to scale across example applications</a:t>
            </a:r>
            <a:endParaRPr sz="1700"/>
          </a:p>
          <a:p>
            <a:pPr marL="914400" lvl="1" indent="-336550" algn="l" rtl="0">
              <a:spcBef>
                <a:spcPts val="0"/>
              </a:spcBef>
              <a:spcAft>
                <a:spcPts val="0"/>
              </a:spcAft>
              <a:buSzPts val="1700"/>
              <a:buChar char="○"/>
            </a:pPr>
            <a:r>
              <a:rPr lang="en" sz="1700"/>
              <a:t>Encourages outside collaboration (e.g., </a:t>
            </a:r>
            <a:r>
              <a:rPr lang="en" sz="1700">
                <a:latin typeface="Courier New"/>
                <a:ea typeface="Courier New"/>
                <a:cs typeface="Courier New"/>
                <a:sym typeface="Courier New"/>
              </a:rPr>
              <a:t>modules</a:t>
            </a:r>
            <a:r>
              <a:rPr lang="en" sz="1700"/>
              <a:t> need not be open source)</a:t>
            </a:r>
            <a:endParaRPr sz="17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1"/>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Benefits</a:t>
            </a:r>
            <a:endParaRPr/>
          </a:p>
        </p:txBody>
      </p:sp>
      <p:sp>
        <p:nvSpPr>
          <p:cNvPr id="391" name="Google Shape;391;p4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rPr>
              <a:t>29</a:t>
            </a:fld>
            <a:endParaRPr>
              <a:solidFill>
                <a:schemeClr val="dk2"/>
              </a:solidFill>
            </a:endParaRPr>
          </a:p>
        </p:txBody>
      </p:sp>
      <p:sp>
        <p:nvSpPr>
          <p:cNvPr id="392" name="Google Shape;392;p41"/>
          <p:cNvSpPr txBox="1">
            <a:spLocks noGrp="1"/>
          </p:cNvSpPr>
          <p:nvPr>
            <p:ph type="body" idx="1"/>
          </p:nvPr>
        </p:nvSpPr>
        <p:spPr>
          <a:xfrm>
            <a:off x="2410100" y="1308562"/>
            <a:ext cx="6321600" cy="32895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b="1"/>
              <a:t>Testing &amp; Maintenance</a:t>
            </a:r>
            <a:r>
              <a:rPr lang="en" sz="1700"/>
              <a:t>. </a:t>
            </a:r>
            <a:endParaRPr sz="1700"/>
          </a:p>
          <a:p>
            <a:pPr marL="914400" lvl="1" indent="-336550" algn="l" rtl="0">
              <a:spcBef>
                <a:spcPts val="0"/>
              </a:spcBef>
              <a:spcAft>
                <a:spcPts val="0"/>
              </a:spcAft>
              <a:buSzPts val="1700"/>
              <a:buChar char="○"/>
            </a:pPr>
            <a:r>
              <a:rPr lang="en" sz="1700"/>
              <a:t>Provides a framework for narrow, logical testing of individual components (and modules), in addition to testing of complete systems</a:t>
            </a:r>
            <a:endParaRPr sz="1700"/>
          </a:p>
          <a:p>
            <a:pPr marL="914400" lvl="1" indent="-336550" algn="l" rtl="0">
              <a:spcBef>
                <a:spcPts val="0"/>
              </a:spcBef>
              <a:spcAft>
                <a:spcPts val="0"/>
              </a:spcAft>
              <a:buSzPts val="1700"/>
              <a:buChar char="○"/>
            </a:pPr>
            <a:r>
              <a:rPr lang="en" sz="1700"/>
              <a:t>Replacement versions of components can be developed and tested in isolation from the complete system</a:t>
            </a:r>
            <a:endParaRPr sz="1700"/>
          </a:p>
          <a:p>
            <a:pPr marL="914400" lvl="1" indent="-336550" algn="l" rtl="0">
              <a:spcBef>
                <a:spcPts val="0"/>
              </a:spcBef>
              <a:spcAft>
                <a:spcPts val="0"/>
              </a:spcAft>
              <a:buSzPts val="1700"/>
              <a:buChar char="○"/>
            </a:pPr>
            <a:r>
              <a:rPr lang="en" sz="1700"/>
              <a:t>Distributes the maintenance burden between the Consortium and users</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rPr>
              <a:t>3</a:t>
            </a:fld>
            <a:endParaRPr>
              <a:solidFill>
                <a:schemeClr val="dk2"/>
              </a:solidFill>
            </a:endParaRPr>
          </a:p>
        </p:txBody>
      </p:sp>
      <p:sp>
        <p:nvSpPr>
          <p:cNvPr id="86" name="Google Shape;86;p15"/>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Pathway to a Work Plan</a:t>
            </a:r>
            <a:endParaRPr/>
          </a:p>
        </p:txBody>
      </p:sp>
      <p:sp>
        <p:nvSpPr>
          <p:cNvPr id="87" name="Google Shape;87;p15"/>
          <p:cNvSpPr/>
          <p:nvPr/>
        </p:nvSpPr>
        <p:spPr>
          <a:xfrm>
            <a:off x="2843075" y="493650"/>
            <a:ext cx="1295400" cy="59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Istok Web"/>
                <a:ea typeface="Istok Web"/>
                <a:cs typeface="Istok Web"/>
                <a:sym typeface="Istok Web"/>
              </a:rPr>
              <a:t>Objectives</a:t>
            </a:r>
            <a:endParaRPr sz="1100">
              <a:solidFill>
                <a:schemeClr val="lt1"/>
              </a:solidFill>
              <a:latin typeface="Istok Web"/>
              <a:ea typeface="Istok Web"/>
              <a:cs typeface="Istok Web"/>
              <a:sym typeface="Istok Web"/>
            </a:endParaRPr>
          </a:p>
        </p:txBody>
      </p:sp>
      <p:sp>
        <p:nvSpPr>
          <p:cNvPr id="88" name="Google Shape;88;p15"/>
          <p:cNvSpPr/>
          <p:nvPr/>
        </p:nvSpPr>
        <p:spPr>
          <a:xfrm>
            <a:off x="2843084" y="1936122"/>
            <a:ext cx="1295400" cy="59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Istok Web"/>
                <a:ea typeface="Istok Web"/>
                <a:cs typeface="Istok Web"/>
                <a:sym typeface="Istok Web"/>
              </a:rPr>
              <a:t>Software Vision</a:t>
            </a:r>
            <a:endParaRPr sz="1100">
              <a:solidFill>
                <a:schemeClr val="lt1"/>
              </a:solidFill>
              <a:latin typeface="Istok Web"/>
              <a:ea typeface="Istok Web"/>
              <a:cs typeface="Istok Web"/>
              <a:sym typeface="Istok Web"/>
            </a:endParaRPr>
          </a:p>
        </p:txBody>
      </p:sp>
      <p:sp>
        <p:nvSpPr>
          <p:cNvPr id="89" name="Google Shape;89;p15"/>
          <p:cNvSpPr/>
          <p:nvPr/>
        </p:nvSpPr>
        <p:spPr>
          <a:xfrm>
            <a:off x="2843075" y="2692795"/>
            <a:ext cx="1295400" cy="59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Istok Web"/>
                <a:ea typeface="Istok Web"/>
                <a:cs typeface="Istok Web"/>
                <a:sym typeface="Istok Web"/>
              </a:rPr>
              <a:t>Behavioral Representation Vision</a:t>
            </a:r>
            <a:endParaRPr sz="1100">
              <a:solidFill>
                <a:schemeClr val="lt1"/>
              </a:solidFill>
              <a:latin typeface="Istok Web"/>
              <a:ea typeface="Istok Web"/>
              <a:cs typeface="Istok Web"/>
              <a:sym typeface="Istok Web"/>
            </a:endParaRPr>
          </a:p>
        </p:txBody>
      </p:sp>
      <p:sp>
        <p:nvSpPr>
          <p:cNvPr id="90" name="Google Shape;90;p15"/>
          <p:cNvSpPr/>
          <p:nvPr/>
        </p:nvSpPr>
        <p:spPr>
          <a:xfrm>
            <a:off x="5091557" y="2692809"/>
            <a:ext cx="1295400" cy="5922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Istok Web"/>
                <a:ea typeface="Istok Web"/>
                <a:cs typeface="Istok Web"/>
                <a:sym typeface="Istok Web"/>
              </a:rPr>
              <a:t>ActivitySim Roadmap</a:t>
            </a:r>
            <a:endParaRPr sz="1100">
              <a:solidFill>
                <a:schemeClr val="lt1"/>
              </a:solidFill>
              <a:latin typeface="Istok Web"/>
              <a:ea typeface="Istok Web"/>
              <a:cs typeface="Istok Web"/>
              <a:sym typeface="Istok Web"/>
            </a:endParaRPr>
          </a:p>
        </p:txBody>
      </p:sp>
      <p:sp>
        <p:nvSpPr>
          <p:cNvPr id="91" name="Google Shape;91;p15"/>
          <p:cNvSpPr/>
          <p:nvPr/>
        </p:nvSpPr>
        <p:spPr>
          <a:xfrm>
            <a:off x="7340026" y="1842513"/>
            <a:ext cx="1295400" cy="592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Istok Web"/>
                <a:ea typeface="Istok Web"/>
                <a:cs typeface="Istok Web"/>
                <a:sym typeface="Istok Web"/>
              </a:rPr>
              <a:t>Work Plan</a:t>
            </a:r>
            <a:endParaRPr sz="1100">
              <a:solidFill>
                <a:schemeClr val="lt1"/>
              </a:solidFill>
              <a:latin typeface="Istok Web"/>
              <a:ea typeface="Istok Web"/>
              <a:cs typeface="Istok Web"/>
              <a:sym typeface="Istok Web"/>
            </a:endParaRPr>
          </a:p>
        </p:txBody>
      </p:sp>
      <p:sp>
        <p:nvSpPr>
          <p:cNvPr id="92" name="Google Shape;92;p15"/>
          <p:cNvSpPr/>
          <p:nvPr/>
        </p:nvSpPr>
        <p:spPr>
          <a:xfrm>
            <a:off x="5091545" y="493938"/>
            <a:ext cx="1295400" cy="5922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Istok Web"/>
                <a:ea typeface="Istok Web"/>
                <a:cs typeface="Istok Web"/>
                <a:sym typeface="Istok Web"/>
              </a:rPr>
              <a:t>Key Results</a:t>
            </a:r>
            <a:endParaRPr sz="1100">
              <a:solidFill>
                <a:schemeClr val="lt1"/>
              </a:solidFill>
              <a:latin typeface="Istok Web"/>
              <a:ea typeface="Istok Web"/>
              <a:cs typeface="Istok Web"/>
              <a:sym typeface="Istok Web"/>
            </a:endParaRPr>
          </a:p>
        </p:txBody>
      </p:sp>
      <p:cxnSp>
        <p:nvCxnSpPr>
          <p:cNvPr id="93" name="Google Shape;93;p15"/>
          <p:cNvCxnSpPr>
            <a:stCxn id="88" idx="3"/>
            <a:endCxn id="90" idx="1"/>
          </p:cNvCxnSpPr>
          <p:nvPr/>
        </p:nvCxnSpPr>
        <p:spPr>
          <a:xfrm>
            <a:off x="4138484" y="2232222"/>
            <a:ext cx="953100" cy="756600"/>
          </a:xfrm>
          <a:prstGeom prst="bentConnector3">
            <a:avLst>
              <a:gd name="adj1" fmla="val 49999"/>
            </a:avLst>
          </a:prstGeom>
          <a:noFill/>
          <a:ln w="9525" cap="flat" cmpd="sng">
            <a:solidFill>
              <a:schemeClr val="accent6"/>
            </a:solidFill>
            <a:prstDash val="solid"/>
            <a:round/>
            <a:headEnd type="none" w="med" len="med"/>
            <a:tailEnd type="triangle" w="med" len="med"/>
          </a:ln>
        </p:spPr>
      </p:cxnSp>
      <p:cxnSp>
        <p:nvCxnSpPr>
          <p:cNvPr id="94" name="Google Shape;94;p15"/>
          <p:cNvCxnSpPr>
            <a:stCxn id="89" idx="3"/>
            <a:endCxn id="90" idx="1"/>
          </p:cNvCxnSpPr>
          <p:nvPr/>
        </p:nvCxnSpPr>
        <p:spPr>
          <a:xfrm>
            <a:off x="4138475" y="2988895"/>
            <a:ext cx="953100" cy="600"/>
          </a:xfrm>
          <a:prstGeom prst="bentConnector3">
            <a:avLst>
              <a:gd name="adj1" fmla="val 49999"/>
            </a:avLst>
          </a:prstGeom>
          <a:noFill/>
          <a:ln w="9525" cap="flat" cmpd="sng">
            <a:solidFill>
              <a:schemeClr val="accent6"/>
            </a:solidFill>
            <a:prstDash val="solid"/>
            <a:round/>
            <a:headEnd type="none" w="med" len="med"/>
            <a:tailEnd type="triangle" w="med" len="med"/>
          </a:ln>
        </p:spPr>
      </p:cxnSp>
      <p:cxnSp>
        <p:nvCxnSpPr>
          <p:cNvPr id="95" name="Google Shape;95;p15"/>
          <p:cNvCxnSpPr>
            <a:stCxn id="87" idx="3"/>
            <a:endCxn id="92" idx="1"/>
          </p:cNvCxnSpPr>
          <p:nvPr/>
        </p:nvCxnSpPr>
        <p:spPr>
          <a:xfrm>
            <a:off x="4138475" y="789750"/>
            <a:ext cx="953100" cy="600"/>
          </a:xfrm>
          <a:prstGeom prst="bentConnector3">
            <a:avLst>
              <a:gd name="adj1" fmla="val 49998"/>
            </a:avLst>
          </a:prstGeom>
          <a:noFill/>
          <a:ln w="9525" cap="flat" cmpd="sng">
            <a:solidFill>
              <a:schemeClr val="accent6"/>
            </a:solidFill>
            <a:prstDash val="solid"/>
            <a:round/>
            <a:headEnd type="none" w="med" len="med"/>
            <a:tailEnd type="triangle" w="med" len="med"/>
          </a:ln>
        </p:spPr>
      </p:cxnSp>
      <p:cxnSp>
        <p:nvCxnSpPr>
          <p:cNvPr id="96" name="Google Shape;96;p15"/>
          <p:cNvCxnSpPr>
            <a:stCxn id="92" idx="3"/>
            <a:endCxn id="91" idx="1"/>
          </p:cNvCxnSpPr>
          <p:nvPr/>
        </p:nvCxnSpPr>
        <p:spPr>
          <a:xfrm>
            <a:off x="6386945" y="790038"/>
            <a:ext cx="953100" cy="1348500"/>
          </a:xfrm>
          <a:prstGeom prst="bentConnector3">
            <a:avLst>
              <a:gd name="adj1" fmla="val 49999"/>
            </a:avLst>
          </a:prstGeom>
          <a:noFill/>
          <a:ln w="9525" cap="flat" cmpd="sng">
            <a:solidFill>
              <a:schemeClr val="accent6"/>
            </a:solidFill>
            <a:prstDash val="solid"/>
            <a:round/>
            <a:headEnd type="none" w="med" len="med"/>
            <a:tailEnd type="triangle" w="med" len="med"/>
          </a:ln>
        </p:spPr>
      </p:cxnSp>
      <p:cxnSp>
        <p:nvCxnSpPr>
          <p:cNvPr id="97" name="Google Shape;97;p15"/>
          <p:cNvCxnSpPr>
            <a:stCxn id="90" idx="3"/>
            <a:endCxn id="91" idx="1"/>
          </p:cNvCxnSpPr>
          <p:nvPr/>
        </p:nvCxnSpPr>
        <p:spPr>
          <a:xfrm rot="10800000" flipH="1">
            <a:off x="6386957" y="2138709"/>
            <a:ext cx="953100" cy="850200"/>
          </a:xfrm>
          <a:prstGeom prst="bentConnector3">
            <a:avLst>
              <a:gd name="adj1" fmla="val 49998"/>
            </a:avLst>
          </a:prstGeom>
          <a:noFill/>
          <a:ln w="9525" cap="flat" cmpd="sng">
            <a:solidFill>
              <a:schemeClr val="accent6"/>
            </a:solidFill>
            <a:prstDash val="solid"/>
            <a:round/>
            <a:headEnd type="none" w="med" len="med"/>
            <a:tailEnd type="triangle" w="med" len="med"/>
          </a:ln>
        </p:spPr>
      </p:cxnSp>
      <p:cxnSp>
        <p:nvCxnSpPr>
          <p:cNvPr id="98" name="Google Shape;98;p15"/>
          <p:cNvCxnSpPr>
            <a:stCxn id="99" idx="3"/>
            <a:endCxn id="90" idx="1"/>
          </p:cNvCxnSpPr>
          <p:nvPr/>
        </p:nvCxnSpPr>
        <p:spPr>
          <a:xfrm rot="10800000" flipH="1">
            <a:off x="4138475" y="2988842"/>
            <a:ext cx="953100" cy="749400"/>
          </a:xfrm>
          <a:prstGeom prst="bentConnector3">
            <a:avLst>
              <a:gd name="adj1" fmla="val 49999"/>
            </a:avLst>
          </a:prstGeom>
          <a:noFill/>
          <a:ln w="9525" cap="flat" cmpd="sng">
            <a:solidFill>
              <a:schemeClr val="accent6"/>
            </a:solidFill>
            <a:prstDash val="solid"/>
            <a:round/>
            <a:headEnd type="none" w="med" len="med"/>
            <a:tailEnd type="none" w="med" len="med"/>
          </a:ln>
        </p:spPr>
      </p:cxnSp>
      <p:sp>
        <p:nvSpPr>
          <p:cNvPr id="99" name="Google Shape;99;p15"/>
          <p:cNvSpPr/>
          <p:nvPr/>
        </p:nvSpPr>
        <p:spPr>
          <a:xfrm>
            <a:off x="2843075" y="3442142"/>
            <a:ext cx="1295400" cy="592200"/>
          </a:xfrm>
          <a:prstGeom prst="roundRect">
            <a:avLst>
              <a:gd name="adj" fmla="val 16667"/>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accent5"/>
                </a:solidFill>
                <a:latin typeface="Istok Web"/>
                <a:ea typeface="Istok Web"/>
                <a:cs typeface="Istok Web"/>
                <a:sym typeface="Istok Web"/>
              </a:rPr>
              <a:t>Issues</a:t>
            </a:r>
            <a:endParaRPr sz="1100">
              <a:solidFill>
                <a:schemeClr val="accent5"/>
              </a:solidFill>
              <a:latin typeface="Istok Web"/>
              <a:ea typeface="Istok Web"/>
              <a:cs typeface="Istok Web"/>
              <a:sym typeface="Istok Web"/>
            </a:endParaRPr>
          </a:p>
        </p:txBody>
      </p:sp>
      <p:sp>
        <p:nvSpPr>
          <p:cNvPr id="100" name="Google Shape;100;p15"/>
          <p:cNvSpPr/>
          <p:nvPr/>
        </p:nvSpPr>
        <p:spPr>
          <a:xfrm>
            <a:off x="5091542" y="1519234"/>
            <a:ext cx="1295400" cy="5922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Istok Web"/>
                <a:ea typeface="Istok Web"/>
                <a:cs typeface="Istok Web"/>
                <a:sym typeface="Istok Web"/>
              </a:rPr>
              <a:t>Management Plan</a:t>
            </a:r>
            <a:endParaRPr sz="1100">
              <a:solidFill>
                <a:schemeClr val="lt1"/>
              </a:solidFill>
              <a:latin typeface="Istok Web"/>
              <a:ea typeface="Istok Web"/>
              <a:cs typeface="Istok Web"/>
              <a:sym typeface="Istok Web"/>
            </a:endParaRPr>
          </a:p>
        </p:txBody>
      </p:sp>
      <p:cxnSp>
        <p:nvCxnSpPr>
          <p:cNvPr id="101" name="Google Shape;101;p15"/>
          <p:cNvCxnSpPr>
            <a:stCxn id="87" idx="3"/>
            <a:endCxn id="100" idx="1"/>
          </p:cNvCxnSpPr>
          <p:nvPr/>
        </p:nvCxnSpPr>
        <p:spPr>
          <a:xfrm>
            <a:off x="4138475" y="789750"/>
            <a:ext cx="953100" cy="1025700"/>
          </a:xfrm>
          <a:prstGeom prst="bentConnector3">
            <a:avLst>
              <a:gd name="adj1" fmla="val 49998"/>
            </a:avLst>
          </a:prstGeom>
          <a:noFill/>
          <a:ln w="9525" cap="flat" cmpd="sng">
            <a:solidFill>
              <a:schemeClr val="accent6"/>
            </a:solidFill>
            <a:prstDash val="solid"/>
            <a:round/>
            <a:headEnd type="none" w="med" len="med"/>
            <a:tailEnd type="triangle" w="med" len="med"/>
          </a:ln>
        </p:spPr>
      </p:cxnSp>
      <p:sp>
        <p:nvSpPr>
          <p:cNvPr id="102" name="Google Shape;102;p15"/>
          <p:cNvSpPr/>
          <p:nvPr/>
        </p:nvSpPr>
        <p:spPr>
          <a:xfrm>
            <a:off x="594600" y="1250325"/>
            <a:ext cx="1295400" cy="5922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Istok Web"/>
                <a:ea typeface="Istok Web"/>
                <a:cs typeface="Istok Web"/>
                <a:sym typeface="Istok Web"/>
              </a:rPr>
              <a:t>Stakeholder Feedback</a:t>
            </a:r>
            <a:endParaRPr sz="1100">
              <a:solidFill>
                <a:schemeClr val="lt1"/>
              </a:solidFill>
              <a:latin typeface="Istok Web"/>
              <a:ea typeface="Istok Web"/>
              <a:cs typeface="Istok Web"/>
              <a:sym typeface="Istok Web"/>
            </a:endParaRPr>
          </a:p>
        </p:txBody>
      </p:sp>
      <p:cxnSp>
        <p:nvCxnSpPr>
          <p:cNvPr id="103" name="Google Shape;103;p15"/>
          <p:cNvCxnSpPr>
            <a:stCxn id="102" idx="3"/>
            <a:endCxn id="87" idx="1"/>
          </p:cNvCxnSpPr>
          <p:nvPr/>
        </p:nvCxnSpPr>
        <p:spPr>
          <a:xfrm rot="10800000" flipH="1">
            <a:off x="1890000" y="789825"/>
            <a:ext cx="953100" cy="756600"/>
          </a:xfrm>
          <a:prstGeom prst="bentConnector3">
            <a:avLst>
              <a:gd name="adj1" fmla="val 49999"/>
            </a:avLst>
          </a:prstGeom>
          <a:noFill/>
          <a:ln w="9525" cap="flat" cmpd="sng">
            <a:solidFill>
              <a:schemeClr val="accent3"/>
            </a:solidFill>
            <a:prstDash val="solid"/>
            <a:round/>
            <a:headEnd type="none" w="med" len="med"/>
            <a:tailEnd type="triangle" w="med" len="med"/>
          </a:ln>
        </p:spPr>
      </p:cxnSp>
      <p:cxnSp>
        <p:nvCxnSpPr>
          <p:cNvPr id="104" name="Google Shape;104;p15"/>
          <p:cNvCxnSpPr>
            <a:stCxn id="102" idx="3"/>
            <a:endCxn id="88" idx="1"/>
          </p:cNvCxnSpPr>
          <p:nvPr/>
        </p:nvCxnSpPr>
        <p:spPr>
          <a:xfrm>
            <a:off x="1890000" y="1546425"/>
            <a:ext cx="953100" cy="685800"/>
          </a:xfrm>
          <a:prstGeom prst="bentConnector3">
            <a:avLst>
              <a:gd name="adj1" fmla="val 49999"/>
            </a:avLst>
          </a:prstGeom>
          <a:noFill/>
          <a:ln w="9525" cap="flat" cmpd="sng">
            <a:solidFill>
              <a:schemeClr val="accent3"/>
            </a:solidFill>
            <a:prstDash val="solid"/>
            <a:round/>
            <a:headEnd type="none" w="med" len="med"/>
            <a:tailEnd type="triangle" w="med" len="med"/>
          </a:ln>
        </p:spPr>
      </p:cxnSp>
      <p:cxnSp>
        <p:nvCxnSpPr>
          <p:cNvPr id="105" name="Google Shape;105;p15"/>
          <p:cNvCxnSpPr>
            <a:stCxn id="102" idx="3"/>
            <a:endCxn id="89" idx="1"/>
          </p:cNvCxnSpPr>
          <p:nvPr/>
        </p:nvCxnSpPr>
        <p:spPr>
          <a:xfrm>
            <a:off x="1890000" y="1546425"/>
            <a:ext cx="953100" cy="1442400"/>
          </a:xfrm>
          <a:prstGeom prst="bentConnector3">
            <a:avLst>
              <a:gd name="adj1" fmla="val 49999"/>
            </a:avLst>
          </a:prstGeom>
          <a:noFill/>
          <a:ln w="9525" cap="flat" cmpd="sng">
            <a:solidFill>
              <a:schemeClr val="accent3"/>
            </a:solidFill>
            <a:prstDash val="solid"/>
            <a:round/>
            <a:headEnd type="none" w="med" len="med"/>
            <a:tailEnd type="triangle" w="med" len="med"/>
          </a:ln>
        </p:spPr>
      </p:cxnSp>
      <p:cxnSp>
        <p:nvCxnSpPr>
          <p:cNvPr id="106" name="Google Shape;106;p15"/>
          <p:cNvCxnSpPr>
            <a:stCxn id="100" idx="0"/>
            <a:endCxn id="92" idx="2"/>
          </p:cNvCxnSpPr>
          <p:nvPr/>
        </p:nvCxnSpPr>
        <p:spPr>
          <a:xfrm rot="-5400000">
            <a:off x="5522942" y="1302334"/>
            <a:ext cx="433200" cy="600"/>
          </a:xfrm>
          <a:prstGeom prst="bentConnector3">
            <a:avLst>
              <a:gd name="adj1" fmla="val 49988"/>
            </a:avLst>
          </a:prstGeom>
          <a:noFill/>
          <a:ln w="9525" cap="flat" cmpd="sng">
            <a:solidFill>
              <a:schemeClr val="accent6"/>
            </a:solidFill>
            <a:prstDash val="solid"/>
            <a:round/>
            <a:headEnd type="none" w="med" len="med"/>
            <a:tailEnd type="triangl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Benefits</a:t>
            </a:r>
            <a:endParaRPr/>
          </a:p>
        </p:txBody>
      </p:sp>
      <p:sp>
        <p:nvSpPr>
          <p:cNvPr id="398" name="Google Shape;398;p4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rPr>
              <a:t>30</a:t>
            </a:fld>
            <a:endParaRPr>
              <a:solidFill>
                <a:schemeClr val="dk2"/>
              </a:solidFill>
            </a:endParaRPr>
          </a:p>
        </p:txBody>
      </p:sp>
      <p:sp>
        <p:nvSpPr>
          <p:cNvPr id="399" name="Google Shape;399;p42"/>
          <p:cNvSpPr txBox="1">
            <a:spLocks noGrp="1"/>
          </p:cNvSpPr>
          <p:nvPr>
            <p:ph type="body" idx="1"/>
          </p:nvPr>
        </p:nvSpPr>
        <p:spPr>
          <a:xfrm>
            <a:off x="2410100" y="1308562"/>
            <a:ext cx="6321600" cy="32895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b="1"/>
              <a:t>Cloud-ready</a:t>
            </a:r>
            <a:r>
              <a:rPr lang="en" sz="1700"/>
              <a:t>. </a:t>
            </a:r>
            <a:endParaRPr sz="1700"/>
          </a:p>
          <a:p>
            <a:pPr marL="914400" lvl="1" indent="-336550" algn="l" rtl="0">
              <a:spcBef>
                <a:spcPts val="0"/>
              </a:spcBef>
              <a:spcAft>
                <a:spcPts val="0"/>
              </a:spcAft>
              <a:buSzPts val="1700"/>
              <a:buChar char="○"/>
            </a:pPr>
            <a:r>
              <a:rPr lang="en" sz="1700"/>
              <a:t>Anticipates massive parallelization in the cloud</a:t>
            </a:r>
            <a:endParaRPr sz="1700"/>
          </a:p>
          <a:p>
            <a:pPr marL="914400" lvl="1" indent="-336550" algn="l" rtl="0">
              <a:spcBef>
                <a:spcPts val="0"/>
              </a:spcBef>
              <a:spcAft>
                <a:spcPts val="0"/>
              </a:spcAft>
              <a:buSzPts val="1700"/>
              <a:buChar char="○"/>
            </a:pPr>
            <a:r>
              <a:rPr lang="en" sz="1700"/>
              <a:t>Future-ready: anticipates using lower cost compute resources, i.e., a version of the </a:t>
            </a:r>
            <a:r>
              <a:rPr lang="en" sz="1700" b="1">
                <a:latin typeface="Courier New"/>
                <a:ea typeface="Courier New"/>
                <a:cs typeface="Courier New"/>
                <a:sym typeface="Courier New"/>
              </a:rPr>
              <a:t>los-manager</a:t>
            </a:r>
            <a:r>
              <a:rPr lang="en" sz="1700"/>
              <a:t> that serves skims remotely rather than storing in memory could reduce the minimum memory footprint of a modeling system to, say, 64GB.  </a:t>
            </a:r>
            <a:endParaRPr sz="17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3"/>
          <p:cNvSpPr/>
          <p:nvPr/>
        </p:nvSpPr>
        <p:spPr>
          <a:xfrm>
            <a:off x="6352375" y="330425"/>
            <a:ext cx="2145600" cy="3731700"/>
          </a:xfrm>
          <a:prstGeom prst="roundRect">
            <a:avLst>
              <a:gd name="adj" fmla="val 10085"/>
            </a:avLst>
          </a:prstGeom>
          <a:noFill/>
          <a:ln w="28575" cap="flat" cmpd="sng">
            <a:solidFill>
              <a:schemeClr val="accent4"/>
            </a:solidFill>
            <a:prstDash val="dash"/>
            <a:round/>
            <a:headEnd type="none" w="sm" len="sm"/>
            <a:tailEnd type="none" w="sm" len="sm"/>
          </a:ln>
        </p:spPr>
        <p:txBody>
          <a:bodyPr spcFirstLastPara="1" wrap="square" lIns="91425" tIns="91425" rIns="91425" bIns="91425" anchor="b" anchorCtr="0">
            <a:noAutofit/>
          </a:bodyPr>
          <a:lstStyle/>
          <a:p>
            <a:pPr marL="0" lvl="0" indent="0" algn="r" rtl="0">
              <a:spcBef>
                <a:spcPts val="0"/>
              </a:spcBef>
              <a:spcAft>
                <a:spcPts val="0"/>
              </a:spcAft>
              <a:buNone/>
            </a:pPr>
            <a:r>
              <a:rPr lang="en">
                <a:solidFill>
                  <a:schemeClr val="accent4"/>
                </a:solidFill>
                <a:latin typeface="Istok Web"/>
                <a:ea typeface="Istok Web"/>
                <a:cs typeface="Istok Web"/>
                <a:sym typeface="Istok Web"/>
              </a:rPr>
              <a:t>Developed and Maintained by SANDAG</a:t>
            </a:r>
            <a:endParaRPr>
              <a:solidFill>
                <a:schemeClr val="accent4"/>
              </a:solidFill>
              <a:latin typeface="Istok Web"/>
              <a:ea typeface="Istok Web"/>
              <a:cs typeface="Istok Web"/>
              <a:sym typeface="Istok Web"/>
            </a:endParaRPr>
          </a:p>
        </p:txBody>
      </p:sp>
      <p:sp>
        <p:nvSpPr>
          <p:cNvPr id="405" name="Google Shape;405;p43"/>
          <p:cNvSpPr/>
          <p:nvPr/>
        </p:nvSpPr>
        <p:spPr>
          <a:xfrm>
            <a:off x="427200" y="330425"/>
            <a:ext cx="5594700" cy="3731700"/>
          </a:xfrm>
          <a:prstGeom prst="roundRect">
            <a:avLst>
              <a:gd name="adj" fmla="val 10085"/>
            </a:avLst>
          </a:prstGeom>
          <a:noFill/>
          <a:ln w="28575" cap="flat" cmpd="sng">
            <a:solidFill>
              <a:schemeClr val="accent4"/>
            </a:solidFill>
            <a:prstDash val="dash"/>
            <a:round/>
            <a:headEnd type="none" w="sm" len="sm"/>
            <a:tailEnd type="none" w="sm" len="sm"/>
          </a:ln>
        </p:spPr>
        <p:txBody>
          <a:bodyPr spcFirstLastPara="1" wrap="square" lIns="91425" tIns="91425" rIns="91425" bIns="91425" anchor="b" anchorCtr="0">
            <a:noAutofit/>
          </a:bodyPr>
          <a:lstStyle/>
          <a:p>
            <a:pPr marL="0" lvl="0" indent="0" algn="r" rtl="0">
              <a:spcBef>
                <a:spcPts val="0"/>
              </a:spcBef>
              <a:spcAft>
                <a:spcPts val="0"/>
              </a:spcAft>
              <a:buNone/>
            </a:pPr>
            <a:r>
              <a:rPr lang="en">
                <a:solidFill>
                  <a:schemeClr val="accent4"/>
                </a:solidFill>
                <a:latin typeface="Istok Web"/>
                <a:ea typeface="Istok Web"/>
                <a:cs typeface="Istok Web"/>
                <a:sym typeface="Istok Web"/>
              </a:rPr>
              <a:t>Consortium Products</a:t>
            </a:r>
            <a:endParaRPr>
              <a:solidFill>
                <a:schemeClr val="accent4"/>
              </a:solidFill>
              <a:latin typeface="Istok Web"/>
              <a:ea typeface="Istok Web"/>
              <a:cs typeface="Istok Web"/>
              <a:sym typeface="Istok Web"/>
            </a:endParaRPr>
          </a:p>
        </p:txBody>
      </p:sp>
      <p:sp>
        <p:nvSpPr>
          <p:cNvPr id="406" name="Google Shape;406;p4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rPr>
              <a:t>31</a:t>
            </a:fld>
            <a:endParaRPr>
              <a:solidFill>
                <a:schemeClr val="dk2"/>
              </a:solidFill>
            </a:endParaRPr>
          </a:p>
        </p:txBody>
      </p:sp>
      <p:sp>
        <p:nvSpPr>
          <p:cNvPr id="407" name="Google Shape;407;p43"/>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Example: </a:t>
            </a:r>
            <a:r>
              <a:rPr lang="en" i="1"/>
              <a:t>Illustrative</a:t>
            </a:r>
            <a:r>
              <a:rPr lang="en"/>
              <a:t> SANDAG ABM3</a:t>
            </a:r>
            <a:endParaRPr/>
          </a:p>
        </p:txBody>
      </p:sp>
      <p:sp>
        <p:nvSpPr>
          <p:cNvPr id="408" name="Google Shape;408;p43"/>
          <p:cNvSpPr/>
          <p:nvPr/>
        </p:nvSpPr>
        <p:spPr>
          <a:xfrm>
            <a:off x="2511800" y="1440038"/>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Istok Web"/>
                <a:ea typeface="Istok Web"/>
                <a:cs typeface="Istok Web"/>
                <a:sym typeface="Istok Web"/>
              </a:rPr>
              <a:t>model-estimation</a:t>
            </a:r>
            <a:endParaRPr sz="1100">
              <a:solidFill>
                <a:schemeClr val="lt1"/>
              </a:solidFill>
              <a:latin typeface="Istok Web"/>
              <a:ea typeface="Istok Web"/>
              <a:cs typeface="Istok Web"/>
              <a:sym typeface="Istok Web"/>
            </a:endParaRPr>
          </a:p>
        </p:txBody>
      </p:sp>
      <p:sp>
        <p:nvSpPr>
          <p:cNvPr id="409" name="Google Shape;409;p43"/>
          <p:cNvSpPr/>
          <p:nvPr/>
        </p:nvSpPr>
        <p:spPr>
          <a:xfrm>
            <a:off x="743525" y="53480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Istok Web"/>
                <a:ea typeface="Istok Web"/>
                <a:cs typeface="Istok Web"/>
                <a:sym typeface="Istok Web"/>
              </a:rPr>
              <a:t>agent-manager</a:t>
            </a:r>
            <a:endParaRPr sz="1100">
              <a:solidFill>
                <a:schemeClr val="lt1"/>
              </a:solidFill>
              <a:latin typeface="Istok Web"/>
              <a:ea typeface="Istok Web"/>
              <a:cs typeface="Istok Web"/>
              <a:sym typeface="Istok Web"/>
            </a:endParaRPr>
          </a:p>
        </p:txBody>
      </p:sp>
      <p:sp>
        <p:nvSpPr>
          <p:cNvPr id="410" name="Google Shape;410;p43"/>
          <p:cNvSpPr/>
          <p:nvPr/>
        </p:nvSpPr>
        <p:spPr>
          <a:xfrm>
            <a:off x="743525" y="1424933"/>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Istok Web"/>
                <a:ea typeface="Istok Web"/>
                <a:cs typeface="Istok Web"/>
                <a:sym typeface="Istok Web"/>
              </a:rPr>
              <a:t>los-manager</a:t>
            </a:r>
            <a:endParaRPr sz="1100">
              <a:solidFill>
                <a:schemeClr val="lt1"/>
              </a:solidFill>
              <a:latin typeface="Istok Web"/>
              <a:ea typeface="Istok Web"/>
              <a:cs typeface="Istok Web"/>
              <a:sym typeface="Istok Web"/>
            </a:endParaRPr>
          </a:p>
        </p:txBody>
      </p:sp>
      <p:sp>
        <p:nvSpPr>
          <p:cNvPr id="411" name="Google Shape;411;p43"/>
          <p:cNvSpPr/>
          <p:nvPr/>
        </p:nvSpPr>
        <p:spPr>
          <a:xfrm>
            <a:off x="722525" y="2345263"/>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Istok Web"/>
                <a:ea typeface="Istok Web"/>
                <a:cs typeface="Istok Web"/>
                <a:sym typeface="Istok Web"/>
              </a:rPr>
              <a:t>model-manager</a:t>
            </a:r>
            <a:endParaRPr sz="1100">
              <a:solidFill>
                <a:schemeClr val="lt1"/>
              </a:solidFill>
              <a:latin typeface="Istok Web"/>
              <a:ea typeface="Istok Web"/>
              <a:cs typeface="Istok Web"/>
              <a:sym typeface="Istok Web"/>
            </a:endParaRPr>
          </a:p>
        </p:txBody>
      </p:sp>
      <p:sp>
        <p:nvSpPr>
          <p:cNvPr id="412" name="Google Shape;412;p43"/>
          <p:cNvSpPr/>
          <p:nvPr/>
        </p:nvSpPr>
        <p:spPr>
          <a:xfrm>
            <a:off x="2511800" y="53480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Istok Web"/>
                <a:ea typeface="Istok Web"/>
                <a:cs typeface="Istok Web"/>
                <a:sym typeface="Istok Web"/>
              </a:rPr>
              <a:t>model-application</a:t>
            </a:r>
            <a:endParaRPr sz="1100">
              <a:solidFill>
                <a:schemeClr val="lt1"/>
              </a:solidFill>
              <a:latin typeface="Istok Web"/>
              <a:ea typeface="Istok Web"/>
              <a:cs typeface="Istok Web"/>
              <a:sym typeface="Istok Web"/>
            </a:endParaRPr>
          </a:p>
        </p:txBody>
      </p:sp>
      <p:sp>
        <p:nvSpPr>
          <p:cNvPr id="413" name="Google Shape;413;p43"/>
          <p:cNvSpPr/>
          <p:nvPr/>
        </p:nvSpPr>
        <p:spPr>
          <a:xfrm>
            <a:off x="722525" y="320520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Istok Web"/>
                <a:ea typeface="Istok Web"/>
                <a:cs typeface="Istok Web"/>
                <a:sym typeface="Istok Web"/>
              </a:rPr>
              <a:t>data-model</a:t>
            </a:r>
            <a:endParaRPr sz="1100">
              <a:solidFill>
                <a:schemeClr val="lt1"/>
              </a:solidFill>
              <a:latin typeface="Istok Web"/>
              <a:ea typeface="Istok Web"/>
              <a:cs typeface="Istok Web"/>
              <a:sym typeface="Istok Web"/>
            </a:endParaRPr>
          </a:p>
        </p:txBody>
      </p:sp>
      <p:sp>
        <p:nvSpPr>
          <p:cNvPr id="414" name="Google Shape;414;p43"/>
          <p:cNvSpPr/>
          <p:nvPr/>
        </p:nvSpPr>
        <p:spPr>
          <a:xfrm>
            <a:off x="6614525" y="53480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Istok Web"/>
                <a:ea typeface="Istok Web"/>
                <a:cs typeface="Istok Web"/>
                <a:sym typeface="Istok Web"/>
              </a:rPr>
              <a:t>cross-border</a:t>
            </a:r>
            <a:endParaRPr sz="1100">
              <a:solidFill>
                <a:schemeClr val="lt1"/>
              </a:solidFill>
              <a:latin typeface="Istok Web"/>
              <a:ea typeface="Istok Web"/>
              <a:cs typeface="Istok Web"/>
              <a:sym typeface="Istok Web"/>
            </a:endParaRPr>
          </a:p>
        </p:txBody>
      </p:sp>
      <p:sp>
        <p:nvSpPr>
          <p:cNvPr id="415" name="Google Shape;415;p43"/>
          <p:cNvSpPr/>
          <p:nvPr/>
        </p:nvSpPr>
        <p:spPr>
          <a:xfrm>
            <a:off x="6614525" y="1424925"/>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Istok Web"/>
                <a:ea typeface="Istok Web"/>
                <a:cs typeface="Istok Web"/>
                <a:sym typeface="Istok Web"/>
              </a:rPr>
              <a:t>trip-scheduling</a:t>
            </a:r>
            <a:endParaRPr sz="1100">
              <a:solidFill>
                <a:schemeClr val="lt1"/>
              </a:solidFill>
              <a:latin typeface="Istok Web"/>
              <a:ea typeface="Istok Web"/>
              <a:cs typeface="Istok Web"/>
              <a:sym typeface="Istok Web"/>
            </a:endParaRPr>
          </a:p>
        </p:txBody>
      </p:sp>
      <p:sp>
        <p:nvSpPr>
          <p:cNvPr id="416" name="Google Shape;416;p43"/>
          <p:cNvSpPr/>
          <p:nvPr/>
        </p:nvSpPr>
        <p:spPr>
          <a:xfrm>
            <a:off x="2511800" y="234530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Istok Web"/>
                <a:ea typeface="Istok Web"/>
                <a:cs typeface="Istok Web"/>
                <a:sym typeface="Istok Web"/>
              </a:rPr>
              <a:t>disagg-accessibility</a:t>
            </a:r>
            <a:endParaRPr sz="1100">
              <a:solidFill>
                <a:schemeClr val="lt1"/>
              </a:solidFill>
              <a:latin typeface="Istok Web"/>
              <a:ea typeface="Istok Web"/>
              <a:cs typeface="Istok Web"/>
              <a:sym typeface="Istok Web"/>
            </a:endParaRPr>
          </a:p>
        </p:txBody>
      </p:sp>
      <p:sp>
        <p:nvSpPr>
          <p:cNvPr id="417" name="Google Shape;417;p43"/>
          <p:cNvSpPr/>
          <p:nvPr/>
        </p:nvSpPr>
        <p:spPr>
          <a:xfrm>
            <a:off x="4280063" y="53480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Istok Web"/>
                <a:ea typeface="Istok Web"/>
                <a:cs typeface="Istok Web"/>
                <a:sym typeface="Istok Web"/>
              </a:rPr>
              <a:t>school-escorting</a:t>
            </a:r>
            <a:endParaRPr sz="1100">
              <a:solidFill>
                <a:schemeClr val="lt1"/>
              </a:solidFill>
              <a:latin typeface="Istok Web"/>
              <a:ea typeface="Istok Web"/>
              <a:cs typeface="Istok Web"/>
              <a:sym typeface="Istok Web"/>
            </a:endParaRPr>
          </a:p>
        </p:txBody>
      </p:sp>
      <p:sp>
        <p:nvSpPr>
          <p:cNvPr id="418" name="Google Shape;418;p43"/>
          <p:cNvSpPr/>
          <p:nvPr/>
        </p:nvSpPr>
        <p:spPr>
          <a:xfrm>
            <a:off x="4280063" y="144005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Istok Web"/>
                <a:ea typeface="Istok Web"/>
                <a:cs typeface="Istok Web"/>
                <a:sym typeface="Istok Web"/>
              </a:rPr>
              <a:t>activity-pattern</a:t>
            </a:r>
            <a:endParaRPr sz="1100">
              <a:solidFill>
                <a:schemeClr val="lt1"/>
              </a:solidFill>
              <a:latin typeface="Istok Web"/>
              <a:ea typeface="Istok Web"/>
              <a:cs typeface="Istok Web"/>
              <a:sym typeface="Istok Web"/>
            </a:endParaRPr>
          </a:p>
        </p:txBody>
      </p:sp>
      <p:sp>
        <p:nvSpPr>
          <p:cNvPr id="419" name="Google Shape;419;p43"/>
          <p:cNvSpPr/>
          <p:nvPr/>
        </p:nvSpPr>
        <p:spPr>
          <a:xfrm>
            <a:off x="6614525" y="2315050"/>
            <a:ext cx="1531200" cy="715200"/>
          </a:xfrm>
          <a:prstGeom prst="flowChartProcess">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Istok Web"/>
                <a:ea typeface="Istok Web"/>
                <a:cs typeface="Istok Web"/>
                <a:sym typeface="Istok Web"/>
              </a:rPr>
              <a:t>airport-model</a:t>
            </a:r>
            <a:endParaRPr sz="1100">
              <a:solidFill>
                <a:schemeClr val="lt1"/>
              </a:solidFill>
              <a:latin typeface="Istok Web"/>
              <a:ea typeface="Istok Web"/>
              <a:cs typeface="Istok Web"/>
              <a:sym typeface="Istok Web"/>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4"/>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All for Today</a:t>
            </a:r>
            <a:endParaRPr/>
          </a:p>
        </p:txBody>
      </p:sp>
      <p:sp>
        <p:nvSpPr>
          <p:cNvPr id="425" name="Google Shape;425;p4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32</a:t>
            </a:fld>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Software Vision</a:t>
            </a:r>
            <a:endParaRPr/>
          </a:p>
        </p:txBody>
      </p:sp>
      <p:sp>
        <p:nvSpPr>
          <p:cNvPr id="112" name="Google Shape;112;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4</a:t>
            </a:fld>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Desired Feedback</a:t>
            </a:r>
            <a:endParaRPr/>
          </a:p>
        </p:txBody>
      </p:sp>
      <p:sp>
        <p:nvSpPr>
          <p:cNvPr id="118" name="Google Shape;118;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19" name="Google Shape;119;p17"/>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AutoNum type="arabicPeriod"/>
            </a:pPr>
            <a:r>
              <a:rPr lang="en" i="1"/>
              <a:t>Today. </a:t>
            </a:r>
            <a:r>
              <a:rPr lang="en"/>
              <a:t>Points of clarification.</a:t>
            </a:r>
            <a:endParaRPr/>
          </a:p>
          <a:p>
            <a:pPr marL="457200" lvl="0" indent="-349250" algn="l" rtl="0">
              <a:spcBef>
                <a:spcPts val="0"/>
              </a:spcBef>
              <a:spcAft>
                <a:spcPts val="0"/>
              </a:spcAft>
              <a:buSzPts val="1900"/>
              <a:buAutoNum type="arabicPeriod"/>
            </a:pPr>
            <a:r>
              <a:rPr lang="en" i="1"/>
              <a:t>May 9</a:t>
            </a:r>
            <a:r>
              <a:rPr lang="en"/>
              <a:t>. What we like and don’t like about the combined software + behavioral vision. </a:t>
            </a:r>
            <a:endParaRPr/>
          </a:p>
          <a:p>
            <a:pPr marL="0" lvl="0" indent="0" algn="l" rtl="0">
              <a:spcBef>
                <a:spcPts val="1600"/>
              </a:spcBef>
              <a:spcAft>
                <a:spcPts val="1600"/>
              </a:spcAft>
              <a:buNone/>
            </a:pP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Motivation</a:t>
            </a:r>
            <a:endParaRPr/>
          </a:p>
        </p:txBody>
      </p:sp>
      <p:sp>
        <p:nvSpPr>
          <p:cNvPr id="125" name="Google Shape;125;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26" name="Google Shape;126;p18"/>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AutoNum type="arabicPeriod"/>
            </a:pPr>
            <a:r>
              <a:rPr lang="en" i="1"/>
              <a:t>Present</a:t>
            </a:r>
            <a:r>
              <a:rPr lang="en"/>
              <a:t>: critically assess the existing architecture </a:t>
            </a:r>
            <a:endParaRPr/>
          </a:p>
          <a:p>
            <a:pPr marL="457200" lvl="0" indent="-349250" algn="l" rtl="0">
              <a:spcBef>
                <a:spcPts val="0"/>
              </a:spcBef>
              <a:spcAft>
                <a:spcPts val="0"/>
              </a:spcAft>
              <a:buSzPts val="1900"/>
              <a:buAutoNum type="arabicPeriod"/>
            </a:pPr>
            <a:r>
              <a:rPr lang="en" i="1"/>
              <a:t>Future</a:t>
            </a:r>
            <a:r>
              <a:rPr lang="en"/>
              <a:t>: changes to the architecture are needed to (a) address shortcomings with current approach and (b) efficiently accommodate behavioral representations desired in ActivitySim 2.0</a:t>
            </a:r>
            <a:endParaRPr/>
          </a:p>
          <a:p>
            <a:pPr marL="457200" lvl="0" indent="-349250" algn="l" rtl="0">
              <a:spcBef>
                <a:spcPts val="0"/>
              </a:spcBef>
              <a:spcAft>
                <a:spcPts val="0"/>
              </a:spcAft>
              <a:buSzPts val="1900"/>
              <a:buAutoNum type="arabicPeriod"/>
            </a:pPr>
            <a:r>
              <a:rPr lang="en" i="1"/>
              <a:t>Trajectory</a:t>
            </a:r>
            <a:r>
              <a:rPr lang="en"/>
              <a:t>: knowing where we want to go allows us to make near-term progress in service of longer-term objectives.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rPr>
              <a:t>7</a:t>
            </a:fld>
            <a:endParaRPr>
              <a:solidFill>
                <a:schemeClr val="dk2"/>
              </a:solidFill>
            </a:endParaRPr>
          </a:p>
        </p:txBody>
      </p:sp>
      <p:sp>
        <p:nvSpPr>
          <p:cNvPr id="132" name="Google Shape;132;p19"/>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Existing Architecture</a:t>
            </a:r>
            <a:endParaRPr/>
          </a:p>
        </p:txBody>
      </p:sp>
      <p:sp>
        <p:nvSpPr>
          <p:cNvPr id="133" name="Google Shape;133;p19"/>
          <p:cNvSpPr/>
          <p:nvPr/>
        </p:nvSpPr>
        <p:spPr>
          <a:xfrm>
            <a:off x="380200" y="925625"/>
            <a:ext cx="2053500" cy="2372100"/>
          </a:xfrm>
          <a:prstGeom prst="roundRect">
            <a:avLst>
              <a:gd name="adj" fmla="val 16667"/>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latin typeface="Istok Web"/>
                <a:ea typeface="Istok Web"/>
                <a:cs typeface="Istok Web"/>
                <a:sym typeface="Istok Web"/>
              </a:rPr>
              <a:t>Pipeline</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Households</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Persons</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Trips</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Skims</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a:t>
            </a:r>
            <a:endParaRPr>
              <a:solidFill>
                <a:schemeClr val="lt1"/>
              </a:solidFill>
              <a:latin typeface="Istok Web"/>
              <a:ea typeface="Istok Web"/>
              <a:cs typeface="Istok Web"/>
              <a:sym typeface="Istok Web"/>
            </a:endParaRPr>
          </a:p>
        </p:txBody>
      </p:sp>
      <p:sp>
        <p:nvSpPr>
          <p:cNvPr id="134" name="Google Shape;134;p19"/>
          <p:cNvSpPr/>
          <p:nvPr/>
        </p:nvSpPr>
        <p:spPr>
          <a:xfrm>
            <a:off x="6686225" y="575675"/>
            <a:ext cx="2030400" cy="3072000"/>
          </a:xfrm>
          <a:prstGeom prst="flowChartInternalStorage">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latin typeface="Istok Web"/>
                <a:ea typeface="Istok Web"/>
                <a:cs typeface="Istok Web"/>
                <a:sym typeface="Istok Web"/>
              </a:rPr>
              <a:t>Chooser Table (choosers x alternatives)</a:t>
            </a:r>
            <a:endParaRPr>
              <a:solidFill>
                <a:schemeClr val="lt1"/>
              </a:solidFill>
              <a:latin typeface="Istok Web"/>
              <a:ea typeface="Istok Web"/>
              <a:cs typeface="Istok Web"/>
              <a:sym typeface="Istok Web"/>
            </a:endParaRPr>
          </a:p>
        </p:txBody>
      </p:sp>
      <p:sp>
        <p:nvSpPr>
          <p:cNvPr id="135" name="Google Shape;135;p19"/>
          <p:cNvSpPr/>
          <p:nvPr/>
        </p:nvSpPr>
        <p:spPr>
          <a:xfrm>
            <a:off x="3526500" y="1558480"/>
            <a:ext cx="2091000" cy="1106400"/>
          </a:xfrm>
          <a:prstGeom prst="roundRect">
            <a:avLst>
              <a:gd name="adj" fmla="val 16667"/>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Istok Web"/>
                <a:ea typeface="Istok Web"/>
                <a:cs typeface="Istok Web"/>
                <a:sym typeface="Istok Web"/>
              </a:rPr>
              <a:t>Component N </a:t>
            </a:r>
            <a:endParaRPr>
              <a:solidFill>
                <a:schemeClr val="lt1"/>
              </a:solidFill>
              <a:latin typeface="Istok Web"/>
              <a:ea typeface="Istok Web"/>
              <a:cs typeface="Istok Web"/>
              <a:sym typeface="Istok Web"/>
            </a:endParaRPr>
          </a:p>
          <a:p>
            <a:pPr marL="0" lvl="0" indent="0" algn="ctr" rtl="0">
              <a:spcBef>
                <a:spcPts val="0"/>
              </a:spcBef>
              <a:spcAft>
                <a:spcPts val="0"/>
              </a:spcAft>
              <a:buNone/>
            </a:pPr>
            <a:r>
              <a:rPr lang="en">
                <a:solidFill>
                  <a:schemeClr val="lt1"/>
                </a:solidFill>
                <a:latin typeface="Istok Web"/>
                <a:ea typeface="Istok Web"/>
                <a:cs typeface="Istok Web"/>
                <a:sym typeface="Istok Web"/>
              </a:rPr>
              <a:t>(e.g., automobile ownership)</a:t>
            </a:r>
            <a:endParaRPr>
              <a:solidFill>
                <a:schemeClr val="lt1"/>
              </a:solidFill>
              <a:latin typeface="Istok Web"/>
              <a:ea typeface="Istok Web"/>
              <a:cs typeface="Istok Web"/>
              <a:sym typeface="Istok Web"/>
            </a:endParaRPr>
          </a:p>
        </p:txBody>
      </p:sp>
      <p:cxnSp>
        <p:nvCxnSpPr>
          <p:cNvPr id="136" name="Google Shape;136;p19"/>
          <p:cNvCxnSpPr>
            <a:stCxn id="133" idx="3"/>
            <a:endCxn id="135" idx="1"/>
          </p:cNvCxnSpPr>
          <p:nvPr/>
        </p:nvCxnSpPr>
        <p:spPr>
          <a:xfrm>
            <a:off x="2433700" y="2111675"/>
            <a:ext cx="1092900" cy="0"/>
          </a:xfrm>
          <a:prstGeom prst="straightConnector1">
            <a:avLst/>
          </a:prstGeom>
          <a:noFill/>
          <a:ln w="9525" cap="flat" cmpd="sng">
            <a:solidFill>
              <a:schemeClr val="dk2"/>
            </a:solidFill>
            <a:prstDash val="solid"/>
            <a:round/>
            <a:headEnd type="none" w="med" len="med"/>
            <a:tailEnd type="triangle" w="med" len="med"/>
          </a:ln>
        </p:spPr>
      </p:cxnSp>
      <p:cxnSp>
        <p:nvCxnSpPr>
          <p:cNvPr id="137" name="Google Shape;137;p19"/>
          <p:cNvCxnSpPr>
            <a:stCxn id="135" idx="3"/>
            <a:endCxn id="134" idx="1"/>
          </p:cNvCxnSpPr>
          <p:nvPr/>
        </p:nvCxnSpPr>
        <p:spPr>
          <a:xfrm>
            <a:off x="5617500" y="2111680"/>
            <a:ext cx="10686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rPr>
              <a:t>8</a:t>
            </a:fld>
            <a:endParaRPr>
              <a:solidFill>
                <a:schemeClr val="dk2"/>
              </a:solidFill>
            </a:endParaRPr>
          </a:p>
        </p:txBody>
      </p:sp>
      <p:sp>
        <p:nvSpPr>
          <p:cNvPr id="143" name="Google Shape;143;p2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Existing Architecture</a:t>
            </a:r>
            <a:endParaRPr/>
          </a:p>
        </p:txBody>
      </p:sp>
      <p:sp>
        <p:nvSpPr>
          <p:cNvPr id="144" name="Google Shape;144;p20"/>
          <p:cNvSpPr/>
          <p:nvPr/>
        </p:nvSpPr>
        <p:spPr>
          <a:xfrm>
            <a:off x="380200" y="925625"/>
            <a:ext cx="2053500" cy="2372100"/>
          </a:xfrm>
          <a:prstGeom prst="roundRect">
            <a:avLst>
              <a:gd name="adj" fmla="val 16667"/>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latin typeface="Istok Web"/>
                <a:ea typeface="Istok Web"/>
                <a:cs typeface="Istok Web"/>
                <a:sym typeface="Istok Web"/>
              </a:rPr>
              <a:t>Pipeline</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Households</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Persons</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Trips</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Skims</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a:t>
            </a:r>
            <a:endParaRPr>
              <a:solidFill>
                <a:schemeClr val="lt1"/>
              </a:solidFill>
              <a:latin typeface="Istok Web"/>
              <a:ea typeface="Istok Web"/>
              <a:cs typeface="Istok Web"/>
              <a:sym typeface="Istok Web"/>
            </a:endParaRPr>
          </a:p>
        </p:txBody>
      </p:sp>
      <p:sp>
        <p:nvSpPr>
          <p:cNvPr id="145" name="Google Shape;145;p20"/>
          <p:cNvSpPr/>
          <p:nvPr/>
        </p:nvSpPr>
        <p:spPr>
          <a:xfrm>
            <a:off x="6686225" y="575675"/>
            <a:ext cx="2030400" cy="3072000"/>
          </a:xfrm>
          <a:prstGeom prst="flowChartInternalStorage">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latin typeface="Istok Web"/>
                <a:ea typeface="Istok Web"/>
                <a:cs typeface="Istok Web"/>
                <a:sym typeface="Istok Web"/>
              </a:rPr>
              <a:t>Chooser Table (choosers x alternatives)</a:t>
            </a:r>
            <a:endParaRPr>
              <a:solidFill>
                <a:schemeClr val="lt1"/>
              </a:solidFill>
              <a:latin typeface="Istok Web"/>
              <a:ea typeface="Istok Web"/>
              <a:cs typeface="Istok Web"/>
              <a:sym typeface="Istok Web"/>
            </a:endParaRPr>
          </a:p>
        </p:txBody>
      </p:sp>
      <p:sp>
        <p:nvSpPr>
          <p:cNvPr id="146" name="Google Shape;146;p20"/>
          <p:cNvSpPr/>
          <p:nvPr/>
        </p:nvSpPr>
        <p:spPr>
          <a:xfrm>
            <a:off x="3526500" y="1558480"/>
            <a:ext cx="2091000" cy="1106400"/>
          </a:xfrm>
          <a:prstGeom prst="roundRect">
            <a:avLst>
              <a:gd name="adj" fmla="val 16667"/>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Istok Web"/>
                <a:ea typeface="Istok Web"/>
                <a:cs typeface="Istok Web"/>
                <a:sym typeface="Istok Web"/>
              </a:rPr>
              <a:t>Component N </a:t>
            </a:r>
            <a:endParaRPr>
              <a:solidFill>
                <a:schemeClr val="lt1"/>
              </a:solidFill>
              <a:latin typeface="Istok Web"/>
              <a:ea typeface="Istok Web"/>
              <a:cs typeface="Istok Web"/>
              <a:sym typeface="Istok Web"/>
            </a:endParaRPr>
          </a:p>
          <a:p>
            <a:pPr marL="0" lvl="0" indent="0" algn="ctr" rtl="0">
              <a:spcBef>
                <a:spcPts val="0"/>
              </a:spcBef>
              <a:spcAft>
                <a:spcPts val="0"/>
              </a:spcAft>
              <a:buNone/>
            </a:pPr>
            <a:r>
              <a:rPr lang="en">
                <a:solidFill>
                  <a:schemeClr val="lt1"/>
                </a:solidFill>
                <a:latin typeface="Istok Web"/>
                <a:ea typeface="Istok Web"/>
                <a:cs typeface="Istok Web"/>
                <a:sym typeface="Istok Web"/>
              </a:rPr>
              <a:t>(e.g., automobile ownership)</a:t>
            </a:r>
            <a:endParaRPr>
              <a:solidFill>
                <a:schemeClr val="lt1"/>
              </a:solidFill>
              <a:latin typeface="Istok Web"/>
              <a:ea typeface="Istok Web"/>
              <a:cs typeface="Istok Web"/>
              <a:sym typeface="Istok Web"/>
            </a:endParaRPr>
          </a:p>
        </p:txBody>
      </p:sp>
      <p:cxnSp>
        <p:nvCxnSpPr>
          <p:cNvPr id="147" name="Google Shape;147;p20"/>
          <p:cNvCxnSpPr>
            <a:stCxn id="144" idx="3"/>
            <a:endCxn id="146" idx="1"/>
          </p:cNvCxnSpPr>
          <p:nvPr/>
        </p:nvCxnSpPr>
        <p:spPr>
          <a:xfrm>
            <a:off x="2433700" y="2111675"/>
            <a:ext cx="1092900" cy="0"/>
          </a:xfrm>
          <a:prstGeom prst="straightConnector1">
            <a:avLst/>
          </a:prstGeom>
          <a:noFill/>
          <a:ln w="9525" cap="flat" cmpd="sng">
            <a:solidFill>
              <a:schemeClr val="dk2"/>
            </a:solidFill>
            <a:prstDash val="solid"/>
            <a:round/>
            <a:headEnd type="none" w="med" len="med"/>
            <a:tailEnd type="triangle" w="med" len="med"/>
          </a:ln>
        </p:spPr>
      </p:cxnSp>
      <p:cxnSp>
        <p:nvCxnSpPr>
          <p:cNvPr id="148" name="Google Shape;148;p20"/>
          <p:cNvCxnSpPr>
            <a:stCxn id="146" idx="3"/>
            <a:endCxn id="145" idx="1"/>
          </p:cNvCxnSpPr>
          <p:nvPr/>
        </p:nvCxnSpPr>
        <p:spPr>
          <a:xfrm>
            <a:off x="5617500" y="2111680"/>
            <a:ext cx="1068600" cy="0"/>
          </a:xfrm>
          <a:prstGeom prst="straightConnector1">
            <a:avLst/>
          </a:prstGeom>
          <a:noFill/>
          <a:ln w="9525" cap="flat" cmpd="sng">
            <a:solidFill>
              <a:schemeClr val="dk2"/>
            </a:solidFill>
            <a:prstDash val="solid"/>
            <a:round/>
            <a:headEnd type="none" w="med" len="med"/>
            <a:tailEnd type="triangle" w="med" len="med"/>
          </a:ln>
        </p:spPr>
      </p:cxnSp>
      <p:sp>
        <p:nvSpPr>
          <p:cNvPr id="149" name="Google Shape;149;p20"/>
          <p:cNvSpPr/>
          <p:nvPr/>
        </p:nvSpPr>
        <p:spPr>
          <a:xfrm>
            <a:off x="262075" y="575675"/>
            <a:ext cx="5646000" cy="3121800"/>
          </a:xfrm>
          <a:prstGeom prst="roundRect">
            <a:avLst>
              <a:gd name="adj" fmla="val 10085"/>
            </a:avLst>
          </a:prstGeom>
          <a:noFill/>
          <a:ln w="28575" cap="flat" cmpd="sng">
            <a:solidFill>
              <a:schemeClr val="accent4"/>
            </a:solidFill>
            <a:prstDash val="dash"/>
            <a:round/>
            <a:headEnd type="none" w="sm" len="sm"/>
            <a:tailEnd type="none" w="sm" len="sm"/>
          </a:ln>
        </p:spPr>
        <p:txBody>
          <a:bodyPr spcFirstLastPara="1" wrap="square" lIns="91425" tIns="91425" rIns="91425" bIns="91425" anchor="b" anchorCtr="0">
            <a:noAutofit/>
          </a:bodyPr>
          <a:lstStyle/>
          <a:p>
            <a:pPr marL="0" lvl="0" indent="0" algn="r" rtl="0">
              <a:spcBef>
                <a:spcPts val="0"/>
              </a:spcBef>
              <a:spcAft>
                <a:spcPts val="0"/>
              </a:spcAft>
              <a:buNone/>
            </a:pPr>
            <a:r>
              <a:rPr lang="en">
                <a:solidFill>
                  <a:schemeClr val="accent4"/>
                </a:solidFill>
                <a:latin typeface="Istok Web"/>
                <a:ea typeface="Istok Web"/>
                <a:cs typeface="Istok Web"/>
                <a:sym typeface="Istok Web"/>
              </a:rPr>
              <a:t>All functionality in one place.</a:t>
            </a:r>
            <a:endParaRPr>
              <a:solidFill>
                <a:schemeClr val="accent4"/>
              </a:solidFill>
              <a:latin typeface="Istok Web"/>
              <a:ea typeface="Istok Web"/>
              <a:cs typeface="Istok Web"/>
              <a:sym typeface="Istok Web"/>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rPr>
              <a:t>9</a:t>
            </a:fld>
            <a:endParaRPr>
              <a:solidFill>
                <a:schemeClr val="dk2"/>
              </a:solidFill>
            </a:endParaRPr>
          </a:p>
        </p:txBody>
      </p:sp>
      <p:sp>
        <p:nvSpPr>
          <p:cNvPr id="155" name="Google Shape;155;p21"/>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Existing Architecture</a:t>
            </a:r>
            <a:endParaRPr/>
          </a:p>
        </p:txBody>
      </p:sp>
      <p:sp>
        <p:nvSpPr>
          <p:cNvPr id="156" name="Google Shape;156;p21"/>
          <p:cNvSpPr/>
          <p:nvPr/>
        </p:nvSpPr>
        <p:spPr>
          <a:xfrm>
            <a:off x="3545250" y="1108025"/>
            <a:ext cx="2053500" cy="2372100"/>
          </a:xfrm>
          <a:prstGeom prst="roundRect">
            <a:avLst>
              <a:gd name="adj" fmla="val 16667"/>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latin typeface="Istok Web"/>
                <a:ea typeface="Istok Web"/>
                <a:cs typeface="Istok Web"/>
                <a:sym typeface="Istok Web"/>
              </a:rPr>
              <a:t>Pipeline</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Households</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Persons</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Trips</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a:solidFill>
                  <a:schemeClr val="lt1"/>
                </a:solidFill>
                <a:latin typeface="Istok Web"/>
                <a:ea typeface="Istok Web"/>
                <a:cs typeface="Istok Web"/>
                <a:sym typeface="Istok Web"/>
              </a:rPr>
              <a:t>Skims</a:t>
            </a:r>
            <a:endParaRPr>
              <a:solidFill>
                <a:schemeClr val="lt1"/>
              </a:solidFill>
              <a:latin typeface="Istok Web"/>
              <a:ea typeface="Istok Web"/>
              <a:cs typeface="Istok Web"/>
              <a:sym typeface="Istok Web"/>
            </a:endParaRPr>
          </a:p>
          <a:p>
            <a:pPr marL="457200" lvl="0" indent="-317500" algn="l" rtl="0">
              <a:spcBef>
                <a:spcPts val="0"/>
              </a:spcBef>
              <a:spcAft>
                <a:spcPts val="0"/>
              </a:spcAft>
              <a:buClr>
                <a:schemeClr val="lt1"/>
              </a:buClr>
              <a:buSzPts val="1400"/>
              <a:buFont typeface="Istok Web"/>
              <a:buChar char="●"/>
            </a:pPr>
            <a:r>
              <a:rPr lang="en" i="1">
                <a:solidFill>
                  <a:schemeClr val="lt1"/>
                </a:solidFill>
                <a:latin typeface="Istok Web"/>
                <a:ea typeface="Istok Web"/>
                <a:cs typeface="Istok Web"/>
                <a:sym typeface="Istok Web"/>
              </a:rPr>
              <a:t>Subject Component Outcomes</a:t>
            </a:r>
            <a:endParaRPr i="1">
              <a:solidFill>
                <a:schemeClr val="lt1"/>
              </a:solidFill>
              <a:latin typeface="Istok Web"/>
              <a:ea typeface="Istok Web"/>
              <a:cs typeface="Istok Web"/>
              <a:sym typeface="Istok Web"/>
            </a:endParaRPr>
          </a:p>
        </p:txBody>
      </p:sp>
      <p:sp>
        <p:nvSpPr>
          <p:cNvPr id="157" name="Google Shape;157;p21"/>
          <p:cNvSpPr/>
          <p:nvPr/>
        </p:nvSpPr>
        <p:spPr>
          <a:xfrm>
            <a:off x="383825" y="758075"/>
            <a:ext cx="2030400" cy="3072000"/>
          </a:xfrm>
          <a:prstGeom prst="flowChartInternalStorage">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i="1">
                <a:solidFill>
                  <a:schemeClr val="lt1"/>
                </a:solidFill>
                <a:latin typeface="Istok Web"/>
                <a:ea typeface="Istok Web"/>
                <a:cs typeface="Istok Web"/>
                <a:sym typeface="Istok Web"/>
              </a:rPr>
              <a:t>Solved</a:t>
            </a:r>
            <a:r>
              <a:rPr lang="en">
                <a:solidFill>
                  <a:schemeClr val="lt1"/>
                </a:solidFill>
                <a:latin typeface="Istok Web"/>
                <a:ea typeface="Istok Web"/>
                <a:cs typeface="Istok Web"/>
                <a:sym typeface="Istok Web"/>
              </a:rPr>
              <a:t> Chooser Table</a:t>
            </a:r>
            <a:endParaRPr>
              <a:solidFill>
                <a:schemeClr val="lt1"/>
              </a:solidFill>
              <a:latin typeface="Istok Web"/>
              <a:ea typeface="Istok Web"/>
              <a:cs typeface="Istok Web"/>
              <a:sym typeface="Istok Web"/>
            </a:endParaRPr>
          </a:p>
        </p:txBody>
      </p:sp>
      <p:sp>
        <p:nvSpPr>
          <p:cNvPr id="158" name="Google Shape;158;p21"/>
          <p:cNvSpPr/>
          <p:nvPr/>
        </p:nvSpPr>
        <p:spPr>
          <a:xfrm>
            <a:off x="6625625" y="1740880"/>
            <a:ext cx="2091000" cy="1106400"/>
          </a:xfrm>
          <a:prstGeom prst="roundRect">
            <a:avLst>
              <a:gd name="adj" fmla="val 16667"/>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Istok Web"/>
                <a:ea typeface="Istok Web"/>
                <a:cs typeface="Istok Web"/>
                <a:sym typeface="Istok Web"/>
              </a:rPr>
              <a:t>Model </a:t>
            </a:r>
            <a:r>
              <a:rPr lang="en" i="1">
                <a:solidFill>
                  <a:schemeClr val="lt1"/>
                </a:solidFill>
                <a:latin typeface="Istok Web"/>
                <a:ea typeface="Istok Web"/>
                <a:cs typeface="Istok Web"/>
                <a:sym typeface="Istok Web"/>
              </a:rPr>
              <a:t>N+1</a:t>
            </a:r>
            <a:endParaRPr i="1">
              <a:solidFill>
                <a:schemeClr val="lt1"/>
              </a:solidFill>
              <a:latin typeface="Istok Web"/>
              <a:ea typeface="Istok Web"/>
              <a:cs typeface="Istok Web"/>
              <a:sym typeface="Istok Web"/>
            </a:endParaRPr>
          </a:p>
        </p:txBody>
      </p:sp>
      <p:cxnSp>
        <p:nvCxnSpPr>
          <p:cNvPr id="159" name="Google Shape;159;p21"/>
          <p:cNvCxnSpPr>
            <a:stCxn id="157" idx="3"/>
            <a:endCxn id="156" idx="1"/>
          </p:cNvCxnSpPr>
          <p:nvPr/>
        </p:nvCxnSpPr>
        <p:spPr>
          <a:xfrm>
            <a:off x="2414225" y="2294075"/>
            <a:ext cx="1131000" cy="0"/>
          </a:xfrm>
          <a:prstGeom prst="straightConnector1">
            <a:avLst/>
          </a:prstGeom>
          <a:noFill/>
          <a:ln w="9525" cap="flat" cmpd="sng">
            <a:solidFill>
              <a:schemeClr val="dk2"/>
            </a:solidFill>
            <a:prstDash val="solid"/>
            <a:round/>
            <a:headEnd type="none" w="med" len="med"/>
            <a:tailEnd type="triangle" w="med" len="med"/>
          </a:ln>
        </p:spPr>
      </p:cxnSp>
      <p:cxnSp>
        <p:nvCxnSpPr>
          <p:cNvPr id="160" name="Google Shape;160;p21"/>
          <p:cNvCxnSpPr>
            <a:endCxn id="158" idx="1"/>
          </p:cNvCxnSpPr>
          <p:nvPr/>
        </p:nvCxnSpPr>
        <p:spPr>
          <a:xfrm>
            <a:off x="5598725" y="2294080"/>
            <a:ext cx="10269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Swiss">
  <a:themeElements>
    <a:clrScheme name="Swiss">
      <a:dk1>
        <a:srgbClr val="F9423A"/>
      </a:dk1>
      <a:lt1>
        <a:srgbClr val="FFFFFF"/>
      </a:lt1>
      <a:dk2>
        <a:srgbClr val="000000"/>
      </a:dk2>
      <a:lt2>
        <a:srgbClr val="757575"/>
      </a:lt2>
      <a:accent1>
        <a:srgbClr val="002F53"/>
      </a:accent1>
      <a:accent2>
        <a:srgbClr val="0090FF"/>
      </a:accent2>
      <a:accent3>
        <a:srgbClr val="91CEFD"/>
      </a:accent3>
      <a:accent4>
        <a:srgbClr val="00A538"/>
      </a:accent4>
      <a:accent5>
        <a:srgbClr val="BB8379"/>
      </a:accent5>
      <a:accent6>
        <a:srgbClr val="798897"/>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1475</Words>
  <Application>Microsoft Macintosh PowerPoint</Application>
  <PresentationFormat>On-screen Show (16:9)</PresentationFormat>
  <Paragraphs>286</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Cardo</vt:lpstr>
      <vt:lpstr>Courier New</vt:lpstr>
      <vt:lpstr>Lato</vt:lpstr>
      <vt:lpstr>Montserrat SemiBold</vt:lpstr>
      <vt:lpstr>Arial</vt:lpstr>
      <vt:lpstr>Istok Web</vt:lpstr>
      <vt:lpstr>Raleway</vt:lpstr>
      <vt:lpstr>Swiss</vt:lpstr>
      <vt:lpstr>Roadmap</vt:lpstr>
      <vt:lpstr>Proposed Check-ins</vt:lpstr>
      <vt:lpstr>PowerPoint Presentation</vt:lpstr>
      <vt:lpstr>Software Vision</vt:lpstr>
      <vt:lpstr>Desired Feedback</vt:lpstr>
      <vt:lpstr>Motivation</vt:lpstr>
      <vt:lpstr>PowerPoint Presentation</vt:lpstr>
      <vt:lpstr>PowerPoint Presentation</vt:lpstr>
      <vt:lpstr>PowerPoint Presentation</vt:lpstr>
      <vt:lpstr>Noteworthy: Memory-intensive</vt:lpstr>
      <vt:lpstr>Noteworthy: Freewheelin’</vt:lpstr>
      <vt:lpstr>Noteworthy: Monolith</vt:lpstr>
      <vt:lpstr>Strengths</vt:lpstr>
      <vt:lpstr>Shortcomings</vt:lpstr>
      <vt:lpstr>Shortcomings (cont.)</vt:lpstr>
      <vt:lpstr>Proposed 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Noteworthy: Modularity</vt:lpstr>
      <vt:lpstr>PowerPoint Presentation</vt:lpstr>
      <vt:lpstr>Benefits</vt:lpstr>
      <vt:lpstr>Benefits</vt:lpstr>
      <vt:lpstr>Benefits</vt:lpstr>
      <vt:lpstr>PowerPoint Presentation</vt:lpstr>
      <vt:lpstr>All for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Roadmap</dc:title>
  <cp:lastModifiedBy>Ory, David</cp:lastModifiedBy>
  <cp:revision>1</cp:revision>
  <dcterms:modified xsi:type="dcterms:W3CDTF">2023-05-01T13:42:56Z</dcterms:modified>
</cp:coreProperties>
</file>