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72" r:id="rId4"/>
  </p:sldMasterIdLst>
  <p:notesMasterIdLst>
    <p:notesMasterId r:id="rId17"/>
  </p:notesMasterIdLst>
  <p:handoutMasterIdLst>
    <p:handoutMasterId r:id="rId18"/>
  </p:handoutMasterIdLst>
  <p:sldIdLst>
    <p:sldId id="382" r:id="rId5"/>
    <p:sldId id="473" r:id="rId6"/>
    <p:sldId id="468" r:id="rId7"/>
    <p:sldId id="471" r:id="rId8"/>
    <p:sldId id="472" r:id="rId9"/>
    <p:sldId id="474" r:id="rId10"/>
    <p:sldId id="475" r:id="rId11"/>
    <p:sldId id="476" r:id="rId12"/>
    <p:sldId id="477" r:id="rId13"/>
    <p:sldId id="478" r:id="rId14"/>
    <p:sldId id="479" r:id="rId15"/>
    <p:sldId id="470" r:id="rId16"/>
  </p:sldIdLst>
  <p:sldSz cx="9144000" cy="6858000" type="screen4x3"/>
  <p:notesSz cx="6894513" cy="9180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2" userDrawn="1">
          <p15:clr>
            <a:srgbClr val="A4A3A4"/>
          </p15:clr>
        </p15:guide>
        <p15:guide id="2" pos="217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3" autoAdjust="0"/>
    <p:restoredTop sz="94912" autoAdjust="0"/>
  </p:normalViewPr>
  <p:slideViewPr>
    <p:cSldViewPr>
      <p:cViewPr varScale="1">
        <p:scale>
          <a:sx n="81" d="100"/>
          <a:sy n="81" d="100"/>
        </p:scale>
        <p:origin x="80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90"/>
      </p:cViewPr>
      <p:guideLst>
        <p:guide orient="horz" pos="2892"/>
        <p:guide pos="217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7622" cy="460620"/>
          </a:xfrm>
          <a:prstGeom prst="rect">
            <a:avLst/>
          </a:prstGeom>
        </p:spPr>
        <p:txBody>
          <a:bodyPr vert="horz" lIns="91845" tIns="45923" rIns="91845" bIns="459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5296" y="0"/>
            <a:ext cx="2987622" cy="460620"/>
          </a:xfrm>
          <a:prstGeom prst="rect">
            <a:avLst/>
          </a:prstGeom>
        </p:spPr>
        <p:txBody>
          <a:bodyPr vert="horz" lIns="91845" tIns="45923" rIns="91845" bIns="45923" rtlCol="0"/>
          <a:lstStyle>
            <a:lvl1pPr algn="r">
              <a:defRPr sz="1200"/>
            </a:lvl1pPr>
          </a:lstStyle>
          <a:p>
            <a:fld id="{39E1815B-F655-4310-82B8-2B54FAE56159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19895"/>
            <a:ext cx="2987622" cy="460619"/>
          </a:xfrm>
          <a:prstGeom prst="rect">
            <a:avLst/>
          </a:prstGeom>
        </p:spPr>
        <p:txBody>
          <a:bodyPr vert="horz" lIns="91845" tIns="45923" rIns="91845" bIns="459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5296" y="8719895"/>
            <a:ext cx="2987622" cy="460619"/>
          </a:xfrm>
          <a:prstGeom prst="rect">
            <a:avLst/>
          </a:prstGeom>
        </p:spPr>
        <p:txBody>
          <a:bodyPr vert="horz" lIns="91845" tIns="45923" rIns="91845" bIns="45923" rtlCol="0" anchor="b"/>
          <a:lstStyle>
            <a:lvl1pPr algn="r">
              <a:defRPr sz="1200"/>
            </a:lvl1pPr>
          </a:lstStyle>
          <a:p>
            <a:fld id="{CF4DE4FF-0FFE-4C4C-8753-002153130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70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7622" cy="459026"/>
          </a:xfrm>
          <a:prstGeom prst="rect">
            <a:avLst/>
          </a:prstGeom>
        </p:spPr>
        <p:txBody>
          <a:bodyPr vert="horz" lIns="91845" tIns="45923" rIns="91845" bIns="459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5296" y="0"/>
            <a:ext cx="2987622" cy="459026"/>
          </a:xfrm>
          <a:prstGeom prst="rect">
            <a:avLst/>
          </a:prstGeom>
        </p:spPr>
        <p:txBody>
          <a:bodyPr vert="horz" lIns="91845" tIns="45923" rIns="91845" bIns="45923" rtlCol="0"/>
          <a:lstStyle>
            <a:lvl1pPr algn="r">
              <a:defRPr sz="1200"/>
            </a:lvl1pPr>
          </a:lstStyle>
          <a:p>
            <a:fld id="{AD66EF7D-E509-440D-B810-D9F9D00DCC4F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688975"/>
            <a:ext cx="4586287" cy="3441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5" tIns="45923" rIns="91845" bIns="459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9452" y="4360744"/>
            <a:ext cx="5515610" cy="4131231"/>
          </a:xfrm>
          <a:prstGeom prst="rect">
            <a:avLst/>
          </a:prstGeom>
        </p:spPr>
        <p:txBody>
          <a:bodyPr vert="horz" lIns="91845" tIns="45923" rIns="91845" bIns="459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19894"/>
            <a:ext cx="2987622" cy="459026"/>
          </a:xfrm>
          <a:prstGeom prst="rect">
            <a:avLst/>
          </a:prstGeom>
        </p:spPr>
        <p:txBody>
          <a:bodyPr vert="horz" lIns="91845" tIns="45923" rIns="91845" bIns="459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5296" y="8719894"/>
            <a:ext cx="2987622" cy="459026"/>
          </a:xfrm>
          <a:prstGeom prst="rect">
            <a:avLst/>
          </a:prstGeom>
        </p:spPr>
        <p:txBody>
          <a:bodyPr vert="horz" lIns="91845" tIns="45923" rIns="91845" bIns="45923" rtlCol="0" anchor="b"/>
          <a:lstStyle>
            <a:lvl1pPr algn="r">
              <a:defRPr sz="1200"/>
            </a:lvl1pPr>
          </a:lstStyle>
          <a:p>
            <a:fld id="{2A4512C8-B92A-42EB-8A3F-B36AD201A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79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3224504"/>
            <a:ext cx="3571875" cy="363349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524000" y="3224504"/>
            <a:ext cx="7620000" cy="363349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20198"/>
            <a:ext cx="9144000" cy="1204306"/>
          </a:xfrm>
          <a:prstGeom prst="rect">
            <a:avLst/>
          </a:prstGeom>
        </p:spPr>
        <p:txBody>
          <a:bodyPr bIns="9144" anchor="b"/>
          <a:lstStyle>
            <a:lvl1pPr algn="ctr"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446519"/>
            <a:ext cx="365760" cy="365760"/>
          </a:xfrm>
          <a:prstGeom prst="ellips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720EF26-1E39-4F64-8236-ED355D80695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PEPFAR Logo (JPG format)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" y="54864"/>
            <a:ext cx="1630680" cy="163068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90600" y="387458"/>
            <a:ext cx="3352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pc="800" baseline="0" dirty="0">
                <a:solidFill>
                  <a:srgbClr val="002060"/>
                </a:solidFill>
              </a:rPr>
              <a:t>PEPFAR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</a:rPr>
              <a:t>U.S.</a:t>
            </a:r>
            <a:r>
              <a:rPr lang="en-US" sz="900" b="1" baseline="0" dirty="0">
                <a:solidFill>
                  <a:srgbClr val="002060"/>
                </a:solidFill>
              </a:rPr>
              <a:t> President’s Emergency Plan for AIDS Relief</a:t>
            </a:r>
            <a:endParaRPr lang="en-US" sz="900" b="1" dirty="0">
              <a:solidFill>
                <a:srgbClr val="00206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0" y="3352800"/>
            <a:ext cx="9144000" cy="1447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152644"/>
            <a:ext cx="1194802" cy="13775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229600" cy="5486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071572"/>
          </a:xfrm>
        </p:spPr>
        <p:txBody>
          <a:bodyPr/>
          <a:lstStyle>
            <a:lvl1pPr marL="344488" indent="-344488">
              <a:buFont typeface="Arial" panose="020B0604020202020204" pitchFamily="34" charset="0"/>
              <a:buChar char="•"/>
              <a:defRPr/>
            </a:lvl1pPr>
            <a:lvl2pPr marL="801688" indent="-344488">
              <a:spcBef>
                <a:spcPts val="800"/>
              </a:spcBef>
              <a:buFont typeface="Courier New" panose="02070309020205020404" pitchFamily="49" charset="0"/>
              <a:buChar char="o"/>
              <a:tabLst>
                <a:tab pos="801688" algn="l"/>
              </a:tabLst>
              <a:defRPr/>
            </a:lvl2pPr>
            <a:lvl3pPr marL="1033463" indent="-247650">
              <a:buSzPct val="95000"/>
              <a:buFont typeface="Arial" panose="020B0604020202020204" pitchFamily="34" charset="0"/>
              <a:buChar char="•"/>
              <a:defRPr/>
            </a:lvl3pPr>
            <a:lvl4pPr marL="1258888" indent="-344488">
              <a:spcBef>
                <a:spcPts val="800"/>
              </a:spcBef>
              <a:buFont typeface="Arial" panose="020B0604020202020204" pitchFamily="34" charset="0"/>
              <a:buChar char="•"/>
              <a:defRPr/>
            </a:lvl4pPr>
            <a:lvl5pPr marL="1716088" indent="-344488">
              <a:buFont typeface="Calibri" panose="020F0502020204030204" pitchFamily="34" charset="0"/>
              <a:buChar char="‒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5pPr>
            <a:lvl6pPr marL="1376363" indent="-236538">
              <a:buFont typeface="Calibri" panose="020F0502020204030204" pitchFamily="34" charset="0"/>
              <a:buChar char="‒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6pPr>
            <a:lvl7pPr marL="1603375" indent="-227013">
              <a:buFont typeface="Arial" panose="020B0604020202020204" pitchFamily="34" charset="0"/>
              <a:buChar char="•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7pPr>
            <a:lvl8pPr marL="1828800" indent="-225425">
              <a:buFont typeface="Arial" panose="020B0604020202020204" pitchFamily="34" charset="0"/>
              <a:buChar char="•"/>
              <a:defRPr/>
            </a:lvl8pPr>
            <a:lvl9pPr marL="2054225" indent="-225425">
              <a:buFont typeface="Arial" panose="020B0604020202020204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8"/>
            <a:r>
              <a:rPr lang="en-US" dirty="0"/>
              <a:t>Fifth</a:t>
            </a:r>
          </a:p>
          <a:p>
            <a:pPr lvl="8"/>
            <a:endParaRPr lang="en-US" dirty="0"/>
          </a:p>
          <a:p>
            <a:pPr lvl="8"/>
            <a:endParaRPr lang="en-US" dirty="0"/>
          </a:p>
          <a:p>
            <a:pPr lvl="8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46519"/>
            <a:ext cx="365760" cy="365760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 lIns="0" tIns="0" rIns="0" bIns="0" anchor="ctr" anchorCtr="0"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2720EF26-1E39-4F64-8236-ED355D80695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25" y="6400800"/>
            <a:ext cx="396542" cy="457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922" y="6400800"/>
            <a:ext cx="378478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 userDrawn="1"/>
        </p:nvSpPr>
        <p:spPr>
          <a:xfrm>
            <a:off x="1777514" y="3352800"/>
            <a:ext cx="7366486" cy="350520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446519"/>
            <a:ext cx="365760" cy="365760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 anchor="ctr" anchorCtr="1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20EF26-1E39-4F64-8236-ED355D8069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ight Triangle 13"/>
          <p:cNvSpPr/>
          <p:nvPr userDrawn="1"/>
        </p:nvSpPr>
        <p:spPr>
          <a:xfrm>
            <a:off x="0" y="3352800"/>
            <a:ext cx="3571875" cy="3505200"/>
          </a:xfrm>
          <a:prstGeom prst="rtTriangle">
            <a:avLst/>
          </a:prstGeom>
          <a:solidFill>
            <a:schemeClr val="accent3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0" y="3352800"/>
            <a:ext cx="9144000" cy="1447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0" y="2020198"/>
            <a:ext cx="9144000" cy="1204306"/>
          </a:xfrm>
          <a:prstGeom prst="rect">
            <a:avLst/>
          </a:prstGeom>
        </p:spPr>
        <p:txBody>
          <a:bodyPr bIns="9144" anchor="b"/>
          <a:lstStyle>
            <a:lvl1pPr algn="ctr"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446519"/>
            <a:ext cx="365760" cy="365760"/>
          </a:xfrm>
          <a:prstGeom prst="ellipse">
            <a:avLst/>
          </a:prstGeom>
        </p:spPr>
        <p:txBody>
          <a:bodyPr/>
          <a:lstStyle/>
          <a:p>
            <a:fld id="{2720EF26-1E39-4F64-8236-ED355D80695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229600" cy="5486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25" y="6400800"/>
            <a:ext cx="396542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922" y="6400800"/>
            <a:ext cx="378478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775132" y="6400799"/>
            <a:ext cx="7368867" cy="45720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-2382" y="6400800"/>
            <a:ext cx="6250782" cy="4572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3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  <a:p>
            <a:pPr lvl="8"/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46519"/>
            <a:ext cx="365760" cy="365760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 lIns="0" tIns="0" rIns="0" bIns="0" anchor="ctr" anchorCtr="1"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2720EF26-1E39-4F64-8236-ED355D8069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MSIPCMContentMarking" descr="{&quot;HashCode&quot;:-1445854450,&quot;Placement&quot;:&quot;Footer&quot;}">
            <a:extLst>
              <a:ext uri="{FF2B5EF4-FFF2-40B4-BE49-F238E27FC236}">
                <a16:creationId xmlns:a16="http://schemas.microsoft.com/office/drawing/2014/main" xmlns="" id="{4EA56AA6-2750-40DB-81CD-29665D7FE1D9}"/>
              </a:ext>
            </a:extLst>
          </p:cNvPr>
          <p:cNvSpPr txBox="1"/>
          <p:nvPr userDrawn="1"/>
        </p:nvSpPr>
        <p:spPr>
          <a:xfrm>
            <a:off x="3482416" y="6610042"/>
            <a:ext cx="2179168" cy="24795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t>SENSITIVE BUT 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8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 cap="none" baseline="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800"/>
        </a:spcBef>
        <a:buFont typeface="Arial" pitchFamily="34" charset="0"/>
        <a:buChar char="•"/>
        <a:defRPr sz="2800" b="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795338" indent="-333375" algn="l" defTabSz="914400" rtl="0" eaLnBrk="1" latinLnBrk="0" hangingPunct="1">
        <a:spcBef>
          <a:spcPts val="300"/>
        </a:spcBef>
        <a:buClr>
          <a:schemeClr val="accent2"/>
        </a:buClr>
        <a:buFont typeface="Courier New" panose="02070309020205020404" pitchFamily="49" charset="0"/>
        <a:buChar char="o"/>
        <a:defRPr sz="24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1139825" indent="-344488" algn="l" defTabSz="914400" rtl="0" eaLnBrk="1" latinLnBrk="0" hangingPunct="1">
        <a:spcBef>
          <a:spcPts val="3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376363" indent="-236538" algn="l" defTabSz="914400" rtl="0" eaLnBrk="1" latinLnBrk="0" hangingPunct="1">
        <a:spcBef>
          <a:spcPts val="300"/>
        </a:spcBef>
        <a:buClr>
          <a:schemeClr val="accent2"/>
        </a:buClr>
        <a:buFont typeface="Calibri" panose="020F0502020204030204" pitchFamily="34" charset="0"/>
        <a:buChar char="⁻"/>
        <a:defRPr sz="18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1603375" indent="-227013" algn="l" defTabSz="914400" rtl="0" eaLnBrk="1" latinLnBrk="0" hangingPunct="1">
        <a:spcBef>
          <a:spcPts val="300"/>
        </a:spcBef>
        <a:buClr>
          <a:schemeClr val="accent2"/>
        </a:buClr>
        <a:buFont typeface="Calibri" panose="020F0502020204030204" pitchFamily="34" charset="0"/>
        <a:buChar char="⁻"/>
        <a:defRPr sz="16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1828800" indent="-225425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6pPr>
      <a:lvl7pPr marL="2054225" indent="-225425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7pPr>
      <a:lvl8pPr marL="2290763" indent="-236538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200" kern="1200" baseline="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8pPr>
      <a:lvl9pPr marL="2517775" indent="-227013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26847"/>
            <a:ext cx="9144000" cy="1204306"/>
          </a:xfrm>
        </p:spPr>
        <p:txBody>
          <a:bodyPr/>
          <a:lstStyle/>
          <a:p>
            <a:r>
              <a:rPr lang="en-US" sz="4400" dirty="0"/>
              <a:t>ICPI </a:t>
            </a:r>
            <a:r>
              <a:rPr lang="en-US" sz="4400" dirty="0" smtClean="0"/>
              <a:t>July Onboarding Kick-Off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 Attendee Feedback: Overall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4378"/>
            <a:ext cx="8121316" cy="39751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Presenter Feedback</a:t>
            </a:r>
          </a:p>
          <a:p>
            <a:r>
              <a:rPr lang="en-US" dirty="0" smtClean="0"/>
              <a:t>Don’t </a:t>
            </a:r>
            <a:r>
              <a:rPr lang="en-US" dirty="0"/>
              <a:t>read directly from the PowerPoint. Make it more interactive</a:t>
            </a:r>
          </a:p>
          <a:p>
            <a:r>
              <a:rPr lang="en-US" dirty="0" smtClean="0"/>
              <a:t>Encouraging cameras </a:t>
            </a:r>
            <a:r>
              <a:rPr lang="en-US" dirty="0"/>
              <a:t>on makes it more realistic and increase my level of retention and </a:t>
            </a:r>
            <a:r>
              <a:rPr lang="en-US" dirty="0" smtClean="0"/>
              <a:t>attention</a:t>
            </a:r>
          </a:p>
          <a:p>
            <a:r>
              <a:rPr lang="en-US" dirty="0"/>
              <a:t>Encourage more answers in the chat box for more feedback</a:t>
            </a:r>
          </a:p>
          <a:p>
            <a:pPr marL="0" indent="0">
              <a:buNone/>
            </a:pPr>
            <a:r>
              <a:rPr lang="en-US" u="sng" dirty="0" smtClean="0"/>
              <a:t>Exercise Feedback</a:t>
            </a:r>
            <a:endParaRPr lang="en-US" u="sng" dirty="0"/>
          </a:p>
          <a:p>
            <a:r>
              <a:rPr lang="en-US" dirty="0" smtClean="0"/>
              <a:t>Question </a:t>
            </a:r>
            <a:r>
              <a:rPr lang="en-US" dirty="0"/>
              <a:t>and answer sessions are </a:t>
            </a:r>
            <a:r>
              <a:rPr lang="en-US" dirty="0" smtClean="0"/>
              <a:t>most helpful</a:t>
            </a:r>
            <a:r>
              <a:rPr lang="en-US" dirty="0"/>
              <a:t>. Each question teaches tools and tricks that I hadn't thought of before. </a:t>
            </a:r>
            <a:endParaRPr lang="en-US" dirty="0" smtClean="0"/>
          </a:p>
          <a:p>
            <a:r>
              <a:rPr lang="en-US" dirty="0"/>
              <a:t>Hands-on exercises are the most helpful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26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 Attendee Feedback: Individual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8553"/>
            <a:ext cx="8686801" cy="41148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450"/>
              </a:spcBef>
              <a:buNone/>
            </a:pPr>
            <a:r>
              <a:rPr lang="en-US" sz="1500" u="sng" dirty="0" err="1"/>
              <a:t>Pano</a:t>
            </a:r>
            <a:r>
              <a:rPr lang="en-US" sz="1500" u="sng" dirty="0"/>
              <a:t> Session</a:t>
            </a:r>
          </a:p>
          <a:p>
            <a:pPr>
              <a:spcBef>
                <a:spcPts val="450"/>
              </a:spcBef>
            </a:pPr>
            <a:r>
              <a:rPr lang="en-US" sz="1500" dirty="0" err="1"/>
              <a:t>Pano</a:t>
            </a:r>
            <a:r>
              <a:rPr lang="en-US" sz="1500" dirty="0"/>
              <a:t> session was great to play in—I learned a lot. 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500" u="sng" dirty="0"/>
              <a:t>MER Session</a:t>
            </a:r>
          </a:p>
          <a:p>
            <a:pPr>
              <a:spcBef>
                <a:spcPts val="450"/>
              </a:spcBef>
            </a:pPr>
            <a:r>
              <a:rPr lang="en-US" sz="1500" dirty="0" err="1"/>
              <a:t>Shazad's</a:t>
            </a:r>
            <a:r>
              <a:rPr lang="en-US" sz="1500" dirty="0"/>
              <a:t> session on "picking an indicator, pick a disaggregate" demonstrated this repetition on screen about using MSD.</a:t>
            </a:r>
          </a:p>
          <a:p>
            <a:pPr>
              <a:spcBef>
                <a:spcPts val="450"/>
              </a:spcBef>
            </a:pPr>
            <a:r>
              <a:rPr lang="en-US" sz="1500" dirty="0"/>
              <a:t>The step-by-step guide is nice for a cheat sheet as you are going through the process on your own. </a:t>
            </a:r>
            <a:r>
              <a:rPr lang="en-US" sz="1500" dirty="0" err="1"/>
              <a:t>Shazad</a:t>
            </a:r>
            <a:r>
              <a:rPr lang="en-US" sz="1500" dirty="0"/>
              <a:t> had it written out, and it was helpful to see all the instructions and questions. </a:t>
            </a:r>
          </a:p>
          <a:p>
            <a:pPr>
              <a:spcBef>
                <a:spcPts val="450"/>
              </a:spcBef>
            </a:pPr>
            <a:r>
              <a:rPr lang="en-US" sz="1500" dirty="0"/>
              <a:t>Needs to be pre-work to make sure people have access to accounts. Pivot table exercise went really well--only feedback is that the excel versions were somewhat incompatible 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500" u="sng" dirty="0"/>
              <a:t>DATIM Session</a:t>
            </a:r>
          </a:p>
          <a:p>
            <a:pPr>
              <a:spcBef>
                <a:spcPts val="450"/>
              </a:spcBef>
            </a:pPr>
            <a:r>
              <a:rPr lang="en-US" sz="1500" dirty="0"/>
              <a:t>Intro to DATIM was good to finally see things in a full picture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500" u="sng" dirty="0"/>
              <a:t>General Overview Session</a:t>
            </a:r>
          </a:p>
          <a:p>
            <a:pPr>
              <a:spcBef>
                <a:spcPts val="450"/>
              </a:spcBef>
            </a:pPr>
            <a:r>
              <a:rPr lang="en-US" sz="1500" dirty="0"/>
              <a:t>General overview was the most helpful in terms of how everything fit together and works. </a:t>
            </a:r>
          </a:p>
          <a:p>
            <a:pPr>
              <a:spcBef>
                <a:spcPts val="450"/>
              </a:spcBef>
            </a:pPr>
            <a:r>
              <a:rPr lang="en-US" sz="1500" dirty="0"/>
              <a:t>I would like a separate hands-on session specifically on using/manipulating data. The systems map is helpful</a:t>
            </a:r>
            <a:r>
              <a:rPr lang="en-US" sz="13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9495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EF259C-0A28-44D1-8CE9-71CA5631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F26-1E39-4F64-8236-ED355D80695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AB1BBC19-1EEB-4BE3-8911-A650FD597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6194"/>
            <a:ext cx="9144000" cy="1204306"/>
          </a:xfrm>
        </p:spPr>
        <p:txBody>
          <a:bodyPr/>
          <a:lstStyle/>
          <a:p>
            <a:r>
              <a:rPr lang="en-US" dirty="0"/>
              <a:t>Questions? Comments? Feedback?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53C4966-DD2A-486D-A46C-1A0C75C16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295400"/>
            <a:ext cx="37719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7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Roles and Responsibilities </a:t>
            </a:r>
          </a:p>
          <a:p>
            <a:r>
              <a:rPr lang="en-US" dirty="0" smtClean="0"/>
              <a:t>Confirm TC 1:1 and General Onboarding Agenda</a:t>
            </a:r>
          </a:p>
          <a:p>
            <a:r>
              <a:rPr lang="en-US" dirty="0" smtClean="0"/>
              <a:t>Prepare for TC 1:1</a:t>
            </a:r>
          </a:p>
          <a:p>
            <a:r>
              <a:rPr lang="en-US" dirty="0" smtClean="0"/>
              <a:t>Review Discussion Questions</a:t>
            </a:r>
          </a:p>
          <a:p>
            <a:r>
              <a:rPr lang="en-US" dirty="0" smtClean="0"/>
              <a:t>Best Practices from Orientation</a:t>
            </a:r>
          </a:p>
          <a:p>
            <a:r>
              <a:rPr lang="en-US" dirty="0" smtClean="0"/>
              <a:t>Open Discussion from POCs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20EF26-1E39-4F64-8236-ED355D80695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79A619-999E-4D9F-B7C4-85FA04AD4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438DF1-C1C3-4A43-AAC2-66FEEB5B1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100627"/>
            <a:ext cx="8244840" cy="5345891"/>
          </a:xfrm>
        </p:spPr>
        <p:txBody>
          <a:bodyPr>
            <a:normAutofit fontScale="77500" lnSpcReduction="20000"/>
          </a:bodyPr>
          <a:lstStyle/>
          <a:p>
            <a:r>
              <a:rPr lang="en-US" u="sng" dirty="0" smtClean="0"/>
              <a:t>ICPI POCS</a:t>
            </a:r>
            <a:r>
              <a:rPr lang="en-US" dirty="0" smtClean="0"/>
              <a:t>: Session Leads</a:t>
            </a:r>
          </a:p>
          <a:p>
            <a:pPr lvl="1"/>
            <a:r>
              <a:rPr lang="en-US" dirty="0"/>
              <a:t>Content development</a:t>
            </a:r>
          </a:p>
          <a:p>
            <a:pPr lvl="2"/>
            <a:r>
              <a:rPr lang="en-US" dirty="0"/>
              <a:t>Technical Content and Hands-on Activity</a:t>
            </a:r>
          </a:p>
          <a:p>
            <a:pPr lvl="1"/>
            <a:r>
              <a:rPr lang="en-US" dirty="0"/>
              <a:t>Primary Presenters</a:t>
            </a:r>
          </a:p>
          <a:p>
            <a:pPr lvl="2"/>
            <a:r>
              <a:rPr lang="en-US" dirty="0"/>
              <a:t>Technical Content and Hands-on Activity</a:t>
            </a:r>
          </a:p>
          <a:p>
            <a:pPr lvl="2"/>
            <a:r>
              <a:rPr lang="en-US" dirty="0"/>
              <a:t>Facilitate session and manage breakout rooms </a:t>
            </a:r>
          </a:p>
          <a:p>
            <a:pPr lvl="1"/>
            <a:r>
              <a:rPr lang="en-US" dirty="0" smtClean="0"/>
              <a:t>Recruit additional facilitators (ICEE can support, if needed)</a:t>
            </a:r>
          </a:p>
          <a:p>
            <a:r>
              <a:rPr lang="en-US" u="sng" dirty="0" err="1" smtClean="0"/>
              <a:t>TechChange</a:t>
            </a:r>
            <a:r>
              <a:rPr lang="en-US" u="sng" dirty="0" smtClean="0"/>
              <a:t>:</a:t>
            </a:r>
            <a:r>
              <a:rPr lang="en-US" dirty="0" smtClean="0"/>
              <a:t> Allison and Nick</a:t>
            </a:r>
            <a:endParaRPr lang="en-US" u="sng" dirty="0"/>
          </a:p>
          <a:p>
            <a:pPr lvl="1"/>
            <a:r>
              <a:rPr lang="en-US" dirty="0" smtClean="0"/>
              <a:t>Support onboarding content/format development</a:t>
            </a:r>
          </a:p>
          <a:p>
            <a:pPr lvl="1"/>
            <a:r>
              <a:rPr lang="en-US" dirty="0" smtClean="0"/>
              <a:t>Work with POCs to adapt content to the TC platform with structured activity</a:t>
            </a:r>
            <a:endParaRPr lang="en-US" dirty="0"/>
          </a:p>
          <a:p>
            <a:pPr lvl="1"/>
            <a:r>
              <a:rPr lang="en-US" dirty="0" smtClean="0"/>
              <a:t>Supporting facilitators</a:t>
            </a:r>
            <a:r>
              <a:rPr lang="en-US" dirty="0"/>
              <a:t>, lead us through team activities and discussions, manage technical </a:t>
            </a:r>
            <a:r>
              <a:rPr lang="en-US" dirty="0" smtClean="0"/>
              <a:t>logistics, i.e., organize breakout rooms</a:t>
            </a:r>
          </a:p>
          <a:p>
            <a:r>
              <a:rPr lang="en-US" u="sng" dirty="0" smtClean="0"/>
              <a:t>ICEE Team: </a:t>
            </a:r>
            <a:r>
              <a:rPr lang="en-US" dirty="0" err="1"/>
              <a:t>Shazad</a:t>
            </a:r>
            <a:r>
              <a:rPr lang="en-US" dirty="0"/>
              <a:t>, Jenny, Geoff, and Jessica</a:t>
            </a:r>
            <a:endParaRPr lang="en-US" u="sng" dirty="0" smtClean="0"/>
          </a:p>
          <a:p>
            <a:pPr lvl="1"/>
            <a:r>
              <a:rPr lang="en-US" dirty="0" smtClean="0"/>
              <a:t>Organize POC:TC meetings</a:t>
            </a:r>
          </a:p>
          <a:p>
            <a:pPr lvl="1"/>
            <a:r>
              <a:rPr lang="en-US" dirty="0" smtClean="0"/>
              <a:t>Coordinate with registrants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repare POCs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239FFE5-2DA6-40DC-B3C9-5373E5207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20EF26-1E39-4F64-8236-ED355D80695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55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20EF26-1E39-4F64-8236-ED355D80695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729894"/>
              </p:ext>
            </p:extLst>
          </p:nvPr>
        </p:nvGraphicFramePr>
        <p:xfrm>
          <a:off x="76200" y="66060"/>
          <a:ext cx="8991600" cy="6728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8865"/>
                <a:gridCol w="1304935"/>
                <a:gridCol w="1780383"/>
                <a:gridCol w="908389"/>
                <a:gridCol w="1445079"/>
                <a:gridCol w="1123949"/>
              </a:tblGrid>
              <a:tr h="3911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Day 1 Sessions (23</a:t>
                      </a:r>
                      <a:r>
                        <a:rPr lang="en-US" sz="1400" baseline="30000" dirty="0">
                          <a:effectLst/>
                          <a:latin typeface="+mn-lt"/>
                        </a:rPr>
                        <a:t>rd</a:t>
                      </a:r>
                      <a:r>
                        <a:rPr lang="en-US" sz="1400" dirty="0">
                          <a:effectLst/>
                          <a:latin typeface="+mn-lt"/>
                        </a:rPr>
                        <a:t>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Time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POC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Facilitators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TC 1:1 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TC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1:1 Confirm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Check-In/Introductions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9:00-9:30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Jamie, Catherine, Jenny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07/10 </a:t>
                      </a:r>
                      <a:r>
                        <a:rPr lang="en-US" sz="1100" dirty="0" smtClean="0">
                          <a:effectLst/>
                        </a:rPr>
                        <a:t>3-4pm</a:t>
                      </a:r>
                      <a:r>
                        <a:rPr lang="en-US" sz="1100" baseline="0" dirty="0" smtClean="0">
                          <a:effectLst/>
                        </a:rPr>
                        <a:t>   Jenny/Jessica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Confirmed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Pre-Work Overview and KCs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9:30-11am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Jamie and Catherine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07/10 </a:t>
                      </a:r>
                      <a:r>
                        <a:rPr lang="en-US" sz="1100" dirty="0" smtClean="0">
                          <a:effectLst/>
                        </a:rPr>
                        <a:t>3-4pm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Jenny/Jessica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Confirmed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1856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Break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11:00-11:05am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MER Structured Dataset Review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11:10-12:40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Shazad</a:t>
                      </a:r>
                      <a:r>
                        <a:rPr lang="en-US" sz="1200" dirty="0">
                          <a:effectLst/>
                        </a:rPr>
                        <a:t> and </a:t>
                      </a:r>
                      <a:r>
                        <a:rPr lang="en-US" sz="1200" dirty="0" err="1">
                          <a:effectLst/>
                        </a:rPr>
                        <a:t>Keifer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minimum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07/10 </a:t>
                      </a:r>
                      <a:r>
                        <a:rPr lang="en-US" sz="1100" dirty="0" smtClean="0">
                          <a:effectLst/>
                        </a:rPr>
                        <a:t>4-5pm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Jenny/Jessica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Confirmed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1856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Closing Day Survey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12:40-12:45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216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Day 2 Sessions (24</a:t>
                      </a:r>
                      <a:r>
                        <a:rPr lang="en-US" sz="1400" baseline="30000" dirty="0">
                          <a:effectLst/>
                        </a:rPr>
                        <a:t>th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DATIM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9:30-11am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Couper, </a:t>
                      </a:r>
                      <a:r>
                        <a:rPr lang="en-US" sz="1200" dirty="0" smtClean="0">
                          <a:effectLst/>
                        </a:rPr>
                        <a:t>Imran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minimum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07/14 </a:t>
                      </a:r>
                      <a:r>
                        <a:rPr lang="en-US" sz="1100" dirty="0" smtClean="0">
                          <a:effectLst/>
                        </a:rPr>
                        <a:t>3-3:30pm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Shazad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/Jessica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Confirmed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1856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Break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11:00-11:05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Prevention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11:10-12:40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Kimi and Erin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07/14 </a:t>
                      </a:r>
                      <a:r>
                        <a:rPr lang="en-US" sz="1100" dirty="0" smtClean="0">
                          <a:effectLst/>
                        </a:rPr>
                        <a:t>4:30-5pm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Jenny/Jessica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1856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Closing Day Survey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12:40-12:45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216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Day 3 Sessions (27</a:t>
                      </a:r>
                      <a:r>
                        <a:rPr lang="en-US" sz="1400" baseline="30000">
                          <a:effectLst/>
                        </a:rPr>
                        <a:t>th</a:t>
                      </a:r>
                      <a:r>
                        <a:rPr lang="en-US" sz="14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Treatment Analytics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9:30-11am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Nicole</a:t>
                      </a:r>
                      <a:r>
                        <a:rPr lang="en-US" sz="1200" baseline="0" dirty="0" smtClean="0">
                          <a:effectLst/>
                        </a:rPr>
                        <a:t> and Michelle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07/14 </a:t>
                      </a:r>
                      <a:r>
                        <a:rPr lang="en-US" sz="1100" dirty="0" smtClean="0">
                          <a:effectLst/>
                        </a:rPr>
                        <a:t>4-4:30pm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Shazad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/Geoff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1856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Break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11:00-11:05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HTS Analytics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11:10-12:40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Shazad</a:t>
                      </a:r>
                      <a:r>
                        <a:rPr lang="en-US" sz="1200" dirty="0">
                          <a:effectLst/>
                        </a:rPr>
                        <a:t> and Shaylee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minimum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07/10 </a:t>
                      </a:r>
                      <a:r>
                        <a:rPr lang="en-US" sz="1100" dirty="0" smtClean="0">
                          <a:effectLst/>
                        </a:rPr>
                        <a:t>4-5pm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Jenny/Jessica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Confirmed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1856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Closing Day Survey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12:40-12:45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602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Day 4 (Opt-In) Sessions (28</a:t>
                      </a:r>
                      <a:r>
                        <a:rPr lang="en-US" sz="1400" baseline="30000" dirty="0">
                          <a:effectLst/>
                        </a:rPr>
                        <a:t>st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Viral Load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9:30-11am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Yaa</a:t>
                      </a:r>
                      <a:r>
                        <a:rPr lang="en-US" sz="1200" baseline="0" dirty="0" smtClean="0">
                          <a:effectLst/>
                        </a:rPr>
                        <a:t> and </a:t>
                      </a:r>
                      <a:r>
                        <a:rPr lang="en-US" sz="1200" baseline="0" dirty="0" smtClean="0">
                          <a:effectLst/>
                        </a:rPr>
                        <a:t>Ayesha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07/14 </a:t>
                      </a:r>
                      <a:r>
                        <a:rPr lang="en-US" sz="1100" dirty="0" smtClean="0">
                          <a:effectLst/>
                        </a:rPr>
                        <a:t>3:30-4pm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Jenny/Jessica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Confirmed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Key Populations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9:30-11am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LaChandra</a:t>
                      </a:r>
                      <a:r>
                        <a:rPr lang="en-US" sz="1200" dirty="0">
                          <a:effectLst/>
                        </a:rPr>
                        <a:t> Spencer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07/17 </a:t>
                      </a:r>
                      <a:r>
                        <a:rPr lang="en-US" sz="1100" dirty="0" smtClean="0">
                          <a:effectLst/>
                        </a:rPr>
                        <a:t>3-3:30pm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Shazad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/Geoff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Confirmed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1856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Break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11:00-11:05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OVC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11:10-12:40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Madeline Schneider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07/17 </a:t>
                      </a:r>
                      <a:r>
                        <a:rPr lang="en-US" sz="1100" dirty="0" smtClean="0">
                          <a:effectLst/>
                        </a:rPr>
                        <a:t>3:30-4pm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Shazad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/Geoff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  <a:tr h="371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TB/HIV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11:10-12:40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Catherine and Meaghan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07/17 </a:t>
                      </a:r>
                      <a:r>
                        <a:rPr lang="en-US" sz="1100" dirty="0" smtClean="0">
                          <a:effectLst/>
                        </a:rPr>
                        <a:t>4-4:30pm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Shazad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/Geoff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Confirmed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403" marR="464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35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Discussion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manage breakout rooms?</a:t>
            </a:r>
          </a:p>
          <a:p>
            <a:pPr lvl="1"/>
            <a:r>
              <a:rPr lang="en-US" dirty="0" smtClean="0"/>
              <a:t>1 facilitator per group or Roving facilitation</a:t>
            </a:r>
          </a:p>
          <a:p>
            <a:r>
              <a:rPr lang="en-US" dirty="0" smtClean="0"/>
              <a:t>How many participants per breakout room?</a:t>
            </a:r>
          </a:p>
          <a:p>
            <a:pPr lvl="1"/>
            <a:r>
              <a:rPr lang="en-US" dirty="0" smtClean="0"/>
              <a:t>5 recommended or Split in half</a:t>
            </a:r>
          </a:p>
          <a:p>
            <a:r>
              <a:rPr lang="en-US" dirty="0" smtClean="0"/>
              <a:t>How do we group participants?</a:t>
            </a:r>
          </a:p>
          <a:p>
            <a:pPr lvl="1"/>
            <a:r>
              <a:rPr lang="en-US" dirty="0" smtClean="0"/>
              <a:t>Length of time at PEPFAR or mixed or random</a:t>
            </a:r>
          </a:p>
          <a:p>
            <a:r>
              <a:rPr lang="en-US" dirty="0" smtClean="0"/>
              <a:t>Do we record? </a:t>
            </a:r>
          </a:p>
          <a:p>
            <a:r>
              <a:rPr lang="en-US" dirty="0" smtClean="0"/>
              <a:t>How many facilitators do you need for your session? </a:t>
            </a:r>
          </a:p>
          <a:p>
            <a:r>
              <a:rPr lang="en-US" dirty="0" smtClean="0"/>
              <a:t>What platform do you want to use?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20EF26-1E39-4F64-8236-ED355D80695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11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for TC 1:1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7"/>
            <a:ext cx="8077200" cy="53458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are POCs meeting with TC? </a:t>
            </a:r>
          </a:p>
          <a:p>
            <a:pPr lvl="1"/>
            <a:r>
              <a:rPr lang="en-US" dirty="0" smtClean="0"/>
              <a:t>The POC/TC meeting will introduce the session content to TC</a:t>
            </a:r>
          </a:p>
          <a:p>
            <a:r>
              <a:rPr lang="en-US" dirty="0" smtClean="0"/>
              <a:t>How will TC support the POC?</a:t>
            </a:r>
          </a:p>
          <a:p>
            <a:pPr lvl="1"/>
            <a:r>
              <a:rPr lang="en-US" dirty="0" smtClean="0"/>
              <a:t>TC will offer support on how best to present the content on the various TC platforms</a:t>
            </a:r>
          </a:p>
          <a:p>
            <a:pPr lvl="1"/>
            <a:r>
              <a:rPr lang="en-US" dirty="0" smtClean="0"/>
              <a:t>TC will support breakout groups and offer advice on the number of participants per breakout group, based on the activity</a:t>
            </a:r>
          </a:p>
          <a:p>
            <a:r>
              <a:rPr lang="en-US" dirty="0" smtClean="0"/>
              <a:t>How can you prepare for your meeting? </a:t>
            </a:r>
          </a:p>
          <a:p>
            <a:pPr lvl="1"/>
            <a:r>
              <a:rPr lang="en-US" dirty="0" smtClean="0"/>
              <a:t>Be ready to share your screen and present your content</a:t>
            </a:r>
          </a:p>
          <a:p>
            <a:pPr lvl="1"/>
            <a:r>
              <a:rPr lang="en-US" dirty="0" smtClean="0"/>
              <a:t>Have your questions prepared for TC regarding Interactive Activity, i.e., Breakout group size and platform</a:t>
            </a:r>
          </a:p>
          <a:p>
            <a:pPr lvl="1"/>
            <a:r>
              <a:rPr lang="en-US" b="1" dirty="0" smtClean="0"/>
              <a:t>Be open to creating a more virtually-conducive interactive activity, based on TC feedback using Mural or Google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20EF26-1E39-4F64-8236-ED355D80695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38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F26-1E39-4F64-8236-ED355D80695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Student Orientation Best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048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Staff Orientation Overall 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3845"/>
            <a:ext cx="8049126" cy="3975129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450"/>
              </a:spcBef>
              <a:buNone/>
            </a:pPr>
            <a:r>
              <a:rPr lang="en-US" u="sng" dirty="0" smtClean="0"/>
              <a:t>Time</a:t>
            </a:r>
          </a:p>
          <a:p>
            <a:pPr>
              <a:spcBef>
                <a:spcPts val="450"/>
              </a:spcBef>
            </a:pPr>
            <a:r>
              <a:rPr lang="en-US" dirty="0" smtClean="0"/>
              <a:t>Add extra time for exercises and logging into platforms</a:t>
            </a:r>
          </a:p>
          <a:p>
            <a:pPr>
              <a:spcBef>
                <a:spcPts val="450"/>
              </a:spcBef>
            </a:pPr>
            <a:r>
              <a:rPr lang="en-US" dirty="0" smtClean="0"/>
              <a:t>Speak slowly and allow time for processing of content</a:t>
            </a:r>
          </a:p>
          <a:p>
            <a:pPr>
              <a:spcBef>
                <a:spcPts val="450"/>
              </a:spcBef>
            </a:pPr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repetition is not enough repetition--until you are using this often, you really need to hear things over and over again.</a:t>
            </a:r>
            <a:endParaRPr lang="en-US" dirty="0" smtClean="0"/>
          </a:p>
          <a:p>
            <a:pPr marL="0" indent="0">
              <a:spcBef>
                <a:spcPts val="450"/>
              </a:spcBef>
              <a:buNone/>
            </a:pPr>
            <a:r>
              <a:rPr lang="en-US" u="sng" dirty="0" smtClean="0"/>
              <a:t>Ensure Participation </a:t>
            </a:r>
          </a:p>
          <a:p>
            <a:pPr>
              <a:spcBef>
                <a:spcPts val="450"/>
              </a:spcBef>
            </a:pPr>
            <a:r>
              <a:rPr lang="en-US" dirty="0" smtClean="0"/>
              <a:t>Have someone monitor the </a:t>
            </a:r>
            <a:r>
              <a:rPr lang="en-US" dirty="0" err="1" smtClean="0"/>
              <a:t>chatbox</a:t>
            </a:r>
            <a:r>
              <a:rPr lang="en-US" dirty="0" smtClean="0"/>
              <a:t> and encourage questions</a:t>
            </a:r>
          </a:p>
          <a:p>
            <a:pPr>
              <a:spcBef>
                <a:spcPts val="450"/>
              </a:spcBef>
            </a:pPr>
            <a:r>
              <a:rPr lang="en-US" dirty="0" smtClean="0"/>
              <a:t>Review </a:t>
            </a:r>
            <a:r>
              <a:rPr lang="en-US" dirty="0" err="1" smtClean="0"/>
              <a:t>Emojis</a:t>
            </a:r>
            <a:r>
              <a:rPr lang="en-US" dirty="0" smtClean="0"/>
              <a:t> and different mechanisms for communicating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u="sng" dirty="0" smtClean="0"/>
              <a:t>Hands-On Exercises</a:t>
            </a:r>
          </a:p>
          <a:p>
            <a:pPr>
              <a:spcBef>
                <a:spcPts val="450"/>
              </a:spcBef>
            </a:pPr>
            <a:r>
              <a:rPr lang="en-US" dirty="0" smtClean="0"/>
              <a:t>Everyone wants more Hands-On Exercises! Don’t talk to much, keep participants engaged with questions</a:t>
            </a:r>
          </a:p>
          <a:p>
            <a:pPr>
              <a:spcBef>
                <a:spcPts val="450"/>
              </a:spcBef>
            </a:pPr>
            <a:r>
              <a:rPr lang="en-US" dirty="0" smtClean="0"/>
              <a:t>Type the questions in the chat box, so all participants can see them when they are sharing screens</a:t>
            </a:r>
          </a:p>
          <a:p>
            <a:pPr>
              <a:spcBef>
                <a:spcPts val="450"/>
              </a:spcBef>
            </a:pPr>
            <a:r>
              <a:rPr lang="en-US" dirty="0" smtClean="0"/>
              <a:t>Put exercises on a shared google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66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 Attendee Feedback: Overall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1064"/>
            <a:ext cx="8429324" cy="39751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Display Feedback</a:t>
            </a:r>
          </a:p>
          <a:p>
            <a:r>
              <a:rPr lang="en-US" dirty="0" smtClean="0"/>
              <a:t>Visually </a:t>
            </a:r>
            <a:r>
              <a:rPr lang="en-US" dirty="0"/>
              <a:t>seeing someone else's screen is helpful, but the screen sharing doesn't allow them to see questions and see the screen at the same time. </a:t>
            </a:r>
            <a:endParaRPr lang="en-US" dirty="0" smtClean="0"/>
          </a:p>
          <a:p>
            <a:pPr lvl="1"/>
            <a:r>
              <a:rPr lang="en-US" dirty="0"/>
              <a:t>ICPI staff member </a:t>
            </a:r>
            <a:r>
              <a:rPr lang="en-US" dirty="0" smtClean="0"/>
              <a:t>should share screen</a:t>
            </a:r>
            <a:r>
              <a:rPr lang="en-US" dirty="0"/>
              <a:t>, instead of a group member sharing screen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Put exercises on a google </a:t>
            </a:r>
            <a:r>
              <a:rPr lang="en-US" dirty="0" smtClean="0"/>
              <a:t>document</a:t>
            </a:r>
          </a:p>
          <a:p>
            <a:pPr marL="0" indent="0">
              <a:buNone/>
            </a:pPr>
            <a:r>
              <a:rPr lang="en-US" u="sng" dirty="0" smtClean="0"/>
              <a:t>Onboarding Layout</a:t>
            </a:r>
            <a:endParaRPr lang="en-US" u="sng" dirty="0"/>
          </a:p>
          <a:p>
            <a:r>
              <a:rPr lang="en-US" dirty="0" smtClean="0"/>
              <a:t>Spread out the sessions over more days: </a:t>
            </a:r>
            <a:r>
              <a:rPr lang="en-US" dirty="0"/>
              <a:t>things start to bleed together, because there is so much material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It was hard to stay caught up on other work. Multi-tasking is difficult, so spacing sessions out would make it </a:t>
            </a:r>
            <a:r>
              <a:rPr lang="en-US" dirty="0" smtClean="0"/>
              <a:t>easier</a:t>
            </a:r>
          </a:p>
          <a:p>
            <a:r>
              <a:rPr lang="en-US" dirty="0"/>
              <a:t>P</a:t>
            </a:r>
            <a:r>
              <a:rPr lang="en-US" dirty="0" smtClean="0"/>
              <a:t>retty </a:t>
            </a:r>
            <a:r>
              <a:rPr lang="en-US" dirty="0"/>
              <a:t>impressed by training, </a:t>
            </a:r>
            <a:r>
              <a:rPr lang="en-US" dirty="0" smtClean="0"/>
              <a:t>but you need </a:t>
            </a:r>
            <a:r>
              <a:rPr lang="en-US" dirty="0"/>
              <a:t>to build in more time for sessions due to connectivity.</a:t>
            </a:r>
          </a:p>
        </p:txBody>
      </p:sp>
    </p:spTree>
    <p:extLst>
      <p:ext uri="{BB962C8B-B14F-4D97-AF65-F5344CB8AC3E}">
        <p14:creationId xmlns:p14="http://schemas.microsoft.com/office/powerpoint/2010/main" val="9625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oast of Bohemia">
      <a:dk1>
        <a:sysClr val="windowText" lastClr="000000"/>
      </a:dk1>
      <a:lt1>
        <a:sysClr val="window" lastClr="FFFFFF"/>
      </a:lt1>
      <a:dk2>
        <a:srgbClr val="15416D"/>
      </a:dk2>
      <a:lt2>
        <a:srgbClr val="F7F7F7"/>
      </a:lt2>
      <a:accent1>
        <a:srgbClr val="2166AC"/>
      </a:accent1>
      <a:accent2>
        <a:srgbClr val="67A9CF"/>
      </a:accent2>
      <a:accent3>
        <a:srgbClr val="D1E5F0"/>
      </a:accent3>
      <a:accent4>
        <a:srgbClr val="B2182B"/>
      </a:accent4>
      <a:accent5>
        <a:srgbClr val="EF8A62"/>
      </a:accent5>
      <a:accent6>
        <a:srgbClr val="FDDBC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gram_x0020_Area xmlns="ff5604c9-a3fe-41f4-a1bc-a6c471961411">(None)</Program_x0020_Area>
    <Agencies xmlns="ff5604c9-a3fe-41f4-a1bc-a6c471961411">(None)</Agencies>
    <TaxCatchAll xmlns="ff5604c9-a3fe-41f4-a1bc-a6c471961411"/>
    <TaxKeywordTaxHTField xmlns="ff5604c9-a3fe-41f4-a1bc-a6c471961411">
      <Terms xmlns="http://schemas.microsoft.com/office/infopath/2007/PartnerControls"/>
    </TaxKeywordTaxHTField>
    <Fiscal_x0020_Year xmlns="ff5604c9-a3fe-41f4-a1bc-a6c471961411">(None)</Fiscal_x0020_Year>
    <Activities xmlns="ff5604c9-a3fe-41f4-a1bc-a6c471961411">(None)</Activities>
    <Planning_x0020_and_x0020_Reporting_x0020_Cycle xmlns="ff5604c9-a3fe-41f4-a1bc-a6c471961411">(None)</Planning_x0020_and_x0020_Reporting_x0020_Cycle>
    <PEPFAR_x0020_Country xmlns="ff5604c9-a3fe-41f4-a1bc-a6c471961411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HQ Document" ma:contentTypeID="0x010100FD989FA3BD0CAD41A68F6E24B57BA24B001454FF7F3433084C88E2296D38EE3B8C" ma:contentTypeVersion="38" ma:contentTypeDescription="" ma:contentTypeScope="" ma:versionID="1f33afbb74b54f43bac02853d7740a23">
  <xsd:schema xmlns:xsd="http://www.w3.org/2001/XMLSchema" xmlns:xs="http://www.w3.org/2001/XMLSchema" xmlns:p="http://schemas.microsoft.com/office/2006/metadata/properties" xmlns:ns2="ff5604c9-a3fe-41f4-a1bc-a6c471961411" targetNamespace="http://schemas.microsoft.com/office/2006/metadata/properties" ma:root="true" ma:fieldsID="63425d1d8f6119c1896300c1fe3de140" ns2:_="">
    <xsd:import namespace="ff5604c9-a3fe-41f4-a1bc-a6c471961411"/>
    <xsd:element name="properties">
      <xsd:complexType>
        <xsd:sequence>
          <xsd:element name="documentManagement">
            <xsd:complexType>
              <xsd:all>
                <xsd:element ref="ns2:Activities" minOccurs="0"/>
                <xsd:element ref="ns2:Program_x0020_Area" minOccurs="0"/>
                <xsd:element ref="ns2:Planning_x0020_and_x0020_Reporting_x0020_Cycle" minOccurs="0"/>
                <xsd:element ref="ns2:Fiscal_x0020_Year" minOccurs="0"/>
                <xsd:element ref="ns2:Agencies" minOccurs="0"/>
                <xsd:element ref="ns2:PEPFAR_x0020_Country" minOccurs="0"/>
                <xsd:element ref="ns2:TaxKeywordTaxHTField" minOccurs="0"/>
                <xsd:element ref="ns2:TaxCatchAllLabel" minOccurs="0"/>
                <xsd:element ref="ns2:TaxCatchAll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5604c9-a3fe-41f4-a1bc-a6c471961411" elementFormDefault="qualified">
    <xsd:import namespace="http://schemas.microsoft.com/office/2006/documentManagement/types"/>
    <xsd:import namespace="http://schemas.microsoft.com/office/infopath/2007/PartnerControls"/>
    <xsd:element name="Activities" ma:index="3" nillable="true" ma:displayName="Activities" ma:format="Dropdown" ma:internalName="Activities" ma:readOnly="false">
      <xsd:simpleType>
        <xsd:restriction base="dms:Choice">
          <xsd:enumeration value="(None)"/>
          <xsd:enumeration value="Communications"/>
          <xsd:enumeration value="Event"/>
          <xsd:enumeration value="Financial"/>
          <xsd:enumeration value="Human Resources"/>
          <xsd:enumeration value="Meeting"/>
          <xsd:enumeration value="Planning"/>
          <xsd:enumeration value="Records"/>
          <xsd:enumeration value="Training"/>
        </xsd:restriction>
      </xsd:simpleType>
    </xsd:element>
    <xsd:element name="Program_x0020_Area" ma:index="4" nillable="true" ma:displayName="Program Area" ma:format="Dropdown" ma:internalName="Program_x0020_Area" ma:readOnly="false">
      <xsd:simpleType>
        <xsd:restriction base="dms:Choice">
          <xsd:enumeration value="(None)"/>
          <xsd:enumeration value="Prevention"/>
          <xsd:enumeration value="Care"/>
          <xsd:enumeration value="Treatment"/>
          <xsd:enumeration value="Systems and Governance"/>
          <xsd:enumeration value="Cross Cutting"/>
        </xsd:restriction>
      </xsd:simpleType>
    </xsd:element>
    <xsd:element name="Planning_x0020_and_x0020_Reporting_x0020_Cycle" ma:index="5" nillable="true" ma:displayName="Planning and Reporting Cycle" ma:format="Dropdown" ma:internalName="Planning_x0020_and_x0020_Reporting_x0020_Cycle" ma:readOnly="false">
      <xsd:simpleType>
        <xsd:restriction base="dms:Choice">
          <xsd:enumeration value="(None)"/>
          <xsd:enumeration value="Archive"/>
          <xsd:enumeration value="APR"/>
          <xsd:enumeration value="COP"/>
          <xsd:enumeration value="HOP"/>
          <xsd:enumeration value="OPU"/>
          <xsd:enumeration value="Pre-COP"/>
          <xsd:enumeration value="SAPR"/>
        </xsd:restriction>
      </xsd:simpleType>
    </xsd:element>
    <xsd:element name="Fiscal_x0020_Year" ma:index="6" nillable="true" ma:displayName="Fiscal Year" ma:format="Dropdown" ma:internalName="Fiscal_x0020_Year" ma:readOnly="false">
      <xsd:simpleType>
        <xsd:restriction base="dms:Choice">
          <xsd:enumeration value="(None)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4"/>
          <xsd:enumeration value="2013"/>
          <xsd:enumeration value="2012"/>
          <xsd:enumeration value="2011"/>
        </xsd:restriction>
      </xsd:simpleType>
    </xsd:element>
    <xsd:element name="Agencies" ma:index="7" nillable="true" ma:displayName="Agency" ma:format="Dropdown" ma:internalName="Agencies" ma:readOnly="false">
      <xsd:simpleType>
        <xsd:restriction base="dms:Choice">
          <xsd:enumeration value="(None)"/>
          <xsd:enumeration value="All"/>
          <xsd:enumeration value="Commerce"/>
          <xsd:enumeration value="Defense"/>
          <xsd:enumeration value="Labor"/>
          <xsd:enumeration value="HHS/CDC"/>
          <xsd:enumeration value="HHS/FDA"/>
          <xsd:enumeration value="HHS/HRSA"/>
          <xsd:enumeration value="HHS/NIH"/>
          <xsd:enumeration value="HHS/OGA"/>
          <xsd:enumeration value="HHS/SAMHSA"/>
          <xsd:enumeration value="Other"/>
          <xsd:enumeration value="Peace Corps"/>
          <xsd:enumeration value="State"/>
          <xsd:enumeration value="Treasury"/>
          <xsd:enumeration value="USAID"/>
        </xsd:restriction>
      </xsd:simpleType>
    </xsd:element>
    <xsd:element name="PEPFAR_x0020_Country" ma:index="8" nillable="true" ma:displayName="OU" ma:internalName="PEPFAR_x0020_Country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(None)"/>
                    <xsd:enumeration value="All"/>
                    <xsd:enumeration value="Angola"/>
                    <xsd:enumeration value="Asia Regional Program (ARP)"/>
                    <xsd:enumeration value="Botswana"/>
                    <xsd:enumeration value="Burma"/>
                    <xsd:enumeration value="Burundi"/>
                    <xsd:enumeration value="Cambodia"/>
                    <xsd:enumeration value="Cameroon"/>
                    <xsd:enumeration value="Caribbean Region"/>
                    <xsd:enumeration value="Central America Region"/>
                    <xsd:enumeration value="Central Asia Region"/>
                    <xsd:enumeration value="Cote d' Ivoire"/>
                    <xsd:enumeration value="Democratic Republic of the Congo"/>
                    <xsd:enumeration value="Dominican Republic"/>
                    <xsd:enumeration value="Eswatini"/>
                    <xsd:enumeration value="Ethiopia"/>
                    <xsd:enumeration value="Ghana"/>
                    <xsd:enumeration value="Guyana"/>
                    <xsd:enumeration value="Haiti"/>
                    <xsd:enumeration value="HQ"/>
                    <xsd:enumeration value="India"/>
                    <xsd:enumeration value="Indonesia"/>
                    <xsd:enumeration value="Kenya"/>
                    <xsd:enumeration value="Lesotho"/>
                    <xsd:enumeration value="Malawi"/>
                    <xsd:enumeration value="Mozambique"/>
                    <xsd:enumeration value="Namibia"/>
                    <xsd:enumeration value="Nigeria"/>
                    <xsd:enumeration value="PNG"/>
                    <xsd:enumeration value="Russia"/>
                    <xsd:enumeration value="Rwanda"/>
                    <xsd:enumeration value="South Africa"/>
                    <xsd:enumeration value="South Sudan"/>
                    <xsd:enumeration value="Tanzania"/>
                    <xsd:enumeration value="Uganda"/>
                    <xsd:enumeration value="Ukraine"/>
                    <xsd:enumeration value="Vietnam"/>
                    <xsd:enumeration value="Zambia"/>
                    <xsd:enumeration value="Zimbabwe"/>
                  </xsd:restriction>
                </xsd:simpleType>
              </xsd:element>
            </xsd:sequence>
          </xsd:extension>
        </xsd:complexContent>
      </xsd:complexType>
    </xsd:element>
    <xsd:element name="TaxKeywordTaxHTField" ma:index="10" nillable="true" ma:taxonomy="true" ma:internalName="TaxKeywordTaxHTField" ma:taxonomyFieldName="TaxKeyword" ma:displayName="Enterprise Keywords" ma:readOnly="false" ma:fieldId="{23f27201-bee3-471e-b2e7-b64fd8b7ca38}" ma:taxonomyMulti="true" ma:sspId="a0048e47-9258-427b-b476-27e0ab29a8e1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11" nillable="true" ma:displayName="Taxonomy Catch All Column1" ma:description="" ma:list="{be88b119-c97e-4f4c-ae68-8a7ca4c5ad95}" ma:internalName="TaxCatchAllLabel" ma:readOnly="true" ma:showField="CatchAllDataLabel" ma:web="ff5604c9-a3fe-41f4-a1bc-a6c4719614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15" nillable="true" ma:displayName="Taxonomy Catch All Column" ma:hidden="true" ma:list="{be88b119-c97e-4f4c-ae68-8a7ca4c5ad95}" ma:internalName="TaxCatchAll" ma:readOnly="false" ma:showField="CatchAllData" ma:web="ff5604c9-a3fe-41f4-a1bc-a6c4719614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6782D22B-DE57-4539-85D1-3CBF60C16447}">
  <ds:schemaRefs>
    <ds:schemaRef ds:uri="http://schemas.microsoft.com/office/2006/documentManagement/types"/>
    <ds:schemaRef ds:uri="http://schemas.microsoft.com/office/infopath/2007/PartnerControls"/>
    <ds:schemaRef ds:uri="ff5604c9-a3fe-41f4-a1bc-a6c471961411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1874CF-ACC2-4EF5-A32F-A1ACA8F64B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5604c9-a3fe-41f4-a1bc-a6c4719614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BA8389-86BA-47E7-8A29-8B5B290C8F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972</Words>
  <Application>Microsoft Office PowerPoint</Application>
  <PresentationFormat>On-screen Show (4:3)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Angles</vt:lpstr>
      <vt:lpstr>ICPI July Onboarding Kick-Off </vt:lpstr>
      <vt:lpstr>Agenda</vt:lpstr>
      <vt:lpstr>Roles and Responsibilities</vt:lpstr>
      <vt:lpstr>PowerPoint Presentation</vt:lpstr>
      <vt:lpstr>General Discussion Questions </vt:lpstr>
      <vt:lpstr>Prepare for TC 1:1</vt:lpstr>
      <vt:lpstr>New Student Orientation Best Practices</vt:lpstr>
      <vt:lpstr>New Staff Orientation Overall Best Practices</vt:lpstr>
      <vt:lpstr>Orientation Attendee Feedback: Overall Layout</vt:lpstr>
      <vt:lpstr>Orientation Attendee Feedback: Overall Tips</vt:lpstr>
      <vt:lpstr>Orientation Attendee Feedback: Individual Sessions</vt:lpstr>
      <vt:lpstr>Questions? Comments? Feedback?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2018-07-13T20:11:47Z</dcterms:created>
  <dcterms:modified xsi:type="dcterms:W3CDTF">2020-07-08T14:09:09Z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untries">
    <vt:lpwstr/>
  </property>
  <property fmtid="{D5CDD505-2E9C-101B-9397-08002B2CF9AE}" pid="4" name="Activity">
    <vt:lpwstr/>
  </property>
  <property fmtid="{D5CDD505-2E9C-101B-9397-08002B2CF9AE}" pid="5" name="ContentTypeId">
    <vt:lpwstr>0x010100FD989FA3BD0CAD41A68F6E24B57BA24B001454FF7F3433084C88E2296D38EE3B8C</vt:lpwstr>
  </property>
  <property fmtid="{D5CDD505-2E9C-101B-9397-08002B2CF9AE}" pid="6" name="Reporting Period">
    <vt:lpwstr/>
  </property>
  <property fmtid="{D5CDD505-2E9C-101B-9397-08002B2CF9AE}" pid="7" name="File Categories">
    <vt:lpwstr/>
  </property>
  <property fmtid="{D5CDD505-2E9C-101B-9397-08002B2CF9AE}" pid="8" name="MSIP_Label_7b94a7b8-f06c-4dfe-bdcc-9b548fd58c31_Enabled">
    <vt:lpwstr>True</vt:lpwstr>
  </property>
  <property fmtid="{D5CDD505-2E9C-101B-9397-08002B2CF9AE}" pid="9" name="MSIP_Label_7b94a7b8-f06c-4dfe-bdcc-9b548fd58c31_SiteId">
    <vt:lpwstr>9ce70869-60db-44fd-abe8-d2767077fc8f</vt:lpwstr>
  </property>
  <property fmtid="{D5CDD505-2E9C-101B-9397-08002B2CF9AE}" pid="10" name="MSIP_Label_7b94a7b8-f06c-4dfe-bdcc-9b548fd58c31_Owner">
    <vt:lpwstr>vie3@cdc.gov</vt:lpwstr>
  </property>
  <property fmtid="{D5CDD505-2E9C-101B-9397-08002B2CF9AE}" pid="11" name="MSIP_Label_7b94a7b8-f06c-4dfe-bdcc-9b548fd58c31_SetDate">
    <vt:lpwstr>2020-05-20T22:16:55.6748823Z</vt:lpwstr>
  </property>
  <property fmtid="{D5CDD505-2E9C-101B-9397-08002B2CF9AE}" pid="12" name="MSIP_Label_7b94a7b8-f06c-4dfe-bdcc-9b548fd58c31_Name">
    <vt:lpwstr>General</vt:lpwstr>
  </property>
  <property fmtid="{D5CDD505-2E9C-101B-9397-08002B2CF9AE}" pid="13" name="MSIP_Label_7b94a7b8-f06c-4dfe-bdcc-9b548fd58c31_Application">
    <vt:lpwstr>Microsoft Azure Information Protection</vt:lpwstr>
  </property>
  <property fmtid="{D5CDD505-2E9C-101B-9397-08002B2CF9AE}" pid="14" name="MSIP_Label_7b94a7b8-f06c-4dfe-bdcc-9b548fd58c31_ActionId">
    <vt:lpwstr>a48578fe-b4bf-4adb-8503-a8d4298f9d09</vt:lpwstr>
  </property>
  <property fmtid="{D5CDD505-2E9C-101B-9397-08002B2CF9AE}" pid="15" name="MSIP_Label_7b94a7b8-f06c-4dfe-bdcc-9b548fd58c31_Extended_MSFT_Method">
    <vt:lpwstr>Manual</vt:lpwstr>
  </property>
  <property fmtid="{D5CDD505-2E9C-101B-9397-08002B2CF9AE}" pid="16" name="MSIP_Label_0d3cdd76-ed86-4455-8be3-c27733367ace_Enabled">
    <vt:lpwstr>True</vt:lpwstr>
  </property>
  <property fmtid="{D5CDD505-2E9C-101B-9397-08002B2CF9AE}" pid="17" name="MSIP_Label_0d3cdd76-ed86-4455-8be3-c27733367ace_SiteId">
    <vt:lpwstr>66cf5074-5afe-48d1-a691-a12b2121f44b</vt:lpwstr>
  </property>
  <property fmtid="{D5CDD505-2E9C-101B-9397-08002B2CF9AE}" pid="18" name="MSIP_Label_0d3cdd76-ed86-4455-8be3-c27733367ace_Owner">
    <vt:lpwstr>ZhangK@state.gov</vt:lpwstr>
  </property>
  <property fmtid="{D5CDD505-2E9C-101B-9397-08002B2CF9AE}" pid="19" name="MSIP_Label_0d3cdd76-ed86-4455-8be3-c27733367ace_SetDate">
    <vt:lpwstr>2020-01-29T22:10:30.7684647Z</vt:lpwstr>
  </property>
  <property fmtid="{D5CDD505-2E9C-101B-9397-08002B2CF9AE}" pid="20" name="MSIP_Label_0d3cdd76-ed86-4455-8be3-c27733367ace_Name">
    <vt:lpwstr>SBU</vt:lpwstr>
  </property>
  <property fmtid="{D5CDD505-2E9C-101B-9397-08002B2CF9AE}" pid="21" name="MSIP_Label_0d3cdd76-ed86-4455-8be3-c27733367ace_Application">
    <vt:lpwstr>Microsoft Azure Information Protection</vt:lpwstr>
  </property>
  <property fmtid="{D5CDD505-2E9C-101B-9397-08002B2CF9AE}" pid="22" name="MSIP_Label_0d3cdd76-ed86-4455-8be3-c27733367ace_ActionId">
    <vt:lpwstr>97a97eb7-70e7-41e8-89c8-c439b82ab65c</vt:lpwstr>
  </property>
  <property fmtid="{D5CDD505-2E9C-101B-9397-08002B2CF9AE}" pid="23" name="MSIP_Label_0d3cdd76-ed86-4455-8be3-c27733367ace_Extended_MSFT_Method">
    <vt:lpwstr>Manual</vt:lpwstr>
  </property>
  <property fmtid="{D5CDD505-2E9C-101B-9397-08002B2CF9AE}" pid="24" name="Sensitivity">
    <vt:lpwstr>General SBU</vt:lpwstr>
  </property>
</Properties>
</file>