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51" r:id="rId4"/>
  </p:sldMasterIdLst>
  <p:notesMasterIdLst>
    <p:notesMasterId r:id="rId16"/>
  </p:notesMasterIdLst>
  <p:sldIdLst>
    <p:sldId id="258" r:id="rId5"/>
    <p:sldId id="271" r:id="rId6"/>
    <p:sldId id="259" r:id="rId7"/>
    <p:sldId id="261" r:id="rId8"/>
    <p:sldId id="260" r:id="rId9"/>
    <p:sldId id="267" r:id="rId10"/>
    <p:sldId id="263" r:id="rId11"/>
    <p:sldId id="264" r:id="rId12"/>
    <p:sldId id="265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A9CF"/>
    <a:srgbClr val="F9DAD3"/>
    <a:srgbClr val="EF8A62"/>
    <a:srgbClr val="CCD3E3"/>
    <a:srgbClr val="D1E7FF"/>
    <a:srgbClr val="E4CCCD"/>
    <a:srgbClr val="B2182B"/>
    <a:srgbClr val="DA5808"/>
    <a:srgbClr val="F3F8FB"/>
    <a:srgbClr val="CAE0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75" autoAdjust="0"/>
    <p:restoredTop sz="94912" autoAdjust="0"/>
  </p:normalViewPr>
  <p:slideViewPr>
    <p:cSldViewPr snapToGrid="0">
      <p:cViewPr varScale="1">
        <p:scale>
          <a:sx n="81" d="100"/>
          <a:sy n="81" d="100"/>
        </p:scale>
        <p:origin x="112" y="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E9DDEC-C77A-4377-AD97-0D4E0A498670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C1DA55-65AA-461D-AB3C-92E5D9A6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45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5013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9379E0-6641-4B5B-A016-8771FACFC5E8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664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2" y="3224504"/>
            <a:ext cx="4762500" cy="3633496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2032000" y="3224504"/>
            <a:ext cx="10160000" cy="3633496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20198"/>
            <a:ext cx="12192000" cy="1204306"/>
          </a:xfrm>
          <a:prstGeom prst="rect">
            <a:avLst/>
          </a:prstGeom>
        </p:spPr>
        <p:txBody>
          <a:bodyPr bIns="9144" anchor="b"/>
          <a:lstStyle>
            <a:lvl1pPr algn="ctr">
              <a:defRPr sz="3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0" y="3352800"/>
            <a:ext cx="12192000" cy="1447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563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5760"/>
            <a:ext cx="10972800" cy="5486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100628"/>
            <a:ext cx="10027920" cy="5300172"/>
          </a:xfrm>
        </p:spPr>
        <p:txBody>
          <a:bodyPr/>
          <a:lstStyle>
            <a:lvl1pPr marL="344488" indent="-344488">
              <a:buFont typeface="Arial" panose="020B0604020202020204" pitchFamily="34" charset="0"/>
              <a:buChar char="•"/>
              <a:defRPr/>
            </a:lvl1pPr>
            <a:lvl2pPr marL="688975" indent="-344488">
              <a:buFont typeface="Courier New" panose="02070309020205020404" pitchFamily="49" charset="0"/>
              <a:buChar char="o"/>
              <a:defRPr/>
            </a:lvl2pPr>
            <a:lvl3pPr marL="1033463" indent="-247650">
              <a:buSzPct val="95000"/>
              <a:buFont typeface="Arial" panose="020B0604020202020204" pitchFamily="34" charset="0"/>
              <a:buChar char="•"/>
              <a:defRPr/>
            </a:lvl3pPr>
            <a:lvl4pPr marL="914400" indent="-225425">
              <a:buFont typeface="Arial" panose="020B0604020202020204" pitchFamily="34" charset="0"/>
              <a:buChar char="•"/>
              <a:defRPr/>
            </a:lvl4pPr>
            <a:lvl5pPr marL="1139825" indent="-225425">
              <a:buFont typeface="Calibri" panose="020F0502020204030204" pitchFamily="34" charset="0"/>
              <a:buChar char="‒"/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defRPr>
            </a:lvl5pPr>
            <a:lvl6pPr marL="1376363" indent="-236538">
              <a:buFont typeface="Calibri" panose="020F0502020204030204" pitchFamily="34" charset="0"/>
              <a:buChar char="‒"/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defRPr>
            </a:lvl6pPr>
            <a:lvl7pPr marL="1603375" indent="-227013">
              <a:buFont typeface="Arial" panose="020B0604020202020204" pitchFamily="34" charset="0"/>
              <a:buChar char="•"/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defRPr>
            </a:lvl7pPr>
            <a:lvl8pPr marL="1828800" indent="-225425">
              <a:buFont typeface="Arial" panose="020B0604020202020204" pitchFamily="34" charset="0"/>
              <a:buChar char="•"/>
              <a:defRPr/>
            </a:lvl8pPr>
            <a:lvl9pPr marL="2054225" indent="-225425">
              <a:buFont typeface="Arial" panose="020B0604020202020204" pitchFamily="34" charset="0"/>
              <a:buChar char="•"/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</a:t>
            </a:r>
          </a:p>
          <a:p>
            <a:pPr lvl="6"/>
            <a:r>
              <a:rPr lang="en-US" dirty="0"/>
              <a:t>Sixth</a:t>
            </a:r>
          </a:p>
          <a:p>
            <a:pPr lvl="7"/>
            <a:r>
              <a:rPr lang="en-US" dirty="0"/>
              <a:t>Seventh</a:t>
            </a:r>
          </a:p>
          <a:p>
            <a:pPr lvl="8"/>
            <a:r>
              <a:rPr lang="en-US" dirty="0"/>
              <a:t>Eighth</a:t>
            </a:r>
          </a:p>
          <a:p>
            <a:pPr lvl="8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458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4"/>
          <p:cNvSpPr/>
          <p:nvPr userDrawn="1"/>
        </p:nvSpPr>
        <p:spPr>
          <a:xfrm>
            <a:off x="2370019" y="3352800"/>
            <a:ext cx="9821981" cy="3505200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79200" y="6446519"/>
            <a:ext cx="487680" cy="365760"/>
          </a:xfrm>
          <a:prstGeom prst="ellipse">
            <a:avLst/>
          </a:prstGeom>
          <a:ln>
            <a:solidFill>
              <a:schemeClr val="bg1"/>
            </a:solidFill>
          </a:ln>
        </p:spPr>
        <p:txBody>
          <a:bodyPr anchor="ctr" anchorCtr="1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Right Triangle 13"/>
          <p:cNvSpPr/>
          <p:nvPr userDrawn="1"/>
        </p:nvSpPr>
        <p:spPr>
          <a:xfrm>
            <a:off x="2" y="3352800"/>
            <a:ext cx="4762500" cy="3505200"/>
          </a:xfrm>
          <a:prstGeom prst="rtTriangle">
            <a:avLst/>
          </a:prstGeom>
          <a:solidFill>
            <a:schemeClr val="accent3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0" y="3352800"/>
            <a:ext cx="12192000" cy="1447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0" y="2020198"/>
            <a:ext cx="12192000" cy="1204306"/>
          </a:xfrm>
          <a:prstGeom prst="rect">
            <a:avLst/>
          </a:prstGeom>
        </p:spPr>
        <p:txBody>
          <a:bodyPr bIns="9144" anchor="b"/>
          <a:lstStyle>
            <a:lvl1pPr algn="ctr">
              <a:defRPr sz="3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82353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097280"/>
            <a:ext cx="4267200" cy="5227320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</a:defRPr>
            </a:lvl1pPr>
            <a:lvl2pPr>
              <a:defRPr sz="2000"/>
            </a:lvl2pPr>
            <a:lvl3pPr>
              <a:defRPr sz="20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</a:defRPr>
            </a:lvl5pPr>
            <a:lvl6pPr>
              <a:defRPr sz="1600">
                <a:latin typeface="Calibri" panose="020F0502020204030204" pitchFamily="34" charset="0"/>
              </a:defRPr>
            </a:lvl6pPr>
            <a:lvl7pPr>
              <a:defRPr sz="1200" b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defRPr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</a:t>
            </a:r>
          </a:p>
          <a:p>
            <a:pPr lvl="6"/>
            <a:r>
              <a:rPr lang="en-US" dirty="0"/>
              <a:t>Sixth</a:t>
            </a:r>
          </a:p>
          <a:p>
            <a:pPr lvl="7"/>
            <a:r>
              <a:rPr lang="en-US" dirty="0"/>
              <a:t>Seventh</a:t>
            </a:r>
          </a:p>
          <a:p>
            <a:pPr lvl="8"/>
            <a:r>
              <a:rPr lang="en-US" dirty="0"/>
              <a:t>Eighth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6688" y="1097280"/>
            <a:ext cx="4267200" cy="5227320"/>
          </a:xfrm>
        </p:spPr>
        <p:txBody>
          <a:bodyPr/>
          <a:lstStyle>
            <a:lvl1pPr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defRPr>
            </a:lvl1pPr>
            <a:lvl2pPr>
              <a:defRPr sz="2000"/>
            </a:lvl2pPr>
            <a:lvl3pPr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defRPr>
            </a:lvl5pPr>
            <a:lvl6pPr>
              <a:defRPr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defRPr>
            </a:lvl6pPr>
            <a:lvl7pPr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defRPr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</a:t>
            </a:r>
          </a:p>
          <a:p>
            <a:pPr lvl="6"/>
            <a:r>
              <a:rPr lang="en-US" dirty="0"/>
              <a:t>Sixth</a:t>
            </a:r>
          </a:p>
          <a:p>
            <a:pPr lvl="7"/>
            <a:r>
              <a:rPr lang="en-US" dirty="0"/>
              <a:t>Seventh</a:t>
            </a:r>
          </a:p>
          <a:p>
            <a:pPr lvl="8"/>
            <a:r>
              <a:rPr lang="en-US" dirty="0"/>
              <a:t>Eighth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09600" y="365760"/>
            <a:ext cx="10972800" cy="5486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024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09600" y="365760"/>
            <a:ext cx="10972800" cy="5486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91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2320" y="921703"/>
            <a:ext cx="10831560" cy="8096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52327" y="1882594"/>
            <a:ext cx="10825788" cy="4087347"/>
          </a:xfr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2655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2366843" y="6400800"/>
            <a:ext cx="9825156" cy="457201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6"/>
          <p:cNvSpPr/>
          <p:nvPr userDrawn="1"/>
        </p:nvSpPr>
        <p:spPr>
          <a:xfrm>
            <a:off x="-3176" y="6400800"/>
            <a:ext cx="8334376" cy="45720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3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100629"/>
            <a:ext cx="1002792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  <a:p>
            <a:pPr lvl="8"/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446519"/>
            <a:ext cx="487680" cy="365760"/>
          </a:xfrm>
          <a:prstGeom prst="ellipse">
            <a:avLst/>
          </a:prstGeom>
          <a:ln>
            <a:solidFill>
              <a:schemeClr val="bg1"/>
            </a:solidFill>
          </a:ln>
        </p:spPr>
        <p:txBody>
          <a:bodyPr lIns="0" tIns="0" rIns="0" bIns="0" anchor="ctr" anchorCtr="1"/>
          <a:lstStyle>
            <a:lvl1pPr algn="ctr">
              <a:defRPr sz="11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2720EF26-1E39-4F64-8236-ED355D80695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387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 cap="none" baseline="0">
          <a:solidFill>
            <a:schemeClr val="tx1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800"/>
        </a:spcBef>
        <a:buFont typeface="Arial" pitchFamily="34" charset="0"/>
        <a:buChar char="•"/>
        <a:defRPr sz="2800" b="0" kern="1200">
          <a:solidFill>
            <a:schemeClr val="tx1">
              <a:lumMod val="50000"/>
              <a:lumOff val="50000"/>
            </a:schemeClr>
          </a:solidFill>
          <a:latin typeface="Calibri" panose="020F0502020204030204" pitchFamily="34" charset="0"/>
          <a:ea typeface="+mn-ea"/>
          <a:cs typeface="+mn-cs"/>
        </a:defRPr>
      </a:lvl1pPr>
      <a:lvl2pPr marL="795338" indent="-333375" algn="l" defTabSz="914400" rtl="0" eaLnBrk="1" latinLnBrk="0" hangingPunct="1">
        <a:spcBef>
          <a:spcPts val="300"/>
        </a:spcBef>
        <a:buClr>
          <a:schemeClr val="accent2"/>
        </a:buClr>
        <a:buFont typeface="Courier New" panose="02070309020205020404" pitchFamily="49" charset="0"/>
        <a:buChar char="o"/>
        <a:defRPr sz="2400" kern="1200">
          <a:solidFill>
            <a:schemeClr val="tx1">
              <a:lumMod val="50000"/>
              <a:lumOff val="50000"/>
            </a:schemeClr>
          </a:solidFill>
          <a:latin typeface="Calibri" panose="020F0502020204030204" pitchFamily="34" charset="0"/>
          <a:ea typeface="+mn-ea"/>
          <a:cs typeface="+mn-cs"/>
        </a:defRPr>
      </a:lvl2pPr>
      <a:lvl3pPr marL="1139825" indent="-344488" algn="l" defTabSz="914400" rtl="0" eaLnBrk="1" latinLnBrk="0" hangingPunct="1">
        <a:spcBef>
          <a:spcPts val="3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50000"/>
              <a:lumOff val="50000"/>
            </a:schemeClr>
          </a:solidFill>
          <a:latin typeface="Calibri" panose="020F0502020204030204" pitchFamily="34" charset="0"/>
          <a:ea typeface="+mn-ea"/>
          <a:cs typeface="+mn-cs"/>
        </a:defRPr>
      </a:lvl3pPr>
      <a:lvl4pPr marL="1376363" indent="-236538" algn="l" defTabSz="914400" rtl="0" eaLnBrk="1" latinLnBrk="0" hangingPunct="1">
        <a:spcBef>
          <a:spcPts val="300"/>
        </a:spcBef>
        <a:buClr>
          <a:schemeClr val="accent2"/>
        </a:buClr>
        <a:buFont typeface="Calibri" panose="020F0502020204030204" pitchFamily="34" charset="0"/>
        <a:buChar char="⁻"/>
        <a:defRPr sz="1800" kern="1200">
          <a:solidFill>
            <a:schemeClr val="tx1">
              <a:lumMod val="50000"/>
              <a:lumOff val="50000"/>
            </a:schemeClr>
          </a:solidFill>
          <a:latin typeface="Calibri" panose="020F0502020204030204" pitchFamily="34" charset="0"/>
          <a:ea typeface="+mn-ea"/>
          <a:cs typeface="+mn-cs"/>
        </a:defRPr>
      </a:lvl4pPr>
      <a:lvl5pPr marL="1603375" indent="-227013" algn="l" defTabSz="914400" rtl="0" eaLnBrk="1" latinLnBrk="0" hangingPunct="1">
        <a:spcBef>
          <a:spcPts val="300"/>
        </a:spcBef>
        <a:buClr>
          <a:schemeClr val="accent2"/>
        </a:buClr>
        <a:buFont typeface="Calibri" panose="020F0502020204030204" pitchFamily="34" charset="0"/>
        <a:buChar char="⁻"/>
        <a:defRPr sz="1600" kern="1200">
          <a:solidFill>
            <a:schemeClr val="tx1">
              <a:lumMod val="50000"/>
              <a:lumOff val="50000"/>
            </a:schemeClr>
          </a:solidFill>
          <a:latin typeface="Calibri" panose="020F0502020204030204" pitchFamily="34" charset="0"/>
          <a:ea typeface="+mn-ea"/>
          <a:cs typeface="+mn-cs"/>
        </a:defRPr>
      </a:lvl5pPr>
      <a:lvl6pPr marL="1828800" indent="-225425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>
              <a:lumMod val="50000"/>
              <a:lumOff val="50000"/>
            </a:schemeClr>
          </a:solidFill>
          <a:latin typeface="Calibri" panose="020F0502020204030204" pitchFamily="34" charset="0"/>
          <a:ea typeface="+mn-ea"/>
          <a:cs typeface="+mn-cs"/>
        </a:defRPr>
      </a:lvl6pPr>
      <a:lvl7pPr marL="2054225" indent="-225425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1">
              <a:lumMod val="50000"/>
              <a:lumOff val="50000"/>
            </a:schemeClr>
          </a:solidFill>
          <a:latin typeface="Calibri" panose="020F0502020204030204" pitchFamily="34" charset="0"/>
          <a:ea typeface="+mn-ea"/>
          <a:cs typeface="+mn-cs"/>
        </a:defRPr>
      </a:lvl7pPr>
      <a:lvl8pPr marL="2290763" indent="-236538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200" kern="1200" baseline="0">
          <a:solidFill>
            <a:schemeClr val="tx1">
              <a:lumMod val="50000"/>
              <a:lumOff val="50000"/>
            </a:schemeClr>
          </a:solidFill>
          <a:latin typeface="Calibri" panose="020F0502020204030204" pitchFamily="34" charset="0"/>
          <a:ea typeface="+mn-ea"/>
          <a:cs typeface="+mn-cs"/>
        </a:defRPr>
      </a:lvl8pPr>
      <a:lvl9pPr marL="2517775" indent="-227013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676400" y="2753795"/>
            <a:ext cx="8934450" cy="1085851"/>
          </a:xfrm>
          <a:prstGeom prst="rect">
            <a:avLst/>
          </a:prstGeom>
        </p:spPr>
        <p:txBody>
          <a:bodyPr vert="horz" lIns="68556" tIns="34279" rIns="68556" bIns="34279" rtlCol="0" anchor="ctr">
            <a:noAutofit/>
          </a:bodyPr>
          <a:lstStyle>
            <a:lvl1pPr algn="ctr" defTabSz="914077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500" b="1" dirty="0" smtClean="0">
                <a:solidFill>
                  <a:srgbClr val="002147"/>
                </a:solidFill>
                <a:latin typeface="+mn-lt"/>
                <a:cs typeface="Arial" panose="020B0604020202020204" pitchFamily="34" charset="0"/>
              </a:rPr>
              <a:t>ICPI Onboarding Survey Responses</a:t>
            </a:r>
            <a:endParaRPr lang="en-US" sz="4500" b="1" dirty="0">
              <a:solidFill>
                <a:srgbClr val="002147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7" name="Picture 6" descr="PEPFAR Logo (JPG format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5345" y="149974"/>
            <a:ext cx="1578280" cy="1578279"/>
          </a:xfrm>
          <a:prstGeom prst="rect">
            <a:avLst/>
          </a:prstGeom>
        </p:spPr>
      </p:pic>
      <p:cxnSp>
        <p:nvCxnSpPr>
          <p:cNvPr id="8" name="AutoShape 3"/>
          <p:cNvCxnSpPr>
            <a:cxnSpLocks noChangeShapeType="1"/>
          </p:cNvCxnSpPr>
          <p:nvPr/>
        </p:nvCxnSpPr>
        <p:spPr bwMode="auto">
          <a:xfrm>
            <a:off x="3413663" y="1883679"/>
            <a:ext cx="5618831" cy="12028"/>
          </a:xfrm>
          <a:prstGeom prst="straightConnector1">
            <a:avLst/>
          </a:prstGeom>
          <a:noFill/>
          <a:ln w="25400">
            <a:solidFill>
              <a:srgbClr val="002147"/>
            </a:solidFill>
            <a:round/>
            <a:headEnd/>
            <a:tailEnd/>
          </a:ln>
        </p:spPr>
      </p:cxnSp>
      <p:cxnSp>
        <p:nvCxnSpPr>
          <p:cNvPr id="9" name="AutoShape 4"/>
          <p:cNvCxnSpPr>
            <a:cxnSpLocks noChangeShapeType="1"/>
          </p:cNvCxnSpPr>
          <p:nvPr/>
        </p:nvCxnSpPr>
        <p:spPr bwMode="auto">
          <a:xfrm>
            <a:off x="3842287" y="2070100"/>
            <a:ext cx="4872039" cy="0"/>
          </a:xfrm>
          <a:prstGeom prst="straightConnector1">
            <a:avLst/>
          </a:prstGeom>
          <a:noFill/>
          <a:ln w="25400">
            <a:solidFill>
              <a:srgbClr val="BB133E"/>
            </a:solidFill>
            <a:round/>
            <a:headEnd/>
            <a:tailEnd/>
          </a:ln>
        </p:spPr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8821" y="376554"/>
            <a:ext cx="1107926" cy="129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8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2320" y="177782"/>
            <a:ext cx="10831560" cy="809625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Individual Sessions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7217" y="1084790"/>
            <a:ext cx="2782813" cy="369332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Session content was helpful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7217" y="3947624"/>
            <a:ext cx="4963549" cy="369332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Presenter was effective at presenting content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66827" y="1630335"/>
            <a:ext cx="10665193" cy="2041956"/>
            <a:chOff x="1198358" y="1841264"/>
            <a:chExt cx="10665193" cy="2041956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2"/>
            <a:srcRect r="18457"/>
            <a:stretch/>
          </p:blipFill>
          <p:spPr>
            <a:xfrm>
              <a:off x="1198358" y="1841264"/>
              <a:ext cx="4165857" cy="2018307"/>
            </a:xfrm>
            <a:prstGeom prst="rect">
              <a:avLst/>
            </a:prstGeom>
          </p:spPr>
        </p:pic>
        <p:grpSp>
          <p:nvGrpSpPr>
            <p:cNvPr id="10" name="Group 9"/>
            <p:cNvGrpSpPr/>
            <p:nvPr/>
          </p:nvGrpSpPr>
          <p:grpSpPr>
            <a:xfrm>
              <a:off x="5364216" y="1864914"/>
              <a:ext cx="6499335" cy="2018306"/>
              <a:chOff x="3129454" y="4147089"/>
              <a:chExt cx="6321974" cy="2025592"/>
            </a:xfrm>
          </p:grpSpPr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09356" y="4181902"/>
                <a:ext cx="5542072" cy="1990779"/>
              </a:xfrm>
              <a:prstGeom prst="rect">
                <a:avLst/>
              </a:prstGeom>
            </p:spPr>
          </p:pic>
          <p:pic>
            <p:nvPicPr>
              <p:cNvPr id="12" name="Picture 11"/>
              <p:cNvPicPr>
                <a:picLocks noChangeAspect="1"/>
              </p:cNvPicPr>
              <p:nvPr/>
            </p:nvPicPr>
            <p:blipFill rotWithShape="1">
              <a:blip r:embed="rId2"/>
              <a:srcRect l="82360" t="612"/>
              <a:stretch/>
            </p:blipFill>
            <p:spPr>
              <a:xfrm>
                <a:off x="3129454" y="4147089"/>
                <a:ext cx="853445" cy="2007677"/>
              </a:xfrm>
              <a:prstGeom prst="rect">
                <a:avLst/>
              </a:prstGeom>
            </p:spPr>
          </p:pic>
        </p:grpSp>
      </p:grpSp>
      <p:sp>
        <p:nvSpPr>
          <p:cNvPr id="3" name="Rectangle 2"/>
          <p:cNvSpPr/>
          <p:nvPr/>
        </p:nvSpPr>
        <p:spPr>
          <a:xfrm>
            <a:off x="1032641" y="1493537"/>
            <a:ext cx="10917621" cy="2321718"/>
          </a:xfrm>
          <a:prstGeom prst="rect">
            <a:avLst/>
          </a:prstGeom>
          <a:noFill/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1032640" y="4393145"/>
            <a:ext cx="10901855" cy="2224714"/>
            <a:chOff x="1032641" y="4448326"/>
            <a:chExt cx="9970870" cy="1993559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4"/>
            <a:srcRect b="1745"/>
            <a:stretch/>
          </p:blipFill>
          <p:spPr>
            <a:xfrm>
              <a:off x="1032641" y="4448326"/>
              <a:ext cx="6448315" cy="1989772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403472" y="4573660"/>
              <a:ext cx="3600039" cy="1868225"/>
            </a:xfrm>
            <a:prstGeom prst="rect">
              <a:avLst/>
            </a:prstGeom>
          </p:spPr>
        </p:pic>
      </p:grpSp>
      <p:sp>
        <p:nvSpPr>
          <p:cNvPr id="16" name="Rectangle 15"/>
          <p:cNvSpPr/>
          <p:nvPr/>
        </p:nvSpPr>
        <p:spPr>
          <a:xfrm>
            <a:off x="1032641" y="4391507"/>
            <a:ext cx="10917621" cy="2222126"/>
          </a:xfrm>
          <a:prstGeom prst="rect">
            <a:avLst/>
          </a:prstGeom>
          <a:noFill/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591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2327" y="306848"/>
            <a:ext cx="10831560" cy="809625"/>
          </a:xfrm>
        </p:spPr>
        <p:txBody>
          <a:bodyPr/>
          <a:lstStyle/>
          <a:p>
            <a:r>
              <a:rPr lang="en-US" smtClean="0">
                <a:solidFill>
                  <a:schemeClr val="bg2">
                    <a:lumMod val="25000"/>
                  </a:schemeClr>
                </a:solidFill>
              </a:rPr>
              <a:t>Open Ended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Responses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89029"/>
              </p:ext>
            </p:extLst>
          </p:nvPr>
        </p:nvGraphicFramePr>
        <p:xfrm>
          <a:off x="1228397" y="1069611"/>
          <a:ext cx="9735207" cy="4718778"/>
        </p:xfrm>
        <a:graphic>
          <a:graphicData uri="http://schemas.openxmlformats.org/drawingml/2006/table">
            <a:tbl>
              <a:tblPr/>
              <a:tblGrid>
                <a:gridCol w="7746425"/>
                <a:gridCol w="1988782"/>
              </a:tblGrid>
              <a:tr h="33932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Responses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3" marR="6323" marT="6323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323" marR="6323" marT="6323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33932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More time for breakout rooms. </a:t>
                      </a:r>
                    </a:p>
                  </a:txBody>
                  <a:tcPr marL="6323" marR="6323" marT="6323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23" marR="6323" marT="6323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32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Overall, great work ICPI</a:t>
                      </a:r>
                    </a:p>
                  </a:txBody>
                  <a:tcPr marL="6323" marR="6323" marT="6323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23" marR="6323" marT="6323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33932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Add a beginner session on introduction to platforms</a:t>
                      </a:r>
                    </a:p>
                  </a:txBody>
                  <a:tcPr marL="6323" marR="6323" marT="6323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23" marR="6323" marT="6323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32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Breakout out sessions by familiarity with Pivot tables for dossier work</a:t>
                      </a:r>
                    </a:p>
                  </a:txBody>
                  <a:tcPr marL="6323" marR="6323" marT="6323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23" marR="6323" marT="6323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33932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Breakout out sessions by proficiency level for dossier work</a:t>
                      </a:r>
                    </a:p>
                  </a:txBody>
                  <a:tcPr marL="6323" marR="6323" marT="6323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23" marR="6323" marT="6323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32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Breakout sessions were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extrememly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helpful. </a:t>
                      </a:r>
                    </a:p>
                  </a:txBody>
                  <a:tcPr marL="6323" marR="6323" marT="6323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23" marR="6323" marT="6323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5485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 TB, give more context to TB_PREV numerator vs denominator by describing that it takes 3-6 months to complete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treamtnet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course. </a:t>
                      </a:r>
                    </a:p>
                  </a:txBody>
                  <a:tcPr marL="6323" marR="6323" marT="6323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23" marR="6323" marT="6323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5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think ongoing sessions by thematic area throughout the year would be really helpful for field staff who need constant refreshers.</a:t>
                      </a:r>
                    </a:p>
                  </a:txBody>
                  <a:tcPr marL="6323" marR="6323" marT="6323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23" marR="6323" marT="6323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33932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Improve Demonstrations and walk-though on Dossiers with Trainees</a:t>
                      </a:r>
                    </a:p>
                  </a:txBody>
                  <a:tcPr marL="6323" marR="6323" marT="6323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23" marR="6323" marT="6323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32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More time for breakout rooms using pivot tables </a:t>
                      </a:r>
                    </a:p>
                  </a:txBody>
                  <a:tcPr marL="6323" marR="6323" marT="6323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23" marR="6323" marT="6323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5485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Try and minimize screen switching by putting google doc questions on the excel spreadsheet</a:t>
                      </a:r>
                    </a:p>
                  </a:txBody>
                  <a:tcPr marL="6323" marR="6323" marT="6323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23" marR="6323" marT="6323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3356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Days 1-2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496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505" y="152959"/>
            <a:ext cx="10831560" cy="809625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Overall Survey Participation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322" y="2086948"/>
            <a:ext cx="3562574" cy="2096634"/>
          </a:xfrm>
          <a:prstGeom prst="rect">
            <a:avLst/>
          </a:prstGeom>
          <a:ln w="28575">
            <a:solidFill>
              <a:schemeClr val="bg1">
                <a:lumMod val="50000"/>
              </a:schemeClr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309322" y="1596986"/>
            <a:ext cx="864019" cy="369332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Agency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2202" y="2068533"/>
            <a:ext cx="8129798" cy="2357339"/>
          </a:xfrm>
          <a:prstGeom prst="rect">
            <a:avLst/>
          </a:prstGeom>
          <a:ln w="28575">
            <a:solidFill>
              <a:schemeClr val="bg1">
                <a:lumMod val="50000"/>
              </a:schemeClr>
            </a:solidFill>
          </a:ln>
        </p:spPr>
      </p:pic>
      <p:sp>
        <p:nvSpPr>
          <p:cNvPr id="8" name="Rectangle 7"/>
          <p:cNvSpPr/>
          <p:nvPr/>
        </p:nvSpPr>
        <p:spPr>
          <a:xfrm>
            <a:off x="4203139" y="4540424"/>
            <a:ext cx="1657906" cy="1600438"/>
          </a:xfrm>
          <a:prstGeom prst="rect">
            <a:avLst/>
          </a:prstGeom>
          <a:ln>
            <a:solidFill>
              <a:schemeClr val="tx1"/>
            </a:solidFill>
            <a:prstDash val="dashDot"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</a:rPr>
              <a:t>Overall, the sessions were very helpful in improving my overall understanding of the topics</a:t>
            </a:r>
            <a:endParaRPr lang="en-US" sz="1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72175" y="4540424"/>
            <a:ext cx="1300789" cy="954107"/>
          </a:xfrm>
          <a:prstGeom prst="rect">
            <a:avLst/>
          </a:prstGeom>
          <a:ln>
            <a:solidFill>
              <a:schemeClr val="tx1"/>
            </a:solidFill>
            <a:prstDash val="dashDot"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</a:rPr>
              <a:t>The training content met my expectations</a:t>
            </a:r>
            <a:endParaRPr lang="en-US" sz="1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584094" y="4540425"/>
            <a:ext cx="1317990" cy="1384995"/>
          </a:xfrm>
          <a:prstGeom prst="rect">
            <a:avLst/>
          </a:prstGeom>
          <a:ln>
            <a:solidFill>
              <a:schemeClr val="tx1"/>
            </a:solidFill>
            <a:prstDash val="dashDot"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</a:rPr>
              <a:t>Overall, the trainers were effective and successful at presenting the content</a:t>
            </a:r>
            <a:endParaRPr lang="en-US" sz="1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113214" y="4540425"/>
            <a:ext cx="1386000" cy="1169551"/>
          </a:xfrm>
          <a:prstGeom prst="rect">
            <a:avLst/>
          </a:prstGeom>
          <a:ln>
            <a:solidFill>
              <a:schemeClr val="tx1"/>
            </a:solidFill>
            <a:prstDash val="dashDot"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</a:rPr>
              <a:t>Audience participation was clearly important to the presenters</a:t>
            </a:r>
            <a:endParaRPr lang="en-US" sz="1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654982" y="4540425"/>
            <a:ext cx="1513435" cy="954107"/>
          </a:xfrm>
          <a:prstGeom prst="rect">
            <a:avLst/>
          </a:prstGeom>
          <a:ln>
            <a:solidFill>
              <a:schemeClr val="tx1"/>
            </a:solidFill>
            <a:prstDash val="dashDot"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</a:rPr>
              <a:t>Most of the content shared today was new to me</a:t>
            </a:r>
            <a:endParaRPr lang="en-US" sz="1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62202" y="1596986"/>
            <a:ext cx="3641416" cy="369332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Session content was helpful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013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2320" y="177782"/>
            <a:ext cx="10831560" cy="809625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Individual Sessions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4039"/>
          <a:stretch/>
        </p:blipFill>
        <p:spPr>
          <a:xfrm>
            <a:off x="3628860" y="1124205"/>
            <a:ext cx="7438533" cy="2634229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8860" y="3947624"/>
            <a:ext cx="7451341" cy="2602912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767217" y="1124205"/>
            <a:ext cx="2782813" cy="369332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Session content was helpful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7217" y="3947624"/>
            <a:ext cx="2782813" cy="646331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Presenter was effective at presenting content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008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438" y="162353"/>
            <a:ext cx="10831560" cy="809625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PVA Participation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9989" y="2454837"/>
            <a:ext cx="7121739" cy="2376107"/>
          </a:xfrm>
          <a:prstGeom prst="rect">
            <a:avLst/>
          </a:prstGeom>
          <a:ln w="28575">
            <a:solidFill>
              <a:schemeClr val="bg1">
                <a:lumMod val="50000"/>
              </a:schemeClr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857" y="1627148"/>
            <a:ext cx="3314511" cy="2017529"/>
          </a:xfrm>
          <a:prstGeom prst="rect">
            <a:avLst/>
          </a:prstGeom>
          <a:ln w="28575">
            <a:solidFill>
              <a:schemeClr val="bg1">
                <a:lumMod val="50000"/>
              </a:schemeClr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l="1969"/>
          <a:stretch/>
        </p:blipFill>
        <p:spPr>
          <a:xfrm>
            <a:off x="788274" y="4195536"/>
            <a:ext cx="3442825" cy="1876998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817857" y="1152524"/>
            <a:ext cx="1638910" cy="369332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Completed PVA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2555" y="3747374"/>
            <a:ext cx="1929311" cy="369332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Found PVA Helpful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39989" y="1962175"/>
            <a:ext cx="2596545" cy="369332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Completed Fundamentals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967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809" y="144868"/>
            <a:ext cx="10831560" cy="809625"/>
          </a:xfrm>
        </p:spPr>
        <p:txBody>
          <a:bodyPr/>
          <a:lstStyle/>
          <a:p>
            <a:r>
              <a:rPr lang="en-US" dirty="0" smtClean="0"/>
              <a:t>PVA Session Breakdowns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809" y="1674546"/>
            <a:ext cx="5706597" cy="23391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/>
          <a:srcRect r="47390"/>
          <a:stretch/>
        </p:blipFill>
        <p:spPr>
          <a:xfrm>
            <a:off x="6220406" y="1732646"/>
            <a:ext cx="3935918" cy="222290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2034" y="4013648"/>
            <a:ext cx="5691365" cy="217694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/>
          <a:srcRect l="57153"/>
          <a:stretch/>
        </p:blipFill>
        <p:spPr>
          <a:xfrm>
            <a:off x="6544585" y="4073590"/>
            <a:ext cx="2969060" cy="2058907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614995" y="1674546"/>
            <a:ext cx="10034124" cy="2399044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14995" y="4186878"/>
            <a:ext cx="10034124" cy="2003719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14995" y="942175"/>
            <a:ext cx="8545715" cy="646331"/>
          </a:xfrm>
          <a:prstGeom prst="rect">
            <a:avLst/>
          </a:prstGeom>
          <a:ln>
            <a:solidFill>
              <a:schemeClr val="tx1"/>
            </a:solidFill>
            <a:prstDash val="dashDot"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Google Sans"/>
              </a:rPr>
              <a:t>How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Google Sans"/>
              </a:rPr>
              <a:t>effective the following pre-work modules were in helping you feel prepared for the July Onboarding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Google Sans"/>
              </a:rPr>
              <a:t>Training?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546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2327" y="306848"/>
            <a:ext cx="10831560" cy="809625"/>
          </a:xfrm>
        </p:spPr>
        <p:txBody>
          <a:bodyPr/>
          <a:lstStyle/>
          <a:p>
            <a:r>
              <a:rPr lang="en-US" smtClean="0">
                <a:solidFill>
                  <a:schemeClr val="bg2">
                    <a:lumMod val="25000"/>
                  </a:schemeClr>
                </a:solidFill>
              </a:rPr>
              <a:t>Open Ended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Responses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4" name="Table Placeholder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032449181"/>
              </p:ext>
            </p:extLst>
          </p:nvPr>
        </p:nvGraphicFramePr>
        <p:xfrm>
          <a:off x="1418897" y="1116467"/>
          <a:ext cx="8253248" cy="4503420"/>
        </p:xfrm>
        <a:graphic>
          <a:graphicData uri="http://schemas.openxmlformats.org/drawingml/2006/table">
            <a:tbl>
              <a:tblPr/>
              <a:tblGrid>
                <a:gridCol w="6300651"/>
                <a:gridCol w="1952597"/>
              </a:tblGrid>
              <a:tr h="23299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Responses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24285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Give more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 for hands-on work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5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There is too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much repetition in PVA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24285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Didn't do pre-work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5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Version control of Documents so that the right document is shown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24285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Add Between the Spreadsheets to Pre-Work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5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Suggest requiring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everyone to download the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material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advance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24285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Great Training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5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Group exercise in prevention needed more explaning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24285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More hands-on work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5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Helpful to have facilitators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24285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Lots of content but good training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5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Love the virtual platform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24285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Make training longer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5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More time to complete PVA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24285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Need to slow things down; too much information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5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One pager on the correct internet browser for the platforms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24285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Private breakout rooms to attempt exercises on their own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1596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Days 3-4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151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505" y="152959"/>
            <a:ext cx="10831560" cy="809625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Overall Survey Participation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651" y="1596986"/>
            <a:ext cx="864019" cy="369332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Agency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03139" y="4540424"/>
            <a:ext cx="1657906" cy="1600438"/>
          </a:xfrm>
          <a:prstGeom prst="rect">
            <a:avLst/>
          </a:prstGeom>
          <a:ln>
            <a:solidFill>
              <a:schemeClr val="tx1"/>
            </a:solidFill>
            <a:prstDash val="dashDot"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</a:rPr>
              <a:t>Overall, the sessions were very helpful in improving my overall understanding of the topics</a:t>
            </a:r>
            <a:endParaRPr lang="en-US" sz="1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72175" y="4540424"/>
            <a:ext cx="1300789" cy="954107"/>
          </a:xfrm>
          <a:prstGeom prst="rect">
            <a:avLst/>
          </a:prstGeom>
          <a:ln>
            <a:solidFill>
              <a:schemeClr val="tx1"/>
            </a:solidFill>
            <a:prstDash val="dashDot"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</a:rPr>
              <a:t>The training content met my expectations</a:t>
            </a:r>
            <a:endParaRPr lang="en-US" sz="1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584094" y="4540425"/>
            <a:ext cx="1317990" cy="1384995"/>
          </a:xfrm>
          <a:prstGeom prst="rect">
            <a:avLst/>
          </a:prstGeom>
          <a:ln>
            <a:solidFill>
              <a:schemeClr val="tx1"/>
            </a:solidFill>
            <a:prstDash val="dashDot"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</a:rPr>
              <a:t>Overall, the trainers were effective and successful at presenting the content</a:t>
            </a:r>
            <a:endParaRPr lang="en-US" sz="1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113214" y="4540425"/>
            <a:ext cx="1386000" cy="1169551"/>
          </a:xfrm>
          <a:prstGeom prst="rect">
            <a:avLst/>
          </a:prstGeom>
          <a:ln>
            <a:solidFill>
              <a:schemeClr val="tx1"/>
            </a:solidFill>
            <a:prstDash val="dashDot"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</a:rPr>
              <a:t>Audience participation was clearly important to the presenters</a:t>
            </a:r>
            <a:endParaRPr lang="en-US" sz="1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654982" y="4540425"/>
            <a:ext cx="1513435" cy="954107"/>
          </a:xfrm>
          <a:prstGeom prst="rect">
            <a:avLst/>
          </a:prstGeom>
          <a:ln>
            <a:solidFill>
              <a:schemeClr val="tx1"/>
            </a:solidFill>
            <a:prstDash val="dashDot"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</a:rPr>
              <a:t>Most of the content shared today was new to me</a:t>
            </a:r>
            <a:endParaRPr lang="en-US" sz="1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62202" y="1596986"/>
            <a:ext cx="3641416" cy="369332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Session content was helpful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51" y="2068533"/>
            <a:ext cx="3821548" cy="1981772"/>
          </a:xfrm>
          <a:prstGeom prst="rect">
            <a:avLst/>
          </a:prstGeom>
          <a:ln w="28575">
            <a:solidFill>
              <a:schemeClr val="bg2">
                <a:lumMod val="50000"/>
              </a:schemeClr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2202" y="2068533"/>
            <a:ext cx="8079957" cy="2377343"/>
          </a:xfrm>
          <a:prstGeom prst="rect">
            <a:avLst/>
          </a:prstGeom>
          <a:ln w="28575">
            <a:solidFill>
              <a:schemeClr val="bg2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8242724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Coast of Bohemia">
      <a:dk1>
        <a:sysClr val="windowText" lastClr="000000"/>
      </a:dk1>
      <a:lt1>
        <a:sysClr val="window" lastClr="FFFFFF"/>
      </a:lt1>
      <a:dk2>
        <a:srgbClr val="15416D"/>
      </a:dk2>
      <a:lt2>
        <a:srgbClr val="F7F7F7"/>
      </a:lt2>
      <a:accent1>
        <a:srgbClr val="2166AC"/>
      </a:accent1>
      <a:accent2>
        <a:srgbClr val="67A9CF"/>
      </a:accent2>
      <a:accent3>
        <a:srgbClr val="D1E5F0"/>
      </a:accent3>
      <a:accent4>
        <a:srgbClr val="B2182B"/>
      </a:accent4>
      <a:accent5>
        <a:srgbClr val="EF8A62"/>
      </a:accent5>
      <a:accent6>
        <a:srgbClr val="FDDBC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HQ Document" ma:contentTypeID="0x010100FD989FA3BD0CAD41A68F6E24B57BA24B001454FF7F3433084C88E2296D38EE3B8C" ma:contentTypeVersion="38" ma:contentTypeDescription="" ma:contentTypeScope="" ma:versionID="1f33afbb74b54f43bac02853d7740a23">
  <xsd:schema xmlns:xsd="http://www.w3.org/2001/XMLSchema" xmlns:xs="http://www.w3.org/2001/XMLSchema" xmlns:p="http://schemas.microsoft.com/office/2006/metadata/properties" xmlns:ns2="ff5604c9-a3fe-41f4-a1bc-a6c471961411" targetNamespace="http://schemas.microsoft.com/office/2006/metadata/properties" ma:root="true" ma:fieldsID="63425d1d8f6119c1896300c1fe3de140" ns2:_="">
    <xsd:import namespace="ff5604c9-a3fe-41f4-a1bc-a6c471961411"/>
    <xsd:element name="properties">
      <xsd:complexType>
        <xsd:sequence>
          <xsd:element name="documentManagement">
            <xsd:complexType>
              <xsd:all>
                <xsd:element ref="ns2:Activities" minOccurs="0"/>
                <xsd:element ref="ns2:Program_x0020_Area" minOccurs="0"/>
                <xsd:element ref="ns2:Planning_x0020_and_x0020_Reporting_x0020_Cycle" minOccurs="0"/>
                <xsd:element ref="ns2:Fiscal_x0020_Year" minOccurs="0"/>
                <xsd:element ref="ns2:Agencies" minOccurs="0"/>
                <xsd:element ref="ns2:PEPFAR_x0020_Country" minOccurs="0"/>
                <xsd:element ref="ns2:TaxKeywordTaxHTField" minOccurs="0"/>
                <xsd:element ref="ns2:TaxCatchAllLabel" minOccurs="0"/>
                <xsd:element ref="ns2:TaxCatchAll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5604c9-a3fe-41f4-a1bc-a6c471961411" elementFormDefault="qualified">
    <xsd:import namespace="http://schemas.microsoft.com/office/2006/documentManagement/types"/>
    <xsd:import namespace="http://schemas.microsoft.com/office/infopath/2007/PartnerControls"/>
    <xsd:element name="Activities" ma:index="3" nillable="true" ma:displayName="Activities" ma:format="Dropdown" ma:internalName="Activities" ma:readOnly="false">
      <xsd:simpleType>
        <xsd:restriction base="dms:Choice">
          <xsd:enumeration value="(None)"/>
          <xsd:enumeration value="Communications"/>
          <xsd:enumeration value="Event"/>
          <xsd:enumeration value="Financial"/>
          <xsd:enumeration value="Human Resources"/>
          <xsd:enumeration value="Meeting"/>
          <xsd:enumeration value="Planning"/>
          <xsd:enumeration value="Records"/>
          <xsd:enumeration value="Training"/>
        </xsd:restriction>
      </xsd:simpleType>
    </xsd:element>
    <xsd:element name="Program_x0020_Area" ma:index="4" nillable="true" ma:displayName="Program Area" ma:format="Dropdown" ma:internalName="Program_x0020_Area" ma:readOnly="false">
      <xsd:simpleType>
        <xsd:restriction base="dms:Choice">
          <xsd:enumeration value="(None)"/>
          <xsd:enumeration value="Prevention"/>
          <xsd:enumeration value="Care"/>
          <xsd:enumeration value="Treatment"/>
          <xsd:enumeration value="Systems and Governance"/>
          <xsd:enumeration value="Cross Cutting"/>
        </xsd:restriction>
      </xsd:simpleType>
    </xsd:element>
    <xsd:element name="Planning_x0020_and_x0020_Reporting_x0020_Cycle" ma:index="5" nillable="true" ma:displayName="Planning and Reporting Cycle" ma:format="Dropdown" ma:internalName="Planning_x0020_and_x0020_Reporting_x0020_Cycle" ma:readOnly="false">
      <xsd:simpleType>
        <xsd:restriction base="dms:Choice">
          <xsd:enumeration value="(None)"/>
          <xsd:enumeration value="Archive"/>
          <xsd:enumeration value="APR"/>
          <xsd:enumeration value="COP"/>
          <xsd:enumeration value="HOP"/>
          <xsd:enumeration value="OPU"/>
          <xsd:enumeration value="Pre-COP"/>
          <xsd:enumeration value="SAPR"/>
        </xsd:restriction>
      </xsd:simpleType>
    </xsd:element>
    <xsd:element name="Fiscal_x0020_Year" ma:index="6" nillable="true" ma:displayName="Fiscal Year" ma:format="Dropdown" ma:internalName="Fiscal_x0020_Year" ma:readOnly="false">
      <xsd:simpleType>
        <xsd:restriction base="dms:Choice">
          <xsd:enumeration value="(None)"/>
          <xsd:enumeration value="2023"/>
          <xsd:enumeration value="2022"/>
          <xsd:enumeration value="2021"/>
          <xsd:enumeration value="2020"/>
          <xsd:enumeration value="2019"/>
          <xsd:enumeration value="2018"/>
          <xsd:enumeration value="2017"/>
          <xsd:enumeration value="2016"/>
          <xsd:enumeration value="2014"/>
          <xsd:enumeration value="2013"/>
          <xsd:enumeration value="2012"/>
          <xsd:enumeration value="2011"/>
        </xsd:restriction>
      </xsd:simpleType>
    </xsd:element>
    <xsd:element name="Agencies" ma:index="7" nillable="true" ma:displayName="Agency" ma:format="Dropdown" ma:internalName="Agencies" ma:readOnly="false">
      <xsd:simpleType>
        <xsd:restriction base="dms:Choice">
          <xsd:enumeration value="(None)"/>
          <xsd:enumeration value="All"/>
          <xsd:enumeration value="Commerce"/>
          <xsd:enumeration value="Defense"/>
          <xsd:enumeration value="Labor"/>
          <xsd:enumeration value="HHS/CDC"/>
          <xsd:enumeration value="HHS/FDA"/>
          <xsd:enumeration value="HHS/HRSA"/>
          <xsd:enumeration value="HHS/NIH"/>
          <xsd:enumeration value="HHS/OGA"/>
          <xsd:enumeration value="HHS/SAMHSA"/>
          <xsd:enumeration value="Other"/>
          <xsd:enumeration value="Peace Corps"/>
          <xsd:enumeration value="State"/>
          <xsd:enumeration value="Treasury"/>
          <xsd:enumeration value="USAID"/>
        </xsd:restriction>
      </xsd:simpleType>
    </xsd:element>
    <xsd:element name="PEPFAR_x0020_Country" ma:index="8" nillable="true" ma:displayName="OU" ma:internalName="PEPFAR_x0020_Country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(None)"/>
                    <xsd:enumeration value="All"/>
                    <xsd:enumeration value="Angola"/>
                    <xsd:enumeration value="Asia Regional Program (ARP)"/>
                    <xsd:enumeration value="Botswana"/>
                    <xsd:enumeration value="Burma"/>
                    <xsd:enumeration value="Burundi"/>
                    <xsd:enumeration value="Cambodia"/>
                    <xsd:enumeration value="Cameroon"/>
                    <xsd:enumeration value="Caribbean Region"/>
                    <xsd:enumeration value="Central America Region"/>
                    <xsd:enumeration value="Central Asia Region"/>
                    <xsd:enumeration value="Cote d' Ivoire"/>
                    <xsd:enumeration value="Democratic Republic of the Congo"/>
                    <xsd:enumeration value="Dominican Republic"/>
                    <xsd:enumeration value="Eswatini"/>
                    <xsd:enumeration value="Ethiopia"/>
                    <xsd:enumeration value="Ghana"/>
                    <xsd:enumeration value="Guyana"/>
                    <xsd:enumeration value="Haiti"/>
                    <xsd:enumeration value="HQ"/>
                    <xsd:enumeration value="India"/>
                    <xsd:enumeration value="Indonesia"/>
                    <xsd:enumeration value="Kenya"/>
                    <xsd:enumeration value="Lesotho"/>
                    <xsd:enumeration value="Malawi"/>
                    <xsd:enumeration value="Mozambique"/>
                    <xsd:enumeration value="Namibia"/>
                    <xsd:enumeration value="Nigeria"/>
                    <xsd:enumeration value="PNG"/>
                    <xsd:enumeration value="Russia"/>
                    <xsd:enumeration value="Rwanda"/>
                    <xsd:enumeration value="South Africa"/>
                    <xsd:enumeration value="South Sudan"/>
                    <xsd:enumeration value="Tanzania"/>
                    <xsd:enumeration value="Uganda"/>
                    <xsd:enumeration value="Ukraine"/>
                    <xsd:enumeration value="Vietnam"/>
                    <xsd:enumeration value="Zambia"/>
                    <xsd:enumeration value="Zimbabwe"/>
                  </xsd:restriction>
                </xsd:simpleType>
              </xsd:element>
            </xsd:sequence>
          </xsd:extension>
        </xsd:complexContent>
      </xsd:complexType>
    </xsd:element>
    <xsd:element name="TaxKeywordTaxHTField" ma:index="10" nillable="true" ma:taxonomy="true" ma:internalName="TaxKeywordTaxHTField" ma:taxonomyFieldName="TaxKeyword" ma:displayName="Enterprise Keywords" ma:readOnly="false" ma:fieldId="{23f27201-bee3-471e-b2e7-b64fd8b7ca38}" ma:taxonomyMulti="true" ma:sspId="a0048e47-9258-427b-b476-27e0ab29a8e1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Label" ma:index="11" nillable="true" ma:displayName="Taxonomy Catch All Column1" ma:description="" ma:list="{be88b119-c97e-4f4c-ae68-8a7ca4c5ad95}" ma:internalName="TaxCatchAllLabel" ma:readOnly="true" ma:showField="CatchAllDataLabel" ma:web="ff5604c9-a3fe-41f4-a1bc-a6c47196141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15" nillable="true" ma:displayName="Taxonomy Catch All Column" ma:hidden="true" ma:list="{be88b119-c97e-4f4c-ae68-8a7ca4c5ad95}" ma:internalName="TaxCatchAll" ma:readOnly="false" ma:showField="CatchAllData" ma:web="ff5604c9-a3fe-41f4-a1bc-a6c47196141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4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ogram_x0020_Area xmlns="ff5604c9-a3fe-41f4-a1bc-a6c471961411" xsi:nil="true"/>
    <Agencies xmlns="ff5604c9-a3fe-41f4-a1bc-a6c471961411" xsi:nil="true"/>
    <TaxCatchAll xmlns="ff5604c9-a3fe-41f4-a1bc-a6c471961411"/>
    <TaxKeywordTaxHTField xmlns="ff5604c9-a3fe-41f4-a1bc-a6c471961411">
      <Terms xmlns="http://schemas.microsoft.com/office/infopath/2007/PartnerControls"/>
    </TaxKeywordTaxHTField>
    <Activities xmlns="ff5604c9-a3fe-41f4-a1bc-a6c471961411" xsi:nil="true"/>
    <Fiscal_x0020_Year xmlns="ff5604c9-a3fe-41f4-a1bc-a6c471961411" xsi:nil="true"/>
    <Planning_x0020_and_x0020_Reporting_x0020_Cycle xmlns="ff5604c9-a3fe-41f4-a1bc-a6c471961411" xsi:nil="true"/>
    <PEPFAR_x0020_Country xmlns="ff5604c9-a3fe-41f4-a1bc-a6c471961411"/>
  </documentManagement>
</p:properties>
</file>

<file path=customXml/itemProps1.xml><?xml version="1.0" encoding="utf-8"?>
<ds:datastoreItem xmlns:ds="http://schemas.openxmlformats.org/officeDocument/2006/customXml" ds:itemID="{4D021D10-E52D-48AC-8AE9-19DA9C08A7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5604c9-a3fe-41f4-a1bc-a6c4719614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E92BC65-B993-4DD5-B42D-883BC35178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94690B-DB71-470B-A5A5-793F9D845ACF}">
  <ds:schemaRefs>
    <ds:schemaRef ds:uri="http://schemas.openxmlformats.org/package/2006/metadata/core-properties"/>
    <ds:schemaRef ds:uri="http://purl.org/dc/terms/"/>
    <ds:schemaRef ds:uri="ff5604c9-a3fe-41f4-a1bc-a6c471961411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445</Words>
  <Application>Microsoft Office PowerPoint</Application>
  <PresentationFormat>Widescreen</PresentationFormat>
  <Paragraphs>94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Courier New</vt:lpstr>
      <vt:lpstr>Google Sans</vt:lpstr>
      <vt:lpstr>Wingdings</vt:lpstr>
      <vt:lpstr>Angles</vt:lpstr>
      <vt:lpstr>PowerPoint Presentation</vt:lpstr>
      <vt:lpstr>Days 1-2</vt:lpstr>
      <vt:lpstr>Overall Survey Participation</vt:lpstr>
      <vt:lpstr>Individual Sessions</vt:lpstr>
      <vt:lpstr>PVA Participation</vt:lpstr>
      <vt:lpstr>PVA Session Breakdowns</vt:lpstr>
      <vt:lpstr>Open Ended Responses</vt:lpstr>
      <vt:lpstr>Days 3-4</vt:lpstr>
      <vt:lpstr>Overall Survey Participation</vt:lpstr>
      <vt:lpstr>Individual Sessions</vt:lpstr>
      <vt:lpstr>Open Ended Responses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2018-07-13T20:08:19Z</dcterms:created>
  <dcterms:modified xsi:type="dcterms:W3CDTF">2020-07-28T17:59:45Z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xKeyword">
    <vt:lpwstr/>
  </property>
  <property fmtid="{D5CDD505-2E9C-101B-9397-08002B2CF9AE}" pid="3" name="ContentTypeId">
    <vt:lpwstr>0x010100FD989FA3BD0CAD41A68F6E24B57BA24B001454FF7F3433084C88E2296D38EE3B8C</vt:lpwstr>
  </property>
  <property fmtid="{D5CDD505-2E9C-101B-9397-08002B2CF9AE}" pid="4" name="Countries">
    <vt:lpwstr/>
  </property>
  <property fmtid="{D5CDD505-2E9C-101B-9397-08002B2CF9AE}" pid="5" name="Activity">
    <vt:lpwstr/>
  </property>
  <property fmtid="{D5CDD505-2E9C-101B-9397-08002B2CF9AE}" pid="6" name="Reporting Period">
    <vt:lpwstr/>
  </property>
  <property fmtid="{D5CDD505-2E9C-101B-9397-08002B2CF9AE}" pid="7" name="File Categories">
    <vt:lpwstr/>
  </property>
  <property fmtid="{D5CDD505-2E9C-101B-9397-08002B2CF9AE}" pid="8" name="MSIP_Label_1665d9ee-429a-4d5f-97cc-cfb56e044a6e_Enabled">
    <vt:lpwstr>True</vt:lpwstr>
  </property>
  <property fmtid="{D5CDD505-2E9C-101B-9397-08002B2CF9AE}" pid="9" name="MSIP_Label_1665d9ee-429a-4d5f-97cc-cfb56e044a6e_SiteId">
    <vt:lpwstr>66cf5074-5afe-48d1-a691-a12b2121f44b</vt:lpwstr>
  </property>
  <property fmtid="{D5CDD505-2E9C-101B-9397-08002B2CF9AE}" pid="10" name="MSIP_Label_1665d9ee-429a-4d5f-97cc-cfb56e044a6e_Owner">
    <vt:lpwstr>HurstJL2@state.gov</vt:lpwstr>
  </property>
  <property fmtid="{D5CDD505-2E9C-101B-9397-08002B2CF9AE}" pid="11" name="MSIP_Label_1665d9ee-429a-4d5f-97cc-cfb56e044a6e_SetDate">
    <vt:lpwstr>2020-01-13T14:31:21.1503128Z</vt:lpwstr>
  </property>
  <property fmtid="{D5CDD505-2E9C-101B-9397-08002B2CF9AE}" pid="12" name="MSIP_Label_1665d9ee-429a-4d5f-97cc-cfb56e044a6e_Name">
    <vt:lpwstr>Unclassified</vt:lpwstr>
  </property>
  <property fmtid="{D5CDD505-2E9C-101B-9397-08002B2CF9AE}" pid="13" name="MSIP_Label_1665d9ee-429a-4d5f-97cc-cfb56e044a6e_Application">
    <vt:lpwstr>Microsoft Azure Information Protection</vt:lpwstr>
  </property>
  <property fmtid="{D5CDD505-2E9C-101B-9397-08002B2CF9AE}" pid="14" name="MSIP_Label_1665d9ee-429a-4d5f-97cc-cfb56e044a6e_ActionId">
    <vt:lpwstr>ac367e32-d1c1-4c38-a648-e472ced4b18e</vt:lpwstr>
  </property>
  <property fmtid="{D5CDD505-2E9C-101B-9397-08002B2CF9AE}" pid="15" name="MSIP_Label_1665d9ee-429a-4d5f-97cc-cfb56e044a6e_Extended_MSFT_Method">
    <vt:lpwstr>Manual</vt:lpwstr>
  </property>
  <property fmtid="{D5CDD505-2E9C-101B-9397-08002B2CF9AE}" pid="16" name="Sensitivity">
    <vt:lpwstr>Unclassified</vt:lpwstr>
  </property>
</Properties>
</file>