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" ContentType="image/t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4033" r:id="rId1"/>
  </p:sldMasterIdLst>
  <p:notesMasterIdLst>
    <p:notesMasterId r:id="rId16"/>
  </p:notesMasterIdLst>
  <p:sldIdLst>
    <p:sldId id="257" r:id="rId2"/>
    <p:sldId id="421" r:id="rId3"/>
    <p:sldId id="392" r:id="rId4"/>
    <p:sldId id="352" r:id="rId5"/>
    <p:sldId id="318" r:id="rId6"/>
    <p:sldId id="319" r:id="rId7"/>
    <p:sldId id="719" r:id="rId8"/>
    <p:sldId id="720" r:id="rId9"/>
    <p:sldId id="656" r:id="rId10"/>
    <p:sldId id="393" r:id="rId11"/>
    <p:sldId id="286" r:id="rId12"/>
    <p:sldId id="287" r:id="rId13"/>
    <p:sldId id="288" r:id="rId14"/>
    <p:sldId id="284" r:id="rId1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16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633"/>
    <a:srgbClr val="FFAA00"/>
    <a:srgbClr val="BCE100"/>
    <a:srgbClr val="6CBF00"/>
    <a:srgbClr val="0086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67" autoAdjust="0"/>
    <p:restoredTop sz="75473" autoAdjust="0"/>
  </p:normalViewPr>
  <p:slideViewPr>
    <p:cSldViewPr snapToGrid="0" snapToObjects="1" showGuides="1">
      <p:cViewPr varScale="1">
        <p:scale>
          <a:sx n="95" d="100"/>
          <a:sy n="95" d="100"/>
        </p:scale>
        <p:origin x="974" y="58"/>
      </p:cViewPr>
      <p:guideLst>
        <p:guide pos="216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AB3C29-341D-6743-A203-2F7086D57830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5FF4B0-9BED-1F44-B7FA-2C35D3BE1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373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FF4B0-9BED-1F44-B7FA-2C35D3BE17C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500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lesson will introduce you to the Z-Wave Controller SDK.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FF4B0-9BED-1F44-B7FA-2C35D3BE17C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545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Use http API and  - Enable skills to cover multiple gateway vendors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A3038-85BA-B346-A0D6-67F4F39F36B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972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Use http API and  - Enable skills to cover multiple gateway vendors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A3038-85BA-B346-A0D6-67F4F39F36B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274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demonstration will be using the Switch On/Off as the slave device, which the students has come to know during the last exercises.</a:t>
            </a:r>
          </a:p>
          <a:p>
            <a:endParaRPr lang="en-US" dirty="0"/>
          </a:p>
          <a:p>
            <a:r>
              <a:rPr lang="en-US" dirty="0"/>
              <a:t>Using the Controller SDK, this demonstration will show how the Switch On/Off can be controlled from a website.</a:t>
            </a:r>
          </a:p>
          <a:p>
            <a:endParaRPr lang="en-US" dirty="0"/>
          </a:p>
          <a:p>
            <a:r>
              <a:rPr lang="en-US" dirty="0"/>
              <a:t>The last part of the demonstration will show how to use the “Z-Ware Bin Switch” example showing </a:t>
            </a:r>
            <a:r>
              <a:rPr lang="en-US"/>
              <a:t>the students how to use the C-API.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FF4B0-9BED-1F44-B7FA-2C35D3BE17C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307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FF4B0-9BED-1F44-B7FA-2C35D3BE17C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3358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FF4B0-9BED-1F44-B7FA-2C35D3BE17C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636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1990A0-AC65-4980-BF02-6ACC1434AAE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181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light-title-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B102488-5F21-43D9-8708-963BDC34D90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" y="0"/>
            <a:ext cx="12099174" cy="6858000"/>
          </a:xfrm>
          <a:prstGeom prst="rect">
            <a:avLst/>
          </a:prstGeom>
        </p:spPr>
      </p:pic>
      <p:sp>
        <p:nvSpPr>
          <p:cNvPr id="3072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3040032"/>
            <a:ext cx="11277600" cy="506668"/>
          </a:xfrm>
        </p:spPr>
        <p:txBody>
          <a:bodyPr anchor="b" anchorCtr="0"/>
          <a:lstStyle>
            <a:lvl1pPr marL="0" indent="0" algn="l">
              <a:tabLst>
                <a:tab pos="3078163" algn="l"/>
              </a:tabLst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203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57200" y="3546700"/>
            <a:ext cx="11277600" cy="353943"/>
          </a:xfrm>
          <a:ln>
            <a:noFill/>
          </a:ln>
        </p:spPr>
        <p:txBody>
          <a:bodyPr wrap="square" lIns="91440" tIns="91440" rIns="91440" bIns="91440" anchor="t" anchorCtr="0">
            <a:noAutofit/>
          </a:bodyPr>
          <a:lstStyle>
            <a:lvl1pPr marL="0" indent="0" algn="l">
              <a:buFont typeface="Symbol" pitchFamily="18" charset="2"/>
              <a:buNone/>
              <a:tabLst>
                <a:tab pos="11085236" algn="r"/>
              </a:tabLst>
              <a:defRPr sz="1400" b="0" cap="all" spc="30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ENTER PRESENTER | DD MONTH 2017</a:t>
            </a:r>
          </a:p>
        </p:txBody>
      </p:sp>
      <p:sp>
        <p:nvSpPr>
          <p:cNvPr id="7" name="Rectangle 6"/>
          <p:cNvSpPr/>
          <p:nvPr/>
        </p:nvSpPr>
        <p:spPr>
          <a:xfrm>
            <a:off x="-1" y="0"/>
            <a:ext cx="9144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624" y="475018"/>
            <a:ext cx="1244979" cy="6224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624" y="475018"/>
            <a:ext cx="1244979" cy="622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681769"/>
      </p:ext>
    </p:extLst>
  </p:cSld>
  <p:clrMapOvr>
    <a:masterClrMapping/>
  </p:clrMapOvr>
  <p:transition spd="med">
    <p:wipe/>
  </p:transition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-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57200" y="914401"/>
            <a:ext cx="11277600" cy="548639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679450" y="1143000"/>
            <a:ext cx="10820400" cy="50292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buClr>
                <a:schemeClr val="tx2"/>
              </a:buClr>
              <a:defRPr sz="2000">
                <a:solidFill>
                  <a:schemeClr val="tx1"/>
                </a:solidFill>
              </a:defRPr>
            </a:lvl1pPr>
            <a:lvl2pPr>
              <a:buClr>
                <a:schemeClr val="tx2"/>
              </a:buClr>
              <a:defRPr sz="1800">
                <a:solidFill>
                  <a:schemeClr val="tx1"/>
                </a:solidFill>
              </a:defRPr>
            </a:lvl2pPr>
            <a:lvl3pPr>
              <a:buClr>
                <a:schemeClr val="tx2"/>
              </a:buClr>
              <a:defRPr sz="1600">
                <a:solidFill>
                  <a:schemeClr val="tx1"/>
                </a:solidFill>
              </a:defRPr>
            </a:lvl3pPr>
            <a:lvl4pPr>
              <a:buClr>
                <a:schemeClr val="tx2"/>
              </a:buClr>
              <a:defRPr sz="1400">
                <a:solidFill>
                  <a:schemeClr val="tx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Silicon Labs Confidential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7BD92-6AE5-CF43-B276-274952F2BF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800658"/>
      </p:ext>
    </p:extLst>
  </p:cSld>
  <p:clrMapOvr>
    <a:masterClrMapping/>
  </p:clrMapOvr>
  <p:transition spd="med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al-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914400"/>
            <a:ext cx="11277600" cy="54863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14400" y="1371600"/>
            <a:ext cx="3429000" cy="3220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324600" y="1371600"/>
            <a:ext cx="5175250" cy="4572000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Content Placeholder 6"/>
          <p:cNvSpPr>
            <a:spLocks noGrp="1"/>
          </p:cNvSpPr>
          <p:nvPr>
            <p:ph sz="quarter" idx="14"/>
          </p:nvPr>
        </p:nvSpPr>
        <p:spPr>
          <a:xfrm>
            <a:off x="679450" y="1371600"/>
            <a:ext cx="5187950" cy="4572000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Silicon Labs Confidential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A7BD92-6AE5-CF43-B276-274952F2BF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053998"/>
      </p:ext>
    </p:extLst>
  </p:cSld>
  <p:clrMapOvr>
    <a:masterClrMapping/>
  </p:clrMapOvr>
  <p:transition spd="med">
    <p:wipe/>
  </p:transition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iple-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457200" y="914401"/>
            <a:ext cx="11277600" cy="548639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/>
          </p:nvPr>
        </p:nvSpPr>
        <p:spPr>
          <a:xfrm>
            <a:off x="6324600" y="1143002"/>
            <a:ext cx="5175250" cy="502919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Content Placeholder 9"/>
          <p:cNvSpPr>
            <a:spLocks noGrp="1"/>
          </p:cNvSpPr>
          <p:nvPr>
            <p:ph sz="quarter" idx="13"/>
          </p:nvPr>
        </p:nvSpPr>
        <p:spPr>
          <a:xfrm>
            <a:off x="679450" y="1143002"/>
            <a:ext cx="5187950" cy="26288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Content Placeholder 9"/>
          <p:cNvSpPr>
            <a:spLocks noGrp="1"/>
          </p:cNvSpPr>
          <p:nvPr>
            <p:ph sz="quarter" idx="16"/>
          </p:nvPr>
        </p:nvSpPr>
        <p:spPr>
          <a:xfrm>
            <a:off x="679450" y="4000501"/>
            <a:ext cx="5187950" cy="21717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6096000" y="1143002"/>
            <a:ext cx="0" cy="5029198"/>
          </a:xfrm>
          <a:prstGeom prst="line">
            <a:avLst/>
          </a:prstGeom>
          <a:ln w="952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Silicon Labs Confidential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9A7BD92-6AE5-CF43-B276-274952F2BF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275540"/>
      </p:ext>
    </p:extLst>
  </p:cSld>
  <p:clrMapOvr>
    <a:masterClrMapping/>
  </p:clrMapOvr>
  <p:transition spd="med">
    <p:wipe/>
  </p:transition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d-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457200" y="914401"/>
            <a:ext cx="11277600" cy="548639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6096000" y="1143002"/>
            <a:ext cx="0" cy="5029198"/>
          </a:xfrm>
          <a:prstGeom prst="line">
            <a:avLst/>
          </a:prstGeom>
          <a:ln w="952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3"/>
          </p:nvPr>
        </p:nvSpPr>
        <p:spPr>
          <a:xfrm>
            <a:off x="6324600" y="1143002"/>
            <a:ext cx="5175250" cy="26288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Content Placeholder 9"/>
          <p:cNvSpPr>
            <a:spLocks noGrp="1"/>
          </p:cNvSpPr>
          <p:nvPr>
            <p:ph sz="quarter" idx="16"/>
          </p:nvPr>
        </p:nvSpPr>
        <p:spPr>
          <a:xfrm>
            <a:off x="6324600" y="4000499"/>
            <a:ext cx="5175250" cy="217170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9"/>
          <p:cNvSpPr>
            <a:spLocks noGrp="1"/>
          </p:cNvSpPr>
          <p:nvPr>
            <p:ph sz="quarter" idx="17"/>
          </p:nvPr>
        </p:nvSpPr>
        <p:spPr>
          <a:xfrm>
            <a:off x="679450" y="1143002"/>
            <a:ext cx="5187951" cy="26288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Content Placeholder 9"/>
          <p:cNvSpPr>
            <a:spLocks noGrp="1"/>
          </p:cNvSpPr>
          <p:nvPr>
            <p:ph sz="quarter" idx="18"/>
          </p:nvPr>
        </p:nvSpPr>
        <p:spPr>
          <a:xfrm>
            <a:off x="679450" y="4000501"/>
            <a:ext cx="5181600" cy="21717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Silicon Labs 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9A7BD92-6AE5-CF43-B276-274952F2BF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891576"/>
      </p:ext>
    </p:extLst>
  </p:cSld>
  <p:clrMapOvr>
    <a:masterClrMapping/>
  </p:clrMapOvr>
  <p:transition spd="med">
    <p:wipe/>
  </p:transition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770">
          <p15:clr>
            <a:srgbClr val="FBAE40"/>
          </p15:clr>
        </p15:guide>
        <p15:guide id="3" pos="390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al-content-horizonta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457200" y="914401"/>
            <a:ext cx="11277600" cy="548639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685799" y="1143000"/>
            <a:ext cx="10820401" cy="32004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buClr>
                <a:schemeClr val="tx2"/>
              </a:buClr>
              <a:defRPr sz="2000">
                <a:solidFill>
                  <a:schemeClr val="tx1"/>
                </a:solidFill>
              </a:defRPr>
            </a:lvl1pPr>
            <a:lvl2pPr>
              <a:buClr>
                <a:schemeClr val="tx2"/>
              </a:buClr>
              <a:defRPr sz="1800">
                <a:solidFill>
                  <a:schemeClr val="tx1"/>
                </a:solidFill>
              </a:defRPr>
            </a:lvl2pPr>
            <a:lvl3pPr>
              <a:buClr>
                <a:schemeClr val="tx2"/>
              </a:buClr>
              <a:defRPr sz="1600">
                <a:solidFill>
                  <a:schemeClr val="tx1"/>
                </a:solidFill>
              </a:defRPr>
            </a:lvl3pPr>
            <a:lvl4pPr>
              <a:buClr>
                <a:schemeClr val="tx2"/>
              </a:buClr>
              <a:defRPr sz="1400">
                <a:solidFill>
                  <a:schemeClr val="tx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3"/>
          </p:nvPr>
        </p:nvSpPr>
        <p:spPr>
          <a:xfrm>
            <a:off x="685799" y="4572001"/>
            <a:ext cx="10820401" cy="16002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buClr>
                <a:schemeClr val="tx2"/>
              </a:buClr>
              <a:defRPr sz="2000">
                <a:solidFill>
                  <a:schemeClr val="tx1"/>
                </a:solidFill>
              </a:defRPr>
            </a:lvl1pPr>
            <a:lvl2pPr>
              <a:buClr>
                <a:schemeClr val="tx2"/>
              </a:buClr>
              <a:defRPr sz="1800">
                <a:solidFill>
                  <a:schemeClr val="tx1"/>
                </a:solidFill>
              </a:defRPr>
            </a:lvl2pPr>
            <a:lvl3pPr>
              <a:buClr>
                <a:schemeClr val="tx2"/>
              </a:buClr>
              <a:defRPr sz="1600">
                <a:solidFill>
                  <a:schemeClr val="tx1"/>
                </a:solidFill>
              </a:defRPr>
            </a:lvl3pPr>
            <a:lvl4pPr>
              <a:buClr>
                <a:schemeClr val="tx2"/>
              </a:buClr>
              <a:defRPr sz="1400">
                <a:solidFill>
                  <a:schemeClr val="tx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Silicon Labs Confidential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9A7BD92-6AE5-CF43-B276-274952F2BF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313019"/>
      </p:ext>
    </p:extLst>
  </p:cSld>
  <p:clrMapOvr>
    <a:masterClrMapping/>
  </p:clrMapOvr>
  <p:transition spd="med">
    <p:wipe/>
  </p:transition>
  <p:extLst mod="1">
    <p:ext uri="{DCECCB84-F9BA-43D5-87BE-67443E8EF086}">
      <p15:sldGuideLst xmlns:p15="http://schemas.microsoft.com/office/powerpoint/2012/main">
        <p15:guide id="1" pos="3808">
          <p15:clr>
            <a:srgbClr val="FBAE40"/>
          </p15:clr>
        </p15:guide>
        <p15:guide id="2" pos="3876">
          <p15:clr>
            <a:srgbClr val="FBAE40"/>
          </p15:clr>
        </p15:guide>
        <p15:guide id="3" orient="horz" pos="2880">
          <p15:clr>
            <a:srgbClr val="FBAE40"/>
          </p15:clr>
        </p15:guide>
        <p15:guide id="4" orient="horz" pos="2736">
          <p15:clr>
            <a:srgbClr val="FBAE40"/>
          </p15:clr>
        </p15:guide>
        <p15:guide id="5" orient="horz" pos="720">
          <p15:clr>
            <a:srgbClr val="FBAE40"/>
          </p15:clr>
        </p15:guide>
        <p15:guide id="6" orient="horz" pos="388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-content-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914400"/>
            <a:ext cx="11277600" cy="54863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460484" y="914400"/>
            <a:ext cx="6549916" cy="5486400"/>
          </a:xfrm>
          <a:ln>
            <a:noFill/>
          </a:ln>
        </p:spPr>
        <p:txBody>
          <a:bodyPr tIns="137160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Content Placeholder 6"/>
          <p:cNvSpPr>
            <a:spLocks noGrp="1"/>
          </p:cNvSpPr>
          <p:nvPr>
            <p:ph sz="quarter" idx="13"/>
          </p:nvPr>
        </p:nvSpPr>
        <p:spPr>
          <a:xfrm>
            <a:off x="7239000" y="1143000"/>
            <a:ext cx="4267200" cy="5029200"/>
          </a:xfrm>
        </p:spPr>
        <p:txBody>
          <a:bodyPr lIns="0" rIns="0" anchor="ctr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Silicon Labs Confidential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9A7BD92-6AE5-CF43-B276-274952F2BF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834189"/>
      </p:ext>
    </p:extLst>
  </p:cSld>
  <p:clrMapOvr>
    <a:masterClrMapping/>
  </p:clrMapOvr>
  <p:transition spd="med">
    <p:wipe/>
  </p:transition>
  <p:extLst mod="1">
    <p:ext uri="{DCECCB84-F9BA-43D5-87BE-67443E8EF086}">
      <p15:sldGuideLst xmlns:p15="http://schemas.microsoft.com/office/powerpoint/2012/main">
        <p15:guide id="1" pos="4416">
          <p15:clr>
            <a:srgbClr val="FBAE40"/>
          </p15:clr>
        </p15:guide>
        <p15:guide id="2" pos="456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-content-picture-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914401"/>
            <a:ext cx="11277600" cy="548639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010400" y="914397"/>
            <a:ext cx="4724400" cy="548639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460483" y="914400"/>
            <a:ext cx="6549917" cy="5486400"/>
          </a:xfrm>
          <a:ln>
            <a:noFill/>
          </a:ln>
        </p:spPr>
        <p:txBody>
          <a:bodyPr tIns="137160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Content Placeholder 6"/>
          <p:cNvSpPr>
            <a:spLocks noGrp="1"/>
          </p:cNvSpPr>
          <p:nvPr>
            <p:ph sz="quarter" idx="13"/>
          </p:nvPr>
        </p:nvSpPr>
        <p:spPr>
          <a:xfrm>
            <a:off x="7239000" y="914398"/>
            <a:ext cx="4267200" cy="5486406"/>
          </a:xfrm>
        </p:spPr>
        <p:txBody>
          <a:bodyPr lIns="0" rIns="0" anchor="ctr">
            <a:normAutofit/>
          </a:bodyPr>
          <a:lstStyle>
            <a:lvl1pPr>
              <a:buClr>
                <a:schemeClr val="bg1"/>
              </a:buClr>
              <a:defRPr sz="16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4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2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Silicon Labs Confidential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9A7BD92-6AE5-CF43-B276-274952F2BF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022600"/>
      </p:ext>
    </p:extLst>
  </p:cSld>
  <p:clrMapOvr>
    <a:masterClrMapping/>
  </p:clrMapOvr>
  <p:transition spd="med">
    <p:wipe/>
  </p:transition>
  <p:extLst mod="1">
    <p:ext uri="{DCECCB84-F9BA-43D5-87BE-67443E8EF086}">
      <p15:sldGuideLst xmlns:p15="http://schemas.microsoft.com/office/powerpoint/2012/main">
        <p15:guide id="1" pos="4416">
          <p15:clr>
            <a:srgbClr val="FBAE40"/>
          </p15:clr>
        </p15:guide>
        <p15:guide id="2" pos="4560">
          <p15:clr>
            <a:srgbClr val="FBAE40"/>
          </p15:clr>
        </p15:guide>
        <p15:guide id="3" orient="horz" pos="2880">
          <p15:clr>
            <a:srgbClr val="FBAE40"/>
          </p15:clr>
        </p15:guide>
        <p15:guide id="4" pos="7248">
          <p15:clr>
            <a:srgbClr val="FBAE40"/>
          </p15:clr>
        </p15:guide>
        <p15:guide id="5" orient="horz" pos="3456">
          <p15:clr>
            <a:srgbClr val="FBAE40"/>
          </p15:clr>
        </p15:guide>
        <p15:guide id="6" pos="499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ight-gray-title-onl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Silicon Labs 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A7BD92-6AE5-CF43-B276-274952F2BF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6834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7200" y="457199"/>
            <a:ext cx="11277600" cy="59435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Silicon Labs Confidential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A7BD92-6AE5-CF43-B276-274952F2BF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318052"/>
      </p:ext>
    </p:extLst>
  </p:cSld>
  <p:clrMapOvr>
    <a:masterClrMapping/>
  </p:clrMapOvr>
  <p:transition spd="med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ight-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D9EF3CA-2BB9-8142-96F6-4CE2B52E1DB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" y="0"/>
            <a:ext cx="12099174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102488-5F21-43D9-8708-963BDC34D90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" y="0"/>
            <a:ext cx="12099174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1" y="0"/>
            <a:ext cx="9144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B04EC185-D65C-2E41-A41C-F6E27623E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20917"/>
            <a:ext cx="10476854" cy="60808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154C575-C080-9248-9367-944B912E1E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1" y="3436975"/>
            <a:ext cx="6695268" cy="2514600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  <a:lvl2pPr marL="182880" indent="0">
              <a:buNone/>
              <a:defRPr/>
            </a:lvl2pPr>
            <a:lvl3pPr marL="365760" indent="0">
              <a:buNone/>
              <a:defRPr/>
            </a:lvl3pPr>
            <a:lvl4pPr marL="548640" indent="0">
              <a:buNone/>
              <a:defRPr/>
            </a:lvl4pPr>
            <a:lvl5pPr marL="73152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792292"/>
      </p:ext>
    </p:extLst>
  </p:cSld>
  <p:clrMapOvr>
    <a:masterClrMapping/>
  </p:clrMapOvr>
  <p:transition spd="med">
    <p:wipe/>
  </p:transition>
  <p:hf hdr="0" dt="0"/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-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457200" y="457200"/>
            <a:ext cx="11277600" cy="5943600"/>
          </a:xfrm>
          <a:solidFill>
            <a:schemeClr val="tx1"/>
          </a:solidFill>
        </p:spPr>
        <p:txBody>
          <a:bodyPr lIns="274320" tIns="1097280" bIns="0" anchor="t" anchorCtr="0"/>
          <a:lstStyle>
            <a:lvl1pPr marL="0" indent="0" algn="ctr">
              <a:buFontTx/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1" y="0"/>
            <a:ext cx="9144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6"/>
          <p:cNvSpPr>
            <a:spLocks noGrp="1"/>
          </p:cNvSpPr>
          <p:nvPr>
            <p:ph sz="quarter" idx="16"/>
          </p:nvPr>
        </p:nvSpPr>
        <p:spPr>
          <a:xfrm>
            <a:off x="457200" y="2830377"/>
            <a:ext cx="5638800" cy="1197251"/>
          </a:xfrm>
          <a:solidFill>
            <a:schemeClr val="bg1"/>
          </a:solidFill>
          <a:ln>
            <a:noFill/>
          </a:ln>
        </p:spPr>
        <p:txBody>
          <a:bodyPr wrap="square" lIns="274320" tIns="274320" rIns="274320" bIns="274320" anchor="ctr">
            <a:sp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FontTx/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600"/>
              </a:spcBef>
              <a:buNone/>
              <a:defRPr sz="1600">
                <a:solidFill>
                  <a:schemeClr val="tx1"/>
                </a:solidFill>
              </a:defRPr>
            </a:lvl2pPr>
            <a:lvl3pPr marL="182880" indent="0">
              <a:spcBef>
                <a:spcPts val="600"/>
              </a:spcBef>
              <a:buNone/>
              <a:defRPr sz="1800">
                <a:solidFill>
                  <a:schemeClr val="tx2"/>
                </a:solidFill>
              </a:defRPr>
            </a:lvl3pPr>
            <a:lvl4pPr marL="365760" indent="0">
              <a:spcBef>
                <a:spcPts val="600"/>
              </a:spcBef>
              <a:buNone/>
              <a:defRPr sz="1600">
                <a:solidFill>
                  <a:schemeClr val="tx2"/>
                </a:solidFill>
              </a:defRPr>
            </a:lvl4pPr>
            <a:lvl5pPr marL="731520">
              <a:spcBef>
                <a:spcPts val="900"/>
              </a:spcBef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Silicon Labs Confidential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9A7BD92-6AE5-CF43-B276-274952F2BF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47114"/>
      </p:ext>
    </p:extLst>
  </p:cSld>
  <p:clrMapOvr>
    <a:masterClrMapping/>
  </p:clrMapOvr>
  <p:transition spd="med">
    <p:wipe/>
  </p:transition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457200" y="457200"/>
            <a:ext cx="11277600" cy="5943600"/>
          </a:xfrm>
          <a:solidFill>
            <a:schemeClr val="tx1"/>
          </a:solidFill>
        </p:spPr>
        <p:txBody>
          <a:bodyPr lIns="274320" tIns="1097280" bIns="0" anchor="t" anchorCtr="0"/>
          <a:lstStyle>
            <a:lvl1pPr marL="0" indent="0" algn="ctr">
              <a:buFontTx/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Rectangle 6"/>
          <p:cNvSpPr/>
          <p:nvPr/>
        </p:nvSpPr>
        <p:spPr>
          <a:xfrm>
            <a:off x="-1" y="0"/>
            <a:ext cx="9144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Silicon Labs Confidential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9A7BD92-6AE5-CF43-B276-274952F2BF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28421"/>
      </p:ext>
    </p:extLst>
  </p:cSld>
  <p:clrMapOvr>
    <a:masterClrMapping/>
  </p:clrMapOvr>
  <p:transition spd="med">
    <p:wipe/>
  </p:transition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le-dual-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50980" y="914400"/>
            <a:ext cx="3419592" cy="549046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650980" y="1270855"/>
            <a:ext cx="3419592" cy="3474719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>
          <a:xfrm>
            <a:off x="2650980" y="914400"/>
            <a:ext cx="3419592" cy="356455"/>
          </a:xfrm>
          <a:solidFill>
            <a:schemeClr val="accent1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 cap="all" spc="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650980" y="1371600"/>
            <a:ext cx="3429000" cy="3220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12"/>
          </p:nvPr>
        </p:nvSpPr>
        <p:spPr>
          <a:xfrm>
            <a:off x="2650980" y="4745574"/>
            <a:ext cx="3419592" cy="1654820"/>
          </a:xfrm>
        </p:spPr>
        <p:txBody>
          <a:bodyPr tIns="91440" bIns="91440" anchor="ctr" anchorCtr="0">
            <a:noAutofit/>
          </a:bodyPr>
          <a:lstStyle>
            <a:lvl1pPr marL="0" indent="0" algn="ctr">
              <a:spcBef>
                <a:spcPts val="300"/>
              </a:spcBef>
              <a:buFontTx/>
              <a:buNone/>
              <a:defRPr sz="1600">
                <a:solidFill>
                  <a:schemeClr val="tx1"/>
                </a:solidFill>
              </a:defRPr>
            </a:lvl1pPr>
            <a:lvl2pPr marL="0" indent="0" algn="ctr">
              <a:spcBef>
                <a:spcPts val="600"/>
              </a:spcBef>
              <a:buFontTx/>
              <a:buNone/>
              <a:defRPr sz="14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127488" y="914400"/>
            <a:ext cx="3419591" cy="549046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127487" y="1270855"/>
            <a:ext cx="3419593" cy="3474719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Text Placeholder 30"/>
          <p:cNvSpPr>
            <a:spLocks noGrp="1"/>
          </p:cNvSpPr>
          <p:nvPr>
            <p:ph type="body" sz="quarter" idx="13"/>
          </p:nvPr>
        </p:nvSpPr>
        <p:spPr>
          <a:xfrm>
            <a:off x="6127486" y="914400"/>
            <a:ext cx="3419594" cy="356455"/>
          </a:xfrm>
          <a:solidFill>
            <a:schemeClr val="accent1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 cap="all" spc="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118080" y="1371600"/>
            <a:ext cx="3429000" cy="3220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Text Placeholder 33"/>
          <p:cNvSpPr>
            <a:spLocks noGrp="1"/>
          </p:cNvSpPr>
          <p:nvPr>
            <p:ph type="body" sz="quarter" idx="14"/>
          </p:nvPr>
        </p:nvSpPr>
        <p:spPr>
          <a:xfrm>
            <a:off x="6127487" y="4745574"/>
            <a:ext cx="3419592" cy="1654820"/>
          </a:xfrm>
        </p:spPr>
        <p:txBody>
          <a:bodyPr tIns="91440" bIns="91440" anchor="ctr" anchorCtr="0">
            <a:noAutofit/>
          </a:bodyPr>
          <a:lstStyle>
            <a:lvl1pPr marL="0" indent="0" algn="ctr">
              <a:spcBef>
                <a:spcPts val="300"/>
              </a:spcBef>
              <a:buFontTx/>
              <a:buNone/>
              <a:defRPr sz="1600">
                <a:solidFill>
                  <a:schemeClr val="tx1"/>
                </a:solidFill>
              </a:defRPr>
            </a:lvl1pPr>
            <a:lvl2pPr marL="0" indent="0" algn="ctr">
              <a:spcBef>
                <a:spcPts val="600"/>
              </a:spcBef>
              <a:buFontTx/>
              <a:buNone/>
              <a:defRPr sz="14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1" name="Content Placeholder 60"/>
          <p:cNvSpPr>
            <a:spLocks noGrp="1"/>
          </p:cNvSpPr>
          <p:nvPr>
            <p:ph sz="quarter" idx="17" hasCustomPrompt="1"/>
          </p:nvPr>
        </p:nvSpPr>
        <p:spPr>
          <a:xfrm>
            <a:off x="2650980" y="1270855"/>
            <a:ext cx="3419592" cy="3474719"/>
          </a:xfrm>
        </p:spPr>
        <p:txBody>
          <a:bodyPr tIns="457200" anchor="t" anchorCtr="0">
            <a:noAutofit/>
          </a:bodyPr>
          <a:lstStyle>
            <a:lvl1pPr marL="0" indent="0" algn="ctr">
              <a:buFontTx/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62" name="Content Placeholder 60"/>
          <p:cNvSpPr>
            <a:spLocks noGrp="1"/>
          </p:cNvSpPr>
          <p:nvPr>
            <p:ph sz="quarter" idx="18" hasCustomPrompt="1"/>
          </p:nvPr>
        </p:nvSpPr>
        <p:spPr>
          <a:xfrm>
            <a:off x="6127486" y="1270855"/>
            <a:ext cx="3419594" cy="3474719"/>
          </a:xfrm>
        </p:spPr>
        <p:txBody>
          <a:bodyPr tIns="457200" anchor="t" anchorCtr="0">
            <a:noAutofit/>
          </a:bodyPr>
          <a:lstStyle>
            <a:lvl1pPr marL="0" marR="0" indent="0" algn="ctr" defTabSz="914377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anose="05000000000000000000" pitchFamily="2" charset="2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Silicon Labs Confidential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9A7BD92-6AE5-CF43-B276-274952F2BF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013769"/>
      </p:ext>
    </p:extLst>
  </p:cSld>
  <p:clrMapOvr>
    <a:masterClrMapping/>
  </p:clrMapOvr>
  <p:transition spd="med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le-triple-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8972" y="914400"/>
            <a:ext cx="3419856" cy="549046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918972" y="1271262"/>
            <a:ext cx="3419856" cy="347431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>
          <a:xfrm>
            <a:off x="918972" y="914806"/>
            <a:ext cx="3419856" cy="356455"/>
          </a:xfrm>
          <a:solidFill>
            <a:schemeClr val="accent1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 cap="all" spc="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14400" y="1371600"/>
            <a:ext cx="3429000" cy="33739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12"/>
          </p:nvPr>
        </p:nvSpPr>
        <p:spPr>
          <a:xfrm>
            <a:off x="918972" y="5301672"/>
            <a:ext cx="3419856" cy="1098722"/>
          </a:xfrm>
        </p:spPr>
        <p:txBody>
          <a:bodyPr tIns="182880" bIns="91440" anchor="t" anchorCtr="0">
            <a:noAutofit/>
          </a:bodyPr>
          <a:lstStyle>
            <a:lvl1pPr marL="0" indent="0" algn="ctr">
              <a:spcBef>
                <a:spcPts val="300"/>
              </a:spcBef>
              <a:spcAft>
                <a:spcPts val="0"/>
              </a:spcAft>
              <a:buFontTx/>
              <a:buNone/>
              <a:defRPr sz="1600">
                <a:solidFill>
                  <a:schemeClr val="tx1"/>
                </a:solidFill>
              </a:defRPr>
            </a:lvl1pPr>
            <a:lvl2pPr marL="0" indent="0" algn="ctr">
              <a:spcBef>
                <a:spcPts val="600"/>
              </a:spcBef>
              <a:buFontTx/>
              <a:buNone/>
              <a:defRPr sz="14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386072" y="914400"/>
            <a:ext cx="3419856" cy="549046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384675" y="1271262"/>
            <a:ext cx="3421252" cy="347431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Text Placeholder 30"/>
          <p:cNvSpPr>
            <a:spLocks noGrp="1"/>
          </p:cNvSpPr>
          <p:nvPr>
            <p:ph type="body" sz="quarter" idx="13"/>
          </p:nvPr>
        </p:nvSpPr>
        <p:spPr>
          <a:xfrm>
            <a:off x="4386072" y="914806"/>
            <a:ext cx="3419856" cy="356455"/>
          </a:xfrm>
          <a:solidFill>
            <a:schemeClr val="accent1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 cap="all" spc="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381500" y="1371600"/>
            <a:ext cx="3429000" cy="33739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Text Placeholder 33"/>
          <p:cNvSpPr>
            <a:spLocks noGrp="1"/>
          </p:cNvSpPr>
          <p:nvPr>
            <p:ph type="body" sz="quarter" idx="14"/>
          </p:nvPr>
        </p:nvSpPr>
        <p:spPr>
          <a:xfrm>
            <a:off x="4386072" y="5301672"/>
            <a:ext cx="3419856" cy="1098722"/>
          </a:xfrm>
        </p:spPr>
        <p:txBody>
          <a:bodyPr tIns="182880" bIns="91440" anchor="t" anchorCtr="0">
            <a:noAutofit/>
          </a:bodyPr>
          <a:lstStyle>
            <a:lvl1pPr marL="0" indent="0" algn="ctr">
              <a:spcBef>
                <a:spcPts val="300"/>
              </a:spcBef>
              <a:spcAft>
                <a:spcPts val="0"/>
              </a:spcAft>
              <a:buFontTx/>
              <a:buNone/>
              <a:defRPr sz="1600">
                <a:solidFill>
                  <a:schemeClr val="tx1"/>
                </a:solidFill>
              </a:defRPr>
            </a:lvl1pPr>
            <a:lvl2pPr marL="0" indent="0" algn="ctr">
              <a:spcBef>
                <a:spcPts val="600"/>
              </a:spcBef>
              <a:buFontTx/>
              <a:buNone/>
              <a:defRPr sz="14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855076" y="914806"/>
            <a:ext cx="3419856" cy="54855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7855076" y="1271262"/>
            <a:ext cx="3419856" cy="347431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Text Placeholder 30"/>
          <p:cNvSpPr>
            <a:spLocks noGrp="1"/>
          </p:cNvSpPr>
          <p:nvPr>
            <p:ph type="body" sz="quarter" idx="15"/>
          </p:nvPr>
        </p:nvSpPr>
        <p:spPr>
          <a:xfrm>
            <a:off x="7855076" y="914806"/>
            <a:ext cx="3419856" cy="356455"/>
          </a:xfrm>
          <a:solidFill>
            <a:schemeClr val="accent1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 cap="all" spc="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850504" y="1371600"/>
            <a:ext cx="3429000" cy="33739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Text Placeholder 33"/>
          <p:cNvSpPr>
            <a:spLocks noGrp="1"/>
          </p:cNvSpPr>
          <p:nvPr>
            <p:ph type="body" sz="quarter" idx="16"/>
          </p:nvPr>
        </p:nvSpPr>
        <p:spPr>
          <a:xfrm>
            <a:off x="7855076" y="5301672"/>
            <a:ext cx="3419856" cy="1098722"/>
          </a:xfrm>
        </p:spPr>
        <p:txBody>
          <a:bodyPr tIns="182880" bIns="91440" anchor="t" anchorCtr="0">
            <a:noAutofit/>
          </a:bodyPr>
          <a:lstStyle>
            <a:lvl1pPr marL="0" indent="0" algn="ctr">
              <a:spcBef>
                <a:spcPts val="300"/>
              </a:spcBef>
              <a:buFontTx/>
              <a:buNone/>
              <a:defRPr sz="1600">
                <a:solidFill>
                  <a:schemeClr val="tx1"/>
                </a:solidFill>
              </a:defRPr>
            </a:lvl1pPr>
            <a:lvl2pPr marL="0" indent="0" algn="ctr">
              <a:spcBef>
                <a:spcPts val="600"/>
              </a:spcBef>
              <a:buFontTx/>
              <a:buNone/>
              <a:defRPr sz="14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1" name="Content Placeholder 60"/>
          <p:cNvSpPr>
            <a:spLocks noGrp="1"/>
          </p:cNvSpPr>
          <p:nvPr>
            <p:ph sz="quarter" idx="17" hasCustomPrompt="1"/>
          </p:nvPr>
        </p:nvSpPr>
        <p:spPr>
          <a:xfrm>
            <a:off x="918972" y="1271262"/>
            <a:ext cx="3419856" cy="3474314"/>
          </a:xfrm>
        </p:spPr>
        <p:txBody>
          <a:bodyPr tIns="365760" anchor="t" anchorCtr="0">
            <a:noAutofit/>
          </a:bodyPr>
          <a:lstStyle>
            <a:lvl1pPr marL="0" indent="0" algn="ctr">
              <a:buFontTx/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62" name="Content Placeholder 60"/>
          <p:cNvSpPr>
            <a:spLocks noGrp="1"/>
          </p:cNvSpPr>
          <p:nvPr>
            <p:ph sz="quarter" idx="18" hasCustomPrompt="1"/>
          </p:nvPr>
        </p:nvSpPr>
        <p:spPr>
          <a:xfrm>
            <a:off x="4381500" y="1271262"/>
            <a:ext cx="3424427" cy="3474314"/>
          </a:xfrm>
        </p:spPr>
        <p:txBody>
          <a:bodyPr tIns="365760" anchor="t" anchorCtr="0">
            <a:noAutofit/>
          </a:bodyPr>
          <a:lstStyle>
            <a:lvl1pPr marL="0" marR="0" indent="0" algn="ctr" defTabSz="914377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dirty="0"/>
              <a:t>Click to Add Content</a:t>
            </a:r>
          </a:p>
        </p:txBody>
      </p:sp>
      <p:sp>
        <p:nvSpPr>
          <p:cNvPr id="63" name="Content Placeholder 60"/>
          <p:cNvSpPr>
            <a:spLocks noGrp="1"/>
          </p:cNvSpPr>
          <p:nvPr>
            <p:ph sz="quarter" idx="19" hasCustomPrompt="1"/>
          </p:nvPr>
        </p:nvSpPr>
        <p:spPr>
          <a:xfrm>
            <a:off x="7855076" y="1271262"/>
            <a:ext cx="3419856" cy="3474314"/>
          </a:xfrm>
        </p:spPr>
        <p:txBody>
          <a:bodyPr tIns="365760" anchor="t" anchorCtr="0">
            <a:noAutofit/>
          </a:bodyPr>
          <a:lstStyle>
            <a:lvl1pPr marL="0" marR="0" indent="0" algn="ctr" defTabSz="914377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dirty="0"/>
              <a:t>Click to Add Content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Silicon Labs Confidential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29A7BD92-6AE5-CF43-B276-274952F2BF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616488"/>
      </p:ext>
    </p:extLst>
  </p:cSld>
  <p:clrMapOvr>
    <a:masterClrMapping/>
  </p:clrMapOvr>
  <p:transition spd="med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le-quad-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914400"/>
            <a:ext cx="2771606" cy="5486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57200" y="1270854"/>
            <a:ext cx="2771606" cy="347472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>
          <a:xfrm>
            <a:off x="457200" y="914400"/>
            <a:ext cx="2771606" cy="356455"/>
          </a:xfrm>
          <a:solidFill>
            <a:schemeClr val="accent1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 cap="all" spc="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12"/>
          </p:nvPr>
        </p:nvSpPr>
        <p:spPr>
          <a:xfrm>
            <a:off x="457200" y="4745574"/>
            <a:ext cx="2771606" cy="1655226"/>
          </a:xfrm>
        </p:spPr>
        <p:txBody>
          <a:bodyPr tIns="91440" bIns="91440" anchor="ctr" anchorCtr="0">
            <a:noAutofit/>
          </a:bodyPr>
          <a:lstStyle>
            <a:lvl1pPr marL="0" indent="0" algn="ctr">
              <a:spcBef>
                <a:spcPts val="300"/>
              </a:spcBef>
              <a:buFontTx/>
              <a:buNone/>
              <a:defRPr sz="1600">
                <a:solidFill>
                  <a:schemeClr val="tx1"/>
                </a:solidFill>
              </a:defRPr>
            </a:lvl1pPr>
            <a:lvl2pPr marL="0" indent="0" algn="ctr">
              <a:spcBef>
                <a:spcPts val="600"/>
              </a:spcBef>
              <a:buFontTx/>
              <a:buNone/>
              <a:defRPr sz="14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1" name="Content Placeholder 60"/>
          <p:cNvSpPr>
            <a:spLocks noGrp="1"/>
          </p:cNvSpPr>
          <p:nvPr>
            <p:ph sz="quarter" idx="17" hasCustomPrompt="1"/>
          </p:nvPr>
        </p:nvSpPr>
        <p:spPr>
          <a:xfrm>
            <a:off x="457200" y="1270854"/>
            <a:ext cx="2771606" cy="3474722"/>
          </a:xfrm>
        </p:spPr>
        <p:txBody>
          <a:bodyPr tIns="365760" anchor="t" anchorCtr="0">
            <a:noAutofit/>
          </a:bodyPr>
          <a:lstStyle>
            <a:lvl1pPr marL="0" indent="0" algn="ctr">
              <a:buFontTx/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8" name="Rectangle 67"/>
          <p:cNvSpPr/>
          <p:nvPr/>
        </p:nvSpPr>
        <p:spPr>
          <a:xfrm>
            <a:off x="3285723" y="914400"/>
            <a:ext cx="2779776" cy="5486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3285723" y="1270854"/>
            <a:ext cx="2779776" cy="347472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 Placeholder 30"/>
          <p:cNvSpPr>
            <a:spLocks noGrp="1"/>
          </p:cNvSpPr>
          <p:nvPr>
            <p:ph type="body" sz="quarter" idx="24"/>
          </p:nvPr>
        </p:nvSpPr>
        <p:spPr>
          <a:xfrm>
            <a:off x="3285723" y="914400"/>
            <a:ext cx="2779776" cy="356455"/>
          </a:xfrm>
          <a:solidFill>
            <a:schemeClr val="accent1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 cap="all" spc="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1" name="Text Placeholder 33"/>
          <p:cNvSpPr>
            <a:spLocks noGrp="1"/>
          </p:cNvSpPr>
          <p:nvPr>
            <p:ph type="body" sz="quarter" idx="25"/>
          </p:nvPr>
        </p:nvSpPr>
        <p:spPr>
          <a:xfrm>
            <a:off x="3285723" y="4745574"/>
            <a:ext cx="2779776" cy="1655226"/>
          </a:xfrm>
        </p:spPr>
        <p:txBody>
          <a:bodyPr tIns="91440" bIns="91440" anchor="ctr" anchorCtr="0">
            <a:noAutofit/>
          </a:bodyPr>
          <a:lstStyle>
            <a:lvl1pPr marL="0" indent="0" algn="ctr">
              <a:spcBef>
                <a:spcPts val="300"/>
              </a:spcBef>
              <a:buFontTx/>
              <a:buNone/>
              <a:defRPr sz="1600">
                <a:solidFill>
                  <a:schemeClr val="tx1"/>
                </a:solidFill>
              </a:defRPr>
            </a:lvl1pPr>
            <a:lvl2pPr marL="0" indent="0" algn="ctr">
              <a:spcBef>
                <a:spcPts val="600"/>
              </a:spcBef>
              <a:buFontTx/>
              <a:buNone/>
              <a:defRPr sz="14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2" name="Content Placeholder 60"/>
          <p:cNvSpPr>
            <a:spLocks noGrp="1"/>
          </p:cNvSpPr>
          <p:nvPr>
            <p:ph sz="quarter" idx="26" hasCustomPrompt="1"/>
          </p:nvPr>
        </p:nvSpPr>
        <p:spPr>
          <a:xfrm>
            <a:off x="3285723" y="1270853"/>
            <a:ext cx="2779776" cy="3474721"/>
          </a:xfrm>
        </p:spPr>
        <p:txBody>
          <a:bodyPr tIns="365760" anchor="t" anchorCtr="0">
            <a:noAutofit/>
          </a:bodyPr>
          <a:lstStyle>
            <a:lvl1pPr marL="0" indent="0" algn="ctr">
              <a:buFontTx/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122416" y="914400"/>
            <a:ext cx="2777734" cy="5486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6122416" y="1270854"/>
            <a:ext cx="2777734" cy="347472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 Placeholder 30"/>
          <p:cNvSpPr>
            <a:spLocks noGrp="1"/>
          </p:cNvSpPr>
          <p:nvPr>
            <p:ph type="body" sz="quarter" idx="21"/>
          </p:nvPr>
        </p:nvSpPr>
        <p:spPr>
          <a:xfrm>
            <a:off x="6122416" y="914400"/>
            <a:ext cx="2777734" cy="356455"/>
          </a:xfrm>
          <a:solidFill>
            <a:schemeClr val="accent1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 cap="all" spc="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6" name="Text Placeholder 33"/>
          <p:cNvSpPr>
            <a:spLocks noGrp="1"/>
          </p:cNvSpPr>
          <p:nvPr>
            <p:ph type="body" sz="quarter" idx="22"/>
          </p:nvPr>
        </p:nvSpPr>
        <p:spPr>
          <a:xfrm>
            <a:off x="6122416" y="4745574"/>
            <a:ext cx="2777734" cy="1655226"/>
          </a:xfrm>
        </p:spPr>
        <p:txBody>
          <a:bodyPr tIns="91440" bIns="91440" anchor="ctr" anchorCtr="0">
            <a:noAutofit/>
          </a:bodyPr>
          <a:lstStyle>
            <a:lvl1pPr marL="0" indent="0" algn="ctr">
              <a:spcBef>
                <a:spcPts val="300"/>
              </a:spcBef>
              <a:buFontTx/>
              <a:buNone/>
              <a:defRPr sz="1600">
                <a:solidFill>
                  <a:schemeClr val="tx1"/>
                </a:solidFill>
              </a:defRPr>
            </a:lvl1pPr>
            <a:lvl2pPr marL="0" indent="0" algn="ctr">
              <a:spcBef>
                <a:spcPts val="600"/>
              </a:spcBef>
              <a:buFontTx/>
              <a:buNone/>
              <a:defRPr sz="14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marL="0" marR="0" lvl="0" indent="0" algn="ctr" defTabSz="914377" rtl="0" eaLnBrk="1" fontAlgn="base" latinLnBrk="0" hangingPunct="1">
              <a:lnSpc>
                <a:spcPct val="95000"/>
              </a:lnSpc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lang="en-US"/>
              <a:t>Edit Master text styles</a:t>
            </a:r>
          </a:p>
          <a:p>
            <a:pPr marL="0" marR="0" lvl="1" indent="0" algn="ctr" defTabSz="914377" rtl="0" eaLnBrk="1" fontAlgn="base" latinLnBrk="0" hangingPunct="1">
              <a:lnSpc>
                <a:spcPct val="95000"/>
              </a:lnSpc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67" name="Content Placeholder 60"/>
          <p:cNvSpPr>
            <a:spLocks noGrp="1"/>
          </p:cNvSpPr>
          <p:nvPr>
            <p:ph sz="quarter" idx="23" hasCustomPrompt="1"/>
          </p:nvPr>
        </p:nvSpPr>
        <p:spPr>
          <a:xfrm>
            <a:off x="6122416" y="1270854"/>
            <a:ext cx="2777734" cy="3474721"/>
          </a:xfrm>
        </p:spPr>
        <p:txBody>
          <a:bodyPr tIns="365760" anchor="t" anchorCtr="0">
            <a:noAutofit/>
          </a:bodyPr>
          <a:lstStyle>
            <a:lvl1pPr marL="0" indent="0" algn="ctr">
              <a:buFontTx/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955024" y="914400"/>
            <a:ext cx="2779776" cy="5486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8955024" y="1270854"/>
            <a:ext cx="2779776" cy="347472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 Placeholder 30"/>
          <p:cNvSpPr>
            <a:spLocks noGrp="1"/>
          </p:cNvSpPr>
          <p:nvPr>
            <p:ph type="body" sz="quarter" idx="18"/>
          </p:nvPr>
        </p:nvSpPr>
        <p:spPr>
          <a:xfrm>
            <a:off x="8955024" y="914400"/>
            <a:ext cx="2779776" cy="356455"/>
          </a:xfrm>
          <a:solidFill>
            <a:schemeClr val="accent1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 cap="all" spc="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8" name="Text Placeholder 33"/>
          <p:cNvSpPr>
            <a:spLocks noGrp="1"/>
          </p:cNvSpPr>
          <p:nvPr>
            <p:ph type="body" sz="quarter" idx="19"/>
          </p:nvPr>
        </p:nvSpPr>
        <p:spPr>
          <a:xfrm>
            <a:off x="8955024" y="4745574"/>
            <a:ext cx="2779776" cy="1655226"/>
          </a:xfrm>
        </p:spPr>
        <p:txBody>
          <a:bodyPr tIns="91440" bIns="91440" anchor="ctr" anchorCtr="0">
            <a:noAutofit/>
          </a:bodyPr>
          <a:lstStyle>
            <a:lvl1pPr marL="0" indent="0" algn="ctr">
              <a:spcBef>
                <a:spcPts val="300"/>
              </a:spcBef>
              <a:buFontTx/>
              <a:buNone/>
              <a:defRPr sz="1600">
                <a:solidFill>
                  <a:schemeClr val="tx1"/>
                </a:solidFill>
              </a:defRPr>
            </a:lvl1pPr>
            <a:lvl2pPr marL="0" indent="0" algn="ctr">
              <a:spcBef>
                <a:spcPts val="600"/>
              </a:spcBef>
              <a:buFontTx/>
              <a:buNone/>
              <a:defRPr sz="14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9" name="Content Placeholder 60"/>
          <p:cNvSpPr>
            <a:spLocks noGrp="1"/>
          </p:cNvSpPr>
          <p:nvPr>
            <p:ph sz="quarter" idx="20" hasCustomPrompt="1"/>
          </p:nvPr>
        </p:nvSpPr>
        <p:spPr>
          <a:xfrm>
            <a:off x="8955024" y="1270853"/>
            <a:ext cx="2779776" cy="3474721"/>
          </a:xfrm>
        </p:spPr>
        <p:txBody>
          <a:bodyPr tIns="365760" anchor="t" anchorCtr="0">
            <a:noAutofit/>
          </a:bodyPr>
          <a:lstStyle>
            <a:lvl1pPr marL="0" indent="0" algn="ctr">
              <a:buFontTx/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Silicon Labs Confidential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29A7BD92-6AE5-CF43-B276-274952F2BF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974597"/>
      </p:ext>
    </p:extLst>
  </p:cSld>
  <p:clrMapOvr>
    <a:masterClrMapping/>
  </p:clrMapOvr>
  <p:transition spd="med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le-six-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8972" y="914399"/>
            <a:ext cx="3419856" cy="271576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918972" y="1271262"/>
            <a:ext cx="3419856" cy="149953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>
          <a:xfrm>
            <a:off x="918972" y="914806"/>
            <a:ext cx="3419856" cy="356455"/>
          </a:xfrm>
          <a:solidFill>
            <a:schemeClr val="accent1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 cap="all" spc="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14400" y="1371600"/>
            <a:ext cx="3429000" cy="33739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12"/>
          </p:nvPr>
        </p:nvSpPr>
        <p:spPr>
          <a:xfrm>
            <a:off x="918972" y="2770794"/>
            <a:ext cx="3419856" cy="859374"/>
          </a:xfrm>
        </p:spPr>
        <p:txBody>
          <a:bodyPr tIns="182880" bIns="91440" anchor="t" anchorCtr="0">
            <a:noAutofit/>
          </a:bodyPr>
          <a:lstStyle>
            <a:lvl1pPr marL="0" indent="0" algn="ctr">
              <a:spcBef>
                <a:spcPts val="300"/>
              </a:spcBef>
              <a:spcAft>
                <a:spcPts val="0"/>
              </a:spcAft>
              <a:buFontTx/>
              <a:buNone/>
              <a:defRPr sz="1600">
                <a:solidFill>
                  <a:schemeClr val="tx1"/>
                </a:solidFill>
              </a:defRPr>
            </a:lvl1pPr>
            <a:lvl2pPr marL="0" indent="0" algn="ctr">
              <a:spcBef>
                <a:spcPts val="600"/>
              </a:spcBef>
              <a:buFontTx/>
              <a:buNone/>
              <a:defRPr sz="14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386072" y="914399"/>
            <a:ext cx="3419856" cy="271576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384675" y="1271262"/>
            <a:ext cx="3421252" cy="149953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Text Placeholder 30"/>
          <p:cNvSpPr>
            <a:spLocks noGrp="1"/>
          </p:cNvSpPr>
          <p:nvPr>
            <p:ph type="body" sz="quarter" idx="13"/>
          </p:nvPr>
        </p:nvSpPr>
        <p:spPr>
          <a:xfrm>
            <a:off x="4386072" y="914806"/>
            <a:ext cx="3419856" cy="356455"/>
          </a:xfrm>
          <a:solidFill>
            <a:schemeClr val="accent1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 cap="all" spc="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Text Placeholder 33"/>
          <p:cNvSpPr>
            <a:spLocks noGrp="1"/>
          </p:cNvSpPr>
          <p:nvPr>
            <p:ph type="body" sz="quarter" idx="14"/>
          </p:nvPr>
        </p:nvSpPr>
        <p:spPr>
          <a:xfrm>
            <a:off x="4386072" y="2770794"/>
            <a:ext cx="3419856" cy="859374"/>
          </a:xfrm>
        </p:spPr>
        <p:txBody>
          <a:bodyPr tIns="182880" bIns="91440" anchor="t" anchorCtr="0">
            <a:noAutofit/>
          </a:bodyPr>
          <a:lstStyle>
            <a:lvl1pPr marL="0" indent="0" algn="ctr">
              <a:spcBef>
                <a:spcPts val="300"/>
              </a:spcBef>
              <a:spcAft>
                <a:spcPts val="0"/>
              </a:spcAft>
              <a:buFontTx/>
              <a:buNone/>
              <a:defRPr sz="1600">
                <a:solidFill>
                  <a:schemeClr val="tx1"/>
                </a:solidFill>
              </a:defRPr>
            </a:lvl1pPr>
            <a:lvl2pPr marL="0" indent="0" algn="ctr">
              <a:spcBef>
                <a:spcPts val="600"/>
              </a:spcBef>
              <a:buFontTx/>
              <a:buNone/>
              <a:defRPr sz="14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855076" y="914805"/>
            <a:ext cx="3419856" cy="271576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7855076" y="1271262"/>
            <a:ext cx="3419856" cy="149953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Text Placeholder 30"/>
          <p:cNvSpPr>
            <a:spLocks noGrp="1"/>
          </p:cNvSpPr>
          <p:nvPr>
            <p:ph type="body" sz="quarter" idx="15"/>
          </p:nvPr>
        </p:nvSpPr>
        <p:spPr>
          <a:xfrm>
            <a:off x="7855076" y="914806"/>
            <a:ext cx="3419856" cy="356455"/>
          </a:xfrm>
          <a:solidFill>
            <a:schemeClr val="accent1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 cap="all" spc="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850504" y="1371600"/>
            <a:ext cx="3429000" cy="33739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Text Placeholder 33"/>
          <p:cNvSpPr>
            <a:spLocks noGrp="1"/>
          </p:cNvSpPr>
          <p:nvPr>
            <p:ph type="body" sz="quarter" idx="16"/>
          </p:nvPr>
        </p:nvSpPr>
        <p:spPr>
          <a:xfrm>
            <a:off x="7855076" y="2770794"/>
            <a:ext cx="3419856" cy="859374"/>
          </a:xfrm>
        </p:spPr>
        <p:txBody>
          <a:bodyPr tIns="182880" bIns="91440" anchor="t" anchorCtr="0">
            <a:noAutofit/>
          </a:bodyPr>
          <a:lstStyle>
            <a:lvl1pPr marL="0" indent="0" algn="ctr">
              <a:spcBef>
                <a:spcPts val="300"/>
              </a:spcBef>
              <a:buFontTx/>
              <a:buNone/>
              <a:defRPr sz="1600">
                <a:solidFill>
                  <a:schemeClr val="tx1"/>
                </a:solidFill>
              </a:defRPr>
            </a:lvl1pPr>
            <a:lvl2pPr marL="0" indent="0" algn="ctr">
              <a:spcBef>
                <a:spcPts val="600"/>
              </a:spcBef>
              <a:buFontTx/>
              <a:buNone/>
              <a:defRPr sz="14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1" name="Content Placeholder 60"/>
          <p:cNvSpPr>
            <a:spLocks noGrp="1"/>
          </p:cNvSpPr>
          <p:nvPr>
            <p:ph sz="quarter" idx="17" hasCustomPrompt="1"/>
          </p:nvPr>
        </p:nvSpPr>
        <p:spPr>
          <a:xfrm>
            <a:off x="918972" y="1271262"/>
            <a:ext cx="3419856" cy="1499530"/>
          </a:xfrm>
        </p:spPr>
        <p:txBody>
          <a:bodyPr tIns="365760" anchor="t" anchorCtr="0">
            <a:noAutofit/>
          </a:bodyPr>
          <a:lstStyle>
            <a:lvl1pPr marL="0" indent="0" algn="ctr">
              <a:buFontTx/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62" name="Content Placeholder 60"/>
          <p:cNvSpPr>
            <a:spLocks noGrp="1"/>
          </p:cNvSpPr>
          <p:nvPr>
            <p:ph sz="quarter" idx="18" hasCustomPrompt="1"/>
          </p:nvPr>
        </p:nvSpPr>
        <p:spPr>
          <a:xfrm>
            <a:off x="4381500" y="1271261"/>
            <a:ext cx="3424427" cy="1499531"/>
          </a:xfrm>
        </p:spPr>
        <p:txBody>
          <a:bodyPr tIns="365760" anchor="t" anchorCtr="0">
            <a:noAutofit/>
          </a:bodyPr>
          <a:lstStyle>
            <a:lvl1pPr marL="0" marR="0" indent="0" algn="ctr" defTabSz="914377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dirty="0"/>
              <a:t>Click to Add Content</a:t>
            </a:r>
          </a:p>
        </p:txBody>
      </p:sp>
      <p:sp>
        <p:nvSpPr>
          <p:cNvPr id="63" name="Content Placeholder 60"/>
          <p:cNvSpPr>
            <a:spLocks noGrp="1"/>
          </p:cNvSpPr>
          <p:nvPr>
            <p:ph sz="quarter" idx="19" hasCustomPrompt="1"/>
          </p:nvPr>
        </p:nvSpPr>
        <p:spPr>
          <a:xfrm>
            <a:off x="7855076" y="1271262"/>
            <a:ext cx="3419856" cy="1499127"/>
          </a:xfrm>
        </p:spPr>
        <p:txBody>
          <a:bodyPr tIns="365760" anchor="t" anchorCtr="0">
            <a:noAutofit/>
          </a:bodyPr>
          <a:lstStyle>
            <a:lvl1pPr marL="0" marR="0" indent="0" algn="ctr" defTabSz="914377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dirty="0"/>
              <a:t>Click to Add Content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Silicon Labs Confidential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29A7BD92-6AE5-CF43-B276-274952F2BFB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918972" y="914400"/>
            <a:ext cx="3419856" cy="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18972" y="3684626"/>
            <a:ext cx="3419856" cy="271576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18972" y="4041489"/>
            <a:ext cx="3419856" cy="149953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 Placeholder 30"/>
          <p:cNvSpPr>
            <a:spLocks noGrp="1"/>
          </p:cNvSpPr>
          <p:nvPr>
            <p:ph type="body" sz="quarter" idx="22"/>
          </p:nvPr>
        </p:nvSpPr>
        <p:spPr>
          <a:xfrm>
            <a:off x="918972" y="3685033"/>
            <a:ext cx="3419856" cy="356455"/>
          </a:xfrm>
          <a:solidFill>
            <a:schemeClr val="accent1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 cap="all" spc="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Text Placeholder 33"/>
          <p:cNvSpPr>
            <a:spLocks noGrp="1"/>
          </p:cNvSpPr>
          <p:nvPr>
            <p:ph type="body" sz="quarter" idx="23"/>
          </p:nvPr>
        </p:nvSpPr>
        <p:spPr>
          <a:xfrm>
            <a:off x="918972" y="5541021"/>
            <a:ext cx="3419856" cy="859374"/>
          </a:xfrm>
        </p:spPr>
        <p:txBody>
          <a:bodyPr tIns="182880" bIns="91440" anchor="t" anchorCtr="0">
            <a:noAutofit/>
          </a:bodyPr>
          <a:lstStyle>
            <a:lvl1pPr marL="0" indent="0" algn="ctr">
              <a:spcBef>
                <a:spcPts val="300"/>
              </a:spcBef>
              <a:spcAft>
                <a:spcPts val="0"/>
              </a:spcAft>
              <a:buFontTx/>
              <a:buNone/>
              <a:defRPr sz="1600">
                <a:solidFill>
                  <a:schemeClr val="tx1"/>
                </a:solidFill>
              </a:defRPr>
            </a:lvl1pPr>
            <a:lvl2pPr marL="0" indent="0" algn="ctr">
              <a:spcBef>
                <a:spcPts val="600"/>
              </a:spcBef>
              <a:buFontTx/>
              <a:buNone/>
              <a:defRPr sz="14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386072" y="3684626"/>
            <a:ext cx="3419856" cy="271576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384675" y="4041489"/>
            <a:ext cx="3421252" cy="149953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Text Placeholder 30"/>
          <p:cNvSpPr>
            <a:spLocks noGrp="1"/>
          </p:cNvSpPr>
          <p:nvPr>
            <p:ph type="body" sz="quarter" idx="24"/>
          </p:nvPr>
        </p:nvSpPr>
        <p:spPr>
          <a:xfrm>
            <a:off x="4386072" y="3685033"/>
            <a:ext cx="3419856" cy="356455"/>
          </a:xfrm>
          <a:solidFill>
            <a:schemeClr val="accent1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 cap="all" spc="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Text Placeholder 33"/>
          <p:cNvSpPr>
            <a:spLocks noGrp="1"/>
          </p:cNvSpPr>
          <p:nvPr>
            <p:ph type="body" sz="quarter" idx="25"/>
          </p:nvPr>
        </p:nvSpPr>
        <p:spPr>
          <a:xfrm>
            <a:off x="4386072" y="5541021"/>
            <a:ext cx="3419856" cy="859374"/>
          </a:xfrm>
        </p:spPr>
        <p:txBody>
          <a:bodyPr tIns="182880" bIns="91440" anchor="t" anchorCtr="0">
            <a:noAutofit/>
          </a:bodyPr>
          <a:lstStyle>
            <a:lvl1pPr marL="0" indent="0" algn="ctr">
              <a:spcBef>
                <a:spcPts val="300"/>
              </a:spcBef>
              <a:spcAft>
                <a:spcPts val="0"/>
              </a:spcAft>
              <a:buFontTx/>
              <a:buNone/>
              <a:defRPr sz="1600">
                <a:solidFill>
                  <a:schemeClr val="tx1"/>
                </a:solidFill>
              </a:defRPr>
            </a:lvl1pPr>
            <a:lvl2pPr marL="0" indent="0" algn="ctr">
              <a:spcBef>
                <a:spcPts val="600"/>
              </a:spcBef>
              <a:buFontTx/>
              <a:buNone/>
              <a:defRPr sz="14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855076" y="3685032"/>
            <a:ext cx="3419856" cy="271576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855076" y="4041489"/>
            <a:ext cx="3419856" cy="149953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 Placeholder 30"/>
          <p:cNvSpPr>
            <a:spLocks noGrp="1"/>
          </p:cNvSpPr>
          <p:nvPr>
            <p:ph type="body" sz="quarter" idx="26"/>
          </p:nvPr>
        </p:nvSpPr>
        <p:spPr>
          <a:xfrm>
            <a:off x="7855076" y="3685033"/>
            <a:ext cx="3419856" cy="356455"/>
          </a:xfrm>
          <a:solidFill>
            <a:schemeClr val="accent1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 cap="all" spc="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0" name="Text Placeholder 33"/>
          <p:cNvSpPr>
            <a:spLocks noGrp="1"/>
          </p:cNvSpPr>
          <p:nvPr>
            <p:ph type="body" sz="quarter" idx="27"/>
          </p:nvPr>
        </p:nvSpPr>
        <p:spPr>
          <a:xfrm>
            <a:off x="7855076" y="5541021"/>
            <a:ext cx="3419856" cy="859374"/>
          </a:xfrm>
        </p:spPr>
        <p:txBody>
          <a:bodyPr tIns="182880" bIns="91440" anchor="t" anchorCtr="0">
            <a:noAutofit/>
          </a:bodyPr>
          <a:lstStyle>
            <a:lvl1pPr marL="0" indent="0" algn="ctr">
              <a:spcBef>
                <a:spcPts val="300"/>
              </a:spcBef>
              <a:buFontTx/>
              <a:buNone/>
              <a:defRPr sz="1600">
                <a:solidFill>
                  <a:schemeClr val="tx1"/>
                </a:solidFill>
              </a:defRPr>
            </a:lvl1pPr>
            <a:lvl2pPr marL="0" indent="0" algn="ctr">
              <a:spcBef>
                <a:spcPts val="600"/>
              </a:spcBef>
              <a:buFontTx/>
              <a:buNone/>
              <a:defRPr sz="14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6" name="Content Placeholder 60"/>
          <p:cNvSpPr>
            <a:spLocks noGrp="1"/>
          </p:cNvSpPr>
          <p:nvPr>
            <p:ph sz="quarter" idx="28" hasCustomPrompt="1"/>
          </p:nvPr>
        </p:nvSpPr>
        <p:spPr>
          <a:xfrm>
            <a:off x="918972" y="4041489"/>
            <a:ext cx="3419856" cy="1499530"/>
          </a:xfrm>
        </p:spPr>
        <p:txBody>
          <a:bodyPr tIns="365760" anchor="t" anchorCtr="0">
            <a:noAutofit/>
          </a:bodyPr>
          <a:lstStyle>
            <a:lvl1pPr marL="0" indent="0" algn="ctr">
              <a:buFontTx/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7" name="Content Placeholder 60"/>
          <p:cNvSpPr>
            <a:spLocks noGrp="1"/>
          </p:cNvSpPr>
          <p:nvPr>
            <p:ph sz="quarter" idx="29" hasCustomPrompt="1"/>
          </p:nvPr>
        </p:nvSpPr>
        <p:spPr>
          <a:xfrm>
            <a:off x="4381500" y="4041488"/>
            <a:ext cx="3424427" cy="1499531"/>
          </a:xfrm>
        </p:spPr>
        <p:txBody>
          <a:bodyPr tIns="365760" anchor="t" anchorCtr="0">
            <a:noAutofit/>
          </a:bodyPr>
          <a:lstStyle>
            <a:lvl1pPr marL="0" marR="0" indent="0" algn="ctr" defTabSz="914377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dirty="0"/>
              <a:t>Click to Add Content</a:t>
            </a:r>
          </a:p>
        </p:txBody>
      </p:sp>
      <p:sp>
        <p:nvSpPr>
          <p:cNvPr id="58" name="Content Placeholder 60"/>
          <p:cNvSpPr>
            <a:spLocks noGrp="1"/>
          </p:cNvSpPr>
          <p:nvPr>
            <p:ph sz="quarter" idx="30" hasCustomPrompt="1"/>
          </p:nvPr>
        </p:nvSpPr>
        <p:spPr>
          <a:xfrm>
            <a:off x="7855076" y="4041489"/>
            <a:ext cx="3419856" cy="1499127"/>
          </a:xfrm>
        </p:spPr>
        <p:txBody>
          <a:bodyPr tIns="365760" anchor="t" anchorCtr="0">
            <a:noAutofit/>
          </a:bodyPr>
          <a:lstStyle>
            <a:lvl1pPr marL="0" marR="0" indent="0" algn="ctr" defTabSz="914377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dirty="0"/>
              <a:t>Click to Add Content</a:t>
            </a:r>
          </a:p>
        </p:txBody>
      </p:sp>
      <p:sp>
        <p:nvSpPr>
          <p:cNvPr id="59" name="Rectangle 58"/>
          <p:cNvSpPr/>
          <p:nvPr/>
        </p:nvSpPr>
        <p:spPr>
          <a:xfrm>
            <a:off x="918972" y="3684627"/>
            <a:ext cx="3419856" cy="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A2E8BD4-BE75-7B4A-913B-399868EC08F6}"/>
              </a:ext>
            </a:extLst>
          </p:cNvPr>
          <p:cNvSpPr/>
          <p:nvPr/>
        </p:nvSpPr>
        <p:spPr>
          <a:xfrm>
            <a:off x="918972" y="914400"/>
            <a:ext cx="3419856" cy="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A21308E-ADCE-324E-8F58-80AAF08CE2E3}"/>
              </a:ext>
            </a:extLst>
          </p:cNvPr>
          <p:cNvSpPr/>
          <p:nvPr/>
        </p:nvSpPr>
        <p:spPr>
          <a:xfrm>
            <a:off x="918972" y="4041489"/>
            <a:ext cx="3419856" cy="149953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5B03B78-09D2-5346-B25E-294EAA5EF25C}"/>
              </a:ext>
            </a:extLst>
          </p:cNvPr>
          <p:cNvSpPr/>
          <p:nvPr/>
        </p:nvSpPr>
        <p:spPr>
          <a:xfrm>
            <a:off x="4384675" y="4041489"/>
            <a:ext cx="3421252" cy="149953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083C06A-A455-2746-9903-700FB00CC165}"/>
              </a:ext>
            </a:extLst>
          </p:cNvPr>
          <p:cNvSpPr/>
          <p:nvPr/>
        </p:nvSpPr>
        <p:spPr>
          <a:xfrm>
            <a:off x="7855076" y="4041489"/>
            <a:ext cx="3419856" cy="149953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8C7D543-35B2-804E-8A03-7191A0229CEB}"/>
              </a:ext>
            </a:extLst>
          </p:cNvPr>
          <p:cNvSpPr/>
          <p:nvPr/>
        </p:nvSpPr>
        <p:spPr>
          <a:xfrm>
            <a:off x="918972" y="3684627"/>
            <a:ext cx="3419856" cy="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F86551E3-D754-D444-83F5-3BC03736C853}"/>
              </a:ext>
            </a:extLst>
          </p:cNvPr>
          <p:cNvSpPr/>
          <p:nvPr/>
        </p:nvSpPr>
        <p:spPr>
          <a:xfrm>
            <a:off x="918972" y="914400"/>
            <a:ext cx="3419856" cy="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6D95270-2486-A047-AE2B-6A393CA82219}"/>
              </a:ext>
            </a:extLst>
          </p:cNvPr>
          <p:cNvSpPr/>
          <p:nvPr/>
        </p:nvSpPr>
        <p:spPr>
          <a:xfrm>
            <a:off x="918972" y="4041489"/>
            <a:ext cx="3419856" cy="149953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525AC67-83B9-814E-A597-81542C079DBE}"/>
              </a:ext>
            </a:extLst>
          </p:cNvPr>
          <p:cNvSpPr/>
          <p:nvPr/>
        </p:nvSpPr>
        <p:spPr>
          <a:xfrm>
            <a:off x="4384675" y="4041489"/>
            <a:ext cx="3421252" cy="149953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7B95C14-95D0-3B40-84C5-1997DC902410}"/>
              </a:ext>
            </a:extLst>
          </p:cNvPr>
          <p:cNvSpPr/>
          <p:nvPr/>
        </p:nvSpPr>
        <p:spPr>
          <a:xfrm>
            <a:off x="7855076" y="4041489"/>
            <a:ext cx="3419856" cy="149953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57A6769-A3FE-AF45-A5B9-B4DE07654241}"/>
              </a:ext>
            </a:extLst>
          </p:cNvPr>
          <p:cNvSpPr/>
          <p:nvPr/>
        </p:nvSpPr>
        <p:spPr>
          <a:xfrm>
            <a:off x="918972" y="3684627"/>
            <a:ext cx="3419856" cy="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9C8896EC-57D3-D14C-8C64-7C13BABBD65B}"/>
              </a:ext>
            </a:extLst>
          </p:cNvPr>
          <p:cNvSpPr/>
          <p:nvPr/>
        </p:nvSpPr>
        <p:spPr>
          <a:xfrm>
            <a:off x="918972" y="914400"/>
            <a:ext cx="3419856" cy="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BA7915E-116F-6C4B-8C6B-F1DCB1CCFA84}"/>
              </a:ext>
            </a:extLst>
          </p:cNvPr>
          <p:cNvSpPr/>
          <p:nvPr/>
        </p:nvSpPr>
        <p:spPr>
          <a:xfrm>
            <a:off x="918972" y="4041489"/>
            <a:ext cx="3419856" cy="149953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02BA596E-8DF1-6848-81CC-F32DEAA26CE5}"/>
              </a:ext>
            </a:extLst>
          </p:cNvPr>
          <p:cNvSpPr/>
          <p:nvPr/>
        </p:nvSpPr>
        <p:spPr>
          <a:xfrm>
            <a:off x="4384675" y="4041489"/>
            <a:ext cx="3421252" cy="149953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33A89F1-FC67-1848-A20B-36296B088A11}"/>
              </a:ext>
            </a:extLst>
          </p:cNvPr>
          <p:cNvSpPr/>
          <p:nvPr/>
        </p:nvSpPr>
        <p:spPr>
          <a:xfrm>
            <a:off x="7855076" y="4041489"/>
            <a:ext cx="3419856" cy="149953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2705203-A13A-C544-99F4-CEF3FA1C0B95}"/>
              </a:ext>
            </a:extLst>
          </p:cNvPr>
          <p:cNvSpPr/>
          <p:nvPr/>
        </p:nvSpPr>
        <p:spPr>
          <a:xfrm>
            <a:off x="918972" y="3684627"/>
            <a:ext cx="3419856" cy="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D7E306C-65B5-E24F-9F75-6A7D096FF30A}"/>
              </a:ext>
            </a:extLst>
          </p:cNvPr>
          <p:cNvSpPr/>
          <p:nvPr userDrawn="1"/>
        </p:nvSpPr>
        <p:spPr>
          <a:xfrm>
            <a:off x="918972" y="914400"/>
            <a:ext cx="3419856" cy="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90AAB2C3-5BA5-684D-8ADA-EF1412D87D3E}"/>
              </a:ext>
            </a:extLst>
          </p:cNvPr>
          <p:cNvSpPr/>
          <p:nvPr userDrawn="1"/>
        </p:nvSpPr>
        <p:spPr>
          <a:xfrm>
            <a:off x="918972" y="4041489"/>
            <a:ext cx="3419856" cy="149953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86508930-77D3-2F44-8FB5-82777D818B3E}"/>
              </a:ext>
            </a:extLst>
          </p:cNvPr>
          <p:cNvSpPr/>
          <p:nvPr userDrawn="1"/>
        </p:nvSpPr>
        <p:spPr>
          <a:xfrm>
            <a:off x="4384675" y="4041489"/>
            <a:ext cx="3421252" cy="149953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715D9808-3CEA-D344-AD04-878335C3A293}"/>
              </a:ext>
            </a:extLst>
          </p:cNvPr>
          <p:cNvSpPr/>
          <p:nvPr userDrawn="1"/>
        </p:nvSpPr>
        <p:spPr>
          <a:xfrm>
            <a:off x="7855076" y="4041489"/>
            <a:ext cx="3419856" cy="149953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B811A609-4BD0-D542-B1AE-4D2501266EBF}"/>
              </a:ext>
            </a:extLst>
          </p:cNvPr>
          <p:cNvSpPr/>
          <p:nvPr userDrawn="1"/>
        </p:nvSpPr>
        <p:spPr>
          <a:xfrm>
            <a:off x="918972" y="3684627"/>
            <a:ext cx="3419856" cy="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536769"/>
      </p:ext>
    </p:extLst>
  </p:cSld>
  <p:clrMapOvr>
    <a:masterClrMapping/>
  </p:clrMapOvr>
  <p:transition spd="med">
    <p:wipe/>
  </p:transition>
  <p:extLst mod="1">
    <p:ext uri="{DCECCB84-F9BA-43D5-87BE-67443E8EF086}">
      <p15:sldGuideLst xmlns:p15="http://schemas.microsoft.com/office/powerpoint/2012/main">
        <p15:guide id="9" orient="horz" pos="2173" userDrawn="1">
          <p15:clr>
            <a:srgbClr val="FBAE40"/>
          </p15:clr>
        </p15:guide>
        <p15:guide id="10" orient="horz" pos="2147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al-content-blue-callou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914400"/>
            <a:ext cx="11277600" cy="54863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96000" y="914396"/>
            <a:ext cx="1813560" cy="54864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1371600"/>
            <a:ext cx="3429000" cy="3220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ontent Placeholder 6"/>
          <p:cNvSpPr>
            <a:spLocks noGrp="1"/>
          </p:cNvSpPr>
          <p:nvPr>
            <p:ph sz="quarter" idx="14"/>
          </p:nvPr>
        </p:nvSpPr>
        <p:spPr>
          <a:xfrm>
            <a:off x="679450" y="1143000"/>
            <a:ext cx="5187951" cy="5029202"/>
          </a:xfrm>
        </p:spPr>
        <p:txBody>
          <a:bodyPr anchor="ctr"/>
          <a:lstStyle>
            <a:lvl1pPr marL="0" indent="0">
              <a:lnSpc>
                <a:spcPct val="90000"/>
              </a:lnSpc>
              <a:spcBef>
                <a:spcPts val="1200"/>
              </a:spcBef>
              <a:buFontTx/>
              <a:buNone/>
              <a:defRPr sz="2400">
                <a:latin typeface="+mj-lt"/>
              </a:defRPr>
            </a:lvl1pPr>
            <a:lvl2pPr marL="182880">
              <a:spcBef>
                <a:spcPts val="1200"/>
              </a:spcBef>
              <a:defRPr sz="1600"/>
            </a:lvl2pPr>
            <a:lvl3pPr marL="365760">
              <a:spcBef>
                <a:spcPts val="600"/>
              </a:spcBef>
              <a:defRPr sz="1400"/>
            </a:lvl3pPr>
            <a:lvl4pPr marL="548640">
              <a:spcBef>
                <a:spcPts val="600"/>
              </a:spcBef>
              <a:defRPr sz="1200"/>
            </a:lvl4pPr>
            <a:lvl5pPr marL="731520">
              <a:spcBef>
                <a:spcPts val="900"/>
              </a:spcBef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Content Placeholder 6"/>
          <p:cNvSpPr>
            <a:spLocks noGrp="1"/>
          </p:cNvSpPr>
          <p:nvPr>
            <p:ph sz="quarter" idx="15"/>
          </p:nvPr>
        </p:nvSpPr>
        <p:spPr>
          <a:xfrm>
            <a:off x="8134066" y="1143000"/>
            <a:ext cx="3143534" cy="5029202"/>
          </a:xfrm>
        </p:spPr>
        <p:txBody>
          <a:bodyPr anchor="ctr"/>
          <a:lstStyle>
            <a:lvl1pPr marL="0" indent="0">
              <a:lnSpc>
                <a:spcPct val="90000"/>
              </a:lnSpc>
              <a:spcBef>
                <a:spcPts val="1200"/>
              </a:spcBef>
              <a:buFontTx/>
              <a:buNone/>
              <a:defRPr sz="2400">
                <a:latin typeface="+mj-lt"/>
              </a:defRPr>
            </a:lvl1pPr>
            <a:lvl2pPr marL="182880">
              <a:spcBef>
                <a:spcPts val="1200"/>
              </a:spcBef>
              <a:defRPr sz="1600"/>
            </a:lvl2pPr>
            <a:lvl3pPr marL="365760">
              <a:spcBef>
                <a:spcPts val="600"/>
              </a:spcBef>
              <a:defRPr sz="1400"/>
            </a:lvl3pPr>
            <a:lvl4pPr marL="548640">
              <a:spcBef>
                <a:spcPts val="600"/>
              </a:spcBef>
              <a:defRPr sz="1200"/>
            </a:lvl4pPr>
            <a:lvl5pPr marL="731520">
              <a:spcBef>
                <a:spcPts val="900"/>
              </a:spcBef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Silicon Labs Confidential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9A7BD92-6AE5-CF43-B276-274952F2BF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471752"/>
      </p:ext>
    </p:extLst>
  </p:cSld>
  <p:clrMapOvr>
    <a:masterClrMapping/>
  </p:clrMapOvr>
  <p:transition spd="med">
    <p:wipe/>
  </p:transition>
  <p:extLst mod="1">
    <p:ext uri="{DCECCB84-F9BA-43D5-87BE-67443E8EF086}">
      <p15:sldGuideLst xmlns:p15="http://schemas.microsoft.com/office/powerpoint/2012/main">
        <p15:guide id="1" pos="4416">
          <p15:clr>
            <a:srgbClr val="FBAE40"/>
          </p15:clr>
        </p15:guide>
        <p15:guide id="2" pos="4560">
          <p15:clr>
            <a:srgbClr val="FBAE40"/>
          </p15:clr>
        </p15:guide>
        <p15:guide id="4" pos="724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le-dual-content-compar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371600" y="914400"/>
            <a:ext cx="4698971" cy="5486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0" hasCustomPrompt="1"/>
          </p:nvPr>
        </p:nvSpPr>
        <p:spPr>
          <a:xfrm>
            <a:off x="1371600" y="1270855"/>
            <a:ext cx="4698970" cy="2394985"/>
          </a:xfrm>
          <a:prstGeom prst="rect">
            <a:avLst/>
          </a:prstGeom>
          <a:noFill/>
        </p:spPr>
        <p:txBody>
          <a:bodyPr lIns="182880" tIns="0" rIns="182880" bIns="91440" anchor="ctr" anchorCtr="0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0" indent="0" algn="ctr">
              <a:buNone/>
              <a:defRPr sz="1600">
                <a:solidFill>
                  <a:schemeClr val="tx1"/>
                </a:solidFill>
              </a:defRPr>
            </a:lvl2pPr>
            <a:lvl3pPr marL="0" indent="0" algn="ctr">
              <a:buNone/>
              <a:defRPr sz="1200">
                <a:solidFill>
                  <a:schemeClr val="tx1"/>
                </a:solidFill>
              </a:defRPr>
            </a:lvl3pPr>
            <a:lvl4pPr marL="0" indent="0" algn="ctr">
              <a:buNone/>
              <a:defRPr sz="11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1371600" y="3665842"/>
            <a:ext cx="4698971" cy="2734958"/>
          </a:xfrm>
        </p:spPr>
        <p:txBody>
          <a:bodyPr tIns="548640"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129338" y="914400"/>
            <a:ext cx="4691062" cy="5486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Content Placeholder 2"/>
          <p:cNvSpPr>
            <a:spLocks noGrp="1"/>
          </p:cNvSpPr>
          <p:nvPr>
            <p:ph idx="15"/>
          </p:nvPr>
        </p:nvSpPr>
        <p:spPr>
          <a:xfrm>
            <a:off x="6127482" y="4025644"/>
            <a:ext cx="4692918" cy="2375156"/>
          </a:xfrm>
          <a:prstGeom prst="rect">
            <a:avLst/>
          </a:prstGeom>
          <a:noFill/>
        </p:spPr>
        <p:txBody>
          <a:bodyPr lIns="182880" tIns="0" rIns="182880" bIns="91440" anchor="ctr" anchorCtr="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0" indent="0" algn="ctr">
              <a:buNone/>
              <a:defRPr sz="1600">
                <a:solidFill>
                  <a:schemeClr val="tx1"/>
                </a:solidFill>
              </a:defRPr>
            </a:lvl2pPr>
            <a:lvl3pPr marL="0" indent="0" algn="ctr">
              <a:buNone/>
              <a:defRPr sz="1400">
                <a:solidFill>
                  <a:schemeClr val="tx1"/>
                </a:solidFill>
              </a:defRPr>
            </a:lvl3pPr>
            <a:lvl4pPr marL="0" indent="0" algn="ctr">
              <a:buNone/>
              <a:defRPr sz="1200">
                <a:solidFill>
                  <a:schemeClr val="tx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0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6127485" y="917749"/>
            <a:ext cx="4692915" cy="2748091"/>
          </a:xfrm>
        </p:spPr>
        <p:txBody>
          <a:bodyPr tIns="548640"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0"/>
          <p:cNvSpPr>
            <a:spLocks noGrp="1"/>
          </p:cNvSpPr>
          <p:nvPr>
            <p:ph type="body" sz="quarter" idx="17"/>
          </p:nvPr>
        </p:nvSpPr>
        <p:spPr>
          <a:xfrm>
            <a:off x="1371601" y="914400"/>
            <a:ext cx="4698970" cy="356455"/>
          </a:xfrm>
          <a:solidFill>
            <a:schemeClr val="accent1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 cap="all" spc="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30"/>
          <p:cNvSpPr>
            <a:spLocks noGrp="1"/>
          </p:cNvSpPr>
          <p:nvPr>
            <p:ph type="body" sz="quarter" idx="18"/>
          </p:nvPr>
        </p:nvSpPr>
        <p:spPr>
          <a:xfrm>
            <a:off x="6127483" y="3665840"/>
            <a:ext cx="4692918" cy="356455"/>
          </a:xfrm>
          <a:solidFill>
            <a:schemeClr val="accent1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 cap="all" spc="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Silicon Labs Confidential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9A7BD92-6AE5-CF43-B276-274952F2BF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835567"/>
      </p:ext>
    </p:extLst>
  </p:cSld>
  <p:clrMapOvr>
    <a:masterClrMapping/>
  </p:clrMapOvr>
  <p:transition spd="med">
    <p:wipe/>
  </p:transition>
  <p:extLst mod="1"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duct-detail-w-o-tab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914400"/>
            <a:ext cx="11277600" cy="54863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071562" y="1143000"/>
            <a:ext cx="3875087" cy="4496423"/>
          </a:xfrm>
        </p:spPr>
        <p:txBody>
          <a:bodyPr tIns="182880" bIns="182880"/>
          <a:lstStyle>
            <a:lvl1pPr>
              <a:defRPr sz="1600" baseline="0"/>
            </a:lvl1pPr>
          </a:lstStyle>
          <a:p>
            <a:pPr lvl="0"/>
            <a:r>
              <a:rPr lang="en-US" dirty="0"/>
              <a:t>Click to add block diagram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14400" y="1371600"/>
            <a:ext cx="3429000" cy="3220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410202" y="1512330"/>
            <a:ext cx="6089648" cy="1866602"/>
          </a:xfrm>
        </p:spPr>
        <p:txBody>
          <a:bodyPr lIns="182880" tIns="91440" bIns="91440" numCol="2" spcCol="91440" anchor="t">
            <a:normAutofit/>
          </a:bodyPr>
          <a:lstStyle>
            <a:lvl1pPr>
              <a:lnSpc>
                <a:spcPct val="90000"/>
              </a:lnSpc>
              <a:spcBef>
                <a:spcPts val="600"/>
              </a:spcBef>
              <a:defRPr sz="1400"/>
            </a:lvl1pPr>
            <a:lvl2pPr>
              <a:lnSpc>
                <a:spcPct val="90000"/>
              </a:lnSpc>
              <a:spcBef>
                <a:spcPts val="600"/>
              </a:spcBef>
              <a:defRPr sz="1200"/>
            </a:lvl2pPr>
            <a:lvl3pPr>
              <a:lnSpc>
                <a:spcPct val="90000"/>
              </a:lnSpc>
              <a:spcBef>
                <a:spcPts val="600"/>
              </a:spcBef>
              <a:defRPr sz="1100"/>
            </a:lvl3pPr>
            <a:lvl4pPr>
              <a:lnSpc>
                <a:spcPct val="90000"/>
              </a:lnSpc>
              <a:spcBef>
                <a:spcPts val="600"/>
              </a:spcBef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A7BD92-6AE5-CF43-B276-274952F2BFB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Silicon Labs Confidential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410202" y="1143000"/>
            <a:ext cx="6089648" cy="261610"/>
          </a:xfrm>
          <a:prstGeom prst="rect">
            <a:avLst/>
          </a:prstGeom>
          <a:solidFill>
            <a:schemeClr val="tx1"/>
          </a:solidFill>
        </p:spPr>
        <p:txBody>
          <a:bodyPr wrap="square" lIns="182880" tIns="45720" rIns="274320" bIns="45720">
            <a:spAutoFit/>
          </a:bodyPr>
          <a:lstStyle/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lang="en-US" sz="1100" spc="300" dirty="0">
                <a:solidFill>
                  <a:schemeClr val="bg1"/>
                </a:solidFill>
              </a:rPr>
              <a:t>APPLICATIONS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10202" y="3486654"/>
            <a:ext cx="6089648" cy="261610"/>
          </a:xfrm>
          <a:prstGeom prst="rect">
            <a:avLst/>
          </a:prstGeom>
          <a:solidFill>
            <a:schemeClr val="tx1"/>
          </a:solidFill>
        </p:spPr>
        <p:txBody>
          <a:bodyPr wrap="square" lIns="182880" tIns="45720" rIns="274320" bIns="4572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US" sz="1100" spc="300" dirty="0">
                <a:solidFill>
                  <a:schemeClr val="bg1"/>
                </a:solidFill>
              </a:rPr>
              <a:t>FEATURES</a:t>
            </a:r>
          </a:p>
        </p:txBody>
      </p:sp>
      <p:sp>
        <p:nvSpPr>
          <p:cNvPr id="11" name="Content Placeholder 6"/>
          <p:cNvSpPr>
            <a:spLocks noGrp="1"/>
          </p:cNvSpPr>
          <p:nvPr>
            <p:ph sz="quarter" idx="18"/>
          </p:nvPr>
        </p:nvSpPr>
        <p:spPr>
          <a:xfrm>
            <a:off x="5416555" y="3855986"/>
            <a:ext cx="6083295" cy="2316214"/>
          </a:xfrm>
        </p:spPr>
        <p:txBody>
          <a:bodyPr lIns="182880" tIns="91440" bIns="91440" numCol="2" spcCol="91440" anchor="t">
            <a:normAutofit/>
          </a:bodyPr>
          <a:lstStyle>
            <a:lvl1pPr>
              <a:lnSpc>
                <a:spcPct val="90000"/>
              </a:lnSpc>
              <a:spcBef>
                <a:spcPts val="600"/>
              </a:spcBef>
              <a:defRPr sz="1400"/>
            </a:lvl1pPr>
            <a:lvl2pPr>
              <a:lnSpc>
                <a:spcPct val="90000"/>
              </a:lnSpc>
              <a:spcBef>
                <a:spcPts val="600"/>
              </a:spcBef>
              <a:defRPr sz="1200"/>
            </a:lvl2pPr>
            <a:lvl3pPr>
              <a:lnSpc>
                <a:spcPct val="90000"/>
              </a:lnSpc>
              <a:spcBef>
                <a:spcPts val="600"/>
              </a:spcBef>
              <a:defRPr sz="1100"/>
            </a:lvl3pPr>
            <a:lvl4pPr>
              <a:lnSpc>
                <a:spcPct val="90000"/>
              </a:lnSpc>
              <a:spcBef>
                <a:spcPts val="600"/>
              </a:spcBef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9" hasCustomPrompt="1"/>
          </p:nvPr>
        </p:nvSpPr>
        <p:spPr>
          <a:xfrm>
            <a:off x="1071564" y="5639423"/>
            <a:ext cx="3875086" cy="533401"/>
          </a:xfrm>
        </p:spPr>
        <p:txBody>
          <a:bodyPr wrap="square" tIns="91440" bIns="91440" anchor="ctr">
            <a:noAutofit/>
          </a:bodyPr>
          <a:lstStyle>
            <a:lvl1pPr marL="0" indent="0" algn="ctr">
              <a:spcBef>
                <a:spcPts val="60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Additional information here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5181600" y="1143000"/>
            <a:ext cx="0" cy="5029200"/>
          </a:xfrm>
          <a:prstGeom prst="line">
            <a:avLst/>
          </a:prstGeom>
          <a:ln w="952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/>
          <p:cNvSpPr>
            <a:spLocks noGrp="1"/>
          </p:cNvSpPr>
          <p:nvPr>
            <p:ph type="body" sz="quarter" idx="20"/>
          </p:nvPr>
        </p:nvSpPr>
        <p:spPr>
          <a:xfrm rot="16200000">
            <a:off x="-2099471" y="3464718"/>
            <a:ext cx="5486398" cy="38576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118BD-8500-F84D-986B-E284CF4B8663}"/>
              </a:ext>
            </a:extLst>
          </p:cNvPr>
          <p:cNvSpPr/>
          <p:nvPr/>
        </p:nvSpPr>
        <p:spPr>
          <a:xfrm>
            <a:off x="5410202" y="1143000"/>
            <a:ext cx="6089648" cy="261610"/>
          </a:xfrm>
          <a:prstGeom prst="rect">
            <a:avLst/>
          </a:prstGeom>
          <a:solidFill>
            <a:schemeClr val="tx1"/>
          </a:solidFill>
        </p:spPr>
        <p:txBody>
          <a:bodyPr wrap="square" lIns="182880" tIns="45720" rIns="274320" bIns="45720">
            <a:spAutoFit/>
          </a:bodyPr>
          <a:lstStyle/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lang="en-US" sz="1100" spc="300" dirty="0">
                <a:solidFill>
                  <a:schemeClr val="bg1"/>
                </a:solidFill>
              </a:rPr>
              <a:t>APPLICATIONS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F14C4E-C403-9245-A7DE-FB8FA327E29D}"/>
              </a:ext>
            </a:extLst>
          </p:cNvPr>
          <p:cNvSpPr/>
          <p:nvPr/>
        </p:nvSpPr>
        <p:spPr>
          <a:xfrm>
            <a:off x="5410202" y="3486654"/>
            <a:ext cx="6089648" cy="261610"/>
          </a:xfrm>
          <a:prstGeom prst="rect">
            <a:avLst/>
          </a:prstGeom>
          <a:solidFill>
            <a:schemeClr val="tx1"/>
          </a:solidFill>
        </p:spPr>
        <p:txBody>
          <a:bodyPr wrap="square" lIns="182880" tIns="45720" rIns="274320" bIns="4572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US" sz="1100" spc="300" dirty="0">
                <a:solidFill>
                  <a:schemeClr val="bg1"/>
                </a:solidFill>
              </a:rPr>
              <a:t>FEATURES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7EF78B9-8C7A-BB4D-ABE9-F40E5EFA44EC}"/>
              </a:ext>
            </a:extLst>
          </p:cNvPr>
          <p:cNvCxnSpPr/>
          <p:nvPr/>
        </p:nvCxnSpPr>
        <p:spPr>
          <a:xfrm>
            <a:off x="5181600" y="1143000"/>
            <a:ext cx="0" cy="5029200"/>
          </a:xfrm>
          <a:prstGeom prst="line">
            <a:avLst/>
          </a:prstGeom>
          <a:ln w="952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D876D8D7-10EF-A04C-9415-49E0C913A0FB}"/>
              </a:ext>
            </a:extLst>
          </p:cNvPr>
          <p:cNvSpPr/>
          <p:nvPr/>
        </p:nvSpPr>
        <p:spPr>
          <a:xfrm>
            <a:off x="5410202" y="1143000"/>
            <a:ext cx="6089648" cy="261610"/>
          </a:xfrm>
          <a:prstGeom prst="rect">
            <a:avLst/>
          </a:prstGeom>
          <a:solidFill>
            <a:schemeClr val="tx1"/>
          </a:solidFill>
        </p:spPr>
        <p:txBody>
          <a:bodyPr wrap="square" lIns="182880" tIns="45720" rIns="274320" bIns="45720">
            <a:spAutoFit/>
          </a:bodyPr>
          <a:lstStyle/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lang="en-US" sz="1100" spc="300" dirty="0">
                <a:solidFill>
                  <a:schemeClr val="bg1"/>
                </a:solidFill>
              </a:rPr>
              <a:t>APPLICATIONS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7C39EB-E167-B346-B712-92ABB0BF75AD}"/>
              </a:ext>
            </a:extLst>
          </p:cNvPr>
          <p:cNvSpPr/>
          <p:nvPr/>
        </p:nvSpPr>
        <p:spPr>
          <a:xfrm>
            <a:off x="5410202" y="3486654"/>
            <a:ext cx="6089648" cy="261610"/>
          </a:xfrm>
          <a:prstGeom prst="rect">
            <a:avLst/>
          </a:prstGeom>
          <a:solidFill>
            <a:schemeClr val="tx1"/>
          </a:solidFill>
        </p:spPr>
        <p:txBody>
          <a:bodyPr wrap="square" lIns="182880" tIns="45720" rIns="274320" bIns="4572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US" sz="1100" spc="300" dirty="0">
                <a:solidFill>
                  <a:schemeClr val="bg1"/>
                </a:solidFill>
              </a:rPr>
              <a:t>FEATURES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66DFCA9-DAED-3741-87E0-8A788CD33B31}"/>
              </a:ext>
            </a:extLst>
          </p:cNvPr>
          <p:cNvCxnSpPr/>
          <p:nvPr/>
        </p:nvCxnSpPr>
        <p:spPr>
          <a:xfrm>
            <a:off x="5181600" y="1143000"/>
            <a:ext cx="0" cy="5029200"/>
          </a:xfrm>
          <a:prstGeom prst="line">
            <a:avLst/>
          </a:prstGeom>
          <a:ln w="952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117B51E1-4AED-DB42-AD96-5A9FB61ED019}"/>
              </a:ext>
            </a:extLst>
          </p:cNvPr>
          <p:cNvSpPr/>
          <p:nvPr/>
        </p:nvSpPr>
        <p:spPr>
          <a:xfrm>
            <a:off x="5410202" y="1143000"/>
            <a:ext cx="6089648" cy="261610"/>
          </a:xfrm>
          <a:prstGeom prst="rect">
            <a:avLst/>
          </a:prstGeom>
          <a:solidFill>
            <a:schemeClr val="tx1"/>
          </a:solidFill>
        </p:spPr>
        <p:txBody>
          <a:bodyPr wrap="square" lIns="182880" tIns="45720" rIns="274320" bIns="45720">
            <a:spAutoFit/>
          </a:bodyPr>
          <a:lstStyle/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lang="en-US" sz="1100" spc="300" dirty="0">
                <a:solidFill>
                  <a:schemeClr val="bg1"/>
                </a:solidFill>
              </a:rPr>
              <a:t>APPLICATIONS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2DEE475-A2D5-E14F-9F3A-43FB432C2DDE}"/>
              </a:ext>
            </a:extLst>
          </p:cNvPr>
          <p:cNvSpPr/>
          <p:nvPr/>
        </p:nvSpPr>
        <p:spPr>
          <a:xfrm>
            <a:off x="5410202" y="3486654"/>
            <a:ext cx="6089648" cy="261610"/>
          </a:xfrm>
          <a:prstGeom prst="rect">
            <a:avLst/>
          </a:prstGeom>
          <a:solidFill>
            <a:schemeClr val="tx1"/>
          </a:solidFill>
        </p:spPr>
        <p:txBody>
          <a:bodyPr wrap="square" lIns="182880" tIns="45720" rIns="274320" bIns="4572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US" sz="1100" spc="300" dirty="0">
                <a:solidFill>
                  <a:schemeClr val="bg1"/>
                </a:solidFill>
              </a:rPr>
              <a:t>FEATURES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3AD7A21-2DCE-B04E-9377-494784E12B9A}"/>
              </a:ext>
            </a:extLst>
          </p:cNvPr>
          <p:cNvCxnSpPr/>
          <p:nvPr/>
        </p:nvCxnSpPr>
        <p:spPr>
          <a:xfrm>
            <a:off x="5181600" y="1143000"/>
            <a:ext cx="0" cy="5029200"/>
          </a:xfrm>
          <a:prstGeom prst="line">
            <a:avLst/>
          </a:prstGeom>
          <a:ln w="952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F8A5EFC8-95EF-5A45-85AF-741D41772FA2}"/>
              </a:ext>
            </a:extLst>
          </p:cNvPr>
          <p:cNvSpPr/>
          <p:nvPr/>
        </p:nvSpPr>
        <p:spPr>
          <a:xfrm>
            <a:off x="5410202" y="1143000"/>
            <a:ext cx="6089648" cy="261610"/>
          </a:xfrm>
          <a:prstGeom prst="rect">
            <a:avLst/>
          </a:prstGeom>
          <a:solidFill>
            <a:schemeClr val="accent1"/>
          </a:solidFill>
        </p:spPr>
        <p:txBody>
          <a:bodyPr wrap="square" lIns="182880" tIns="45720" rIns="274320" bIns="45720">
            <a:spAutoFit/>
          </a:bodyPr>
          <a:lstStyle/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lang="en-US" sz="1100" spc="300" dirty="0">
                <a:solidFill>
                  <a:schemeClr val="bg1"/>
                </a:solidFill>
              </a:rPr>
              <a:t>APPLICATIONS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12CC734-5C86-9145-B7EF-5BC343A9E833}"/>
              </a:ext>
            </a:extLst>
          </p:cNvPr>
          <p:cNvSpPr/>
          <p:nvPr/>
        </p:nvSpPr>
        <p:spPr>
          <a:xfrm>
            <a:off x="5410202" y="3486654"/>
            <a:ext cx="6089648" cy="261610"/>
          </a:xfrm>
          <a:prstGeom prst="rect">
            <a:avLst/>
          </a:prstGeom>
          <a:solidFill>
            <a:schemeClr val="accent1"/>
          </a:solidFill>
        </p:spPr>
        <p:txBody>
          <a:bodyPr wrap="square" lIns="182880" tIns="45720" rIns="274320" bIns="4572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US" sz="1100" spc="300" dirty="0">
                <a:solidFill>
                  <a:schemeClr val="bg1"/>
                </a:solidFill>
              </a:rPr>
              <a:t>FEATURES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6ED15B8-ADA4-324F-BA09-09DB8AC9DE89}"/>
              </a:ext>
            </a:extLst>
          </p:cNvPr>
          <p:cNvCxnSpPr/>
          <p:nvPr/>
        </p:nvCxnSpPr>
        <p:spPr>
          <a:xfrm>
            <a:off x="5181600" y="1143000"/>
            <a:ext cx="0" cy="5029200"/>
          </a:xfrm>
          <a:prstGeom prst="line">
            <a:avLst/>
          </a:prstGeom>
          <a:ln w="952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D223C678-F749-2143-B9BE-C374CF56F289}"/>
              </a:ext>
            </a:extLst>
          </p:cNvPr>
          <p:cNvSpPr/>
          <p:nvPr userDrawn="1"/>
        </p:nvSpPr>
        <p:spPr>
          <a:xfrm>
            <a:off x="5410202" y="1143000"/>
            <a:ext cx="6089648" cy="261610"/>
          </a:xfrm>
          <a:prstGeom prst="rect">
            <a:avLst/>
          </a:prstGeom>
          <a:solidFill>
            <a:schemeClr val="accent1"/>
          </a:solidFill>
        </p:spPr>
        <p:txBody>
          <a:bodyPr wrap="square" lIns="182880" tIns="45720" rIns="274320" bIns="45720">
            <a:spAutoFit/>
          </a:bodyPr>
          <a:lstStyle/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lang="en-US" sz="1100" spc="300" dirty="0">
                <a:solidFill>
                  <a:schemeClr val="bg1"/>
                </a:solidFill>
              </a:rPr>
              <a:t>APPLICATIONS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CA51D17-7C77-8B49-8423-A7AC69BA68B2}"/>
              </a:ext>
            </a:extLst>
          </p:cNvPr>
          <p:cNvSpPr/>
          <p:nvPr userDrawn="1"/>
        </p:nvSpPr>
        <p:spPr>
          <a:xfrm>
            <a:off x="5410202" y="3486654"/>
            <a:ext cx="6089648" cy="261610"/>
          </a:xfrm>
          <a:prstGeom prst="rect">
            <a:avLst/>
          </a:prstGeom>
          <a:solidFill>
            <a:schemeClr val="accent1"/>
          </a:solidFill>
        </p:spPr>
        <p:txBody>
          <a:bodyPr wrap="square" lIns="182880" tIns="45720" rIns="274320" bIns="4572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US" sz="1100" spc="300" dirty="0">
                <a:solidFill>
                  <a:schemeClr val="bg1"/>
                </a:solidFill>
              </a:rPr>
              <a:t>FEATURES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349CBFC-4AE9-D14C-A773-4CA1FC7097C2}"/>
              </a:ext>
            </a:extLst>
          </p:cNvPr>
          <p:cNvCxnSpPr/>
          <p:nvPr userDrawn="1"/>
        </p:nvCxnSpPr>
        <p:spPr>
          <a:xfrm>
            <a:off x="5181600" y="1143000"/>
            <a:ext cx="0" cy="5029200"/>
          </a:xfrm>
          <a:prstGeom prst="line">
            <a:avLst/>
          </a:prstGeom>
          <a:ln w="952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0320550"/>
      </p:ext>
    </p:extLst>
  </p:cSld>
  <p:clrMapOvr>
    <a:masterClrMapping/>
  </p:clrMapOvr>
  <p:transition spd="med">
    <p:wipe/>
  </p:transition>
  <p:extLst mod="1"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rket Opportunit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AD1D600-8D4E-9440-BD68-670F10BFF878}"/>
              </a:ext>
            </a:extLst>
          </p:cNvPr>
          <p:cNvSpPr/>
          <p:nvPr/>
        </p:nvSpPr>
        <p:spPr>
          <a:xfrm>
            <a:off x="457200" y="914400"/>
            <a:ext cx="11277600" cy="54863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3" name="Content Placeholder 9">
            <a:extLst>
              <a:ext uri="{FF2B5EF4-FFF2-40B4-BE49-F238E27FC236}">
                <a16:creationId xmlns:a16="http://schemas.microsoft.com/office/drawing/2014/main" id="{E5757108-B059-A248-8F1C-8F86A0FEF605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79449" y="1418095"/>
            <a:ext cx="5181601" cy="310741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54C80A73-F9E9-4046-8E7E-5EF6EAC21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Footer Placeholder 8">
            <a:extLst>
              <a:ext uri="{FF2B5EF4-FFF2-40B4-BE49-F238E27FC236}">
                <a16:creationId xmlns:a16="http://schemas.microsoft.com/office/drawing/2014/main" id="{C3E21816-985A-4842-9B5C-1AE1FD67F93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76896" y="6400801"/>
            <a:ext cx="10957904" cy="457200"/>
          </a:xfrm>
        </p:spPr>
        <p:txBody>
          <a:bodyPr/>
          <a:lstStyle/>
          <a:p>
            <a:r>
              <a:rPr lang="en-US"/>
              <a:t>Silicon Labs Confidential</a:t>
            </a:r>
            <a:endParaRPr lang="en-US" dirty="0"/>
          </a:p>
        </p:txBody>
      </p:sp>
      <p:sp>
        <p:nvSpPr>
          <p:cNvPr id="22" name="Slide Number Placeholder 9">
            <a:extLst>
              <a:ext uri="{FF2B5EF4-FFF2-40B4-BE49-F238E27FC236}">
                <a16:creationId xmlns:a16="http://schemas.microsoft.com/office/drawing/2014/main" id="{60C016E8-485E-4B4C-9B12-494CE681D8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57199" y="6400800"/>
            <a:ext cx="319696" cy="457200"/>
          </a:xfrm>
        </p:spPr>
        <p:txBody>
          <a:bodyPr/>
          <a:lstStyle/>
          <a:p>
            <a:fld id="{29A7BD92-6AE5-CF43-B276-274952F2BFB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89DDCA8-8073-7B4D-8A83-8532760E15A0}"/>
              </a:ext>
            </a:extLst>
          </p:cNvPr>
          <p:cNvCxnSpPr/>
          <p:nvPr/>
        </p:nvCxnSpPr>
        <p:spPr>
          <a:xfrm>
            <a:off x="6096000" y="1143002"/>
            <a:ext cx="0" cy="5029198"/>
          </a:xfrm>
          <a:prstGeom prst="line">
            <a:avLst/>
          </a:prstGeom>
          <a:ln w="952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9">
            <a:extLst>
              <a:ext uri="{FF2B5EF4-FFF2-40B4-BE49-F238E27FC236}">
                <a16:creationId xmlns:a16="http://schemas.microsoft.com/office/drawing/2014/main" id="{D3349FF2-9B18-554A-A94D-3C2C9A6FAA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24600" y="1418095"/>
            <a:ext cx="5175250" cy="310741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2440EF58-44DC-F34E-95FC-2EA13B3013F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9450" y="1108128"/>
            <a:ext cx="5187950" cy="26018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100" baseline="0"/>
            </a:lvl1pPr>
            <a:lvl2pPr marL="182880" indent="0">
              <a:buNone/>
              <a:defRPr sz="1200"/>
            </a:lvl2pPr>
            <a:lvl3pPr marL="365760" indent="0">
              <a:buNone/>
              <a:defRPr sz="1200"/>
            </a:lvl3pPr>
            <a:lvl4pPr marL="548640" indent="0">
              <a:buNone/>
              <a:defRPr sz="1200"/>
            </a:lvl4pPr>
            <a:lvl5pPr marL="731520" indent="0">
              <a:buNone/>
              <a:defRPr sz="12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7EEC2D55-F1DE-FA4B-A258-428D3D36C29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21424" y="1108128"/>
            <a:ext cx="5178426" cy="26018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100" baseline="0"/>
            </a:lvl1pPr>
            <a:lvl2pPr marL="182880" indent="0">
              <a:buNone/>
              <a:defRPr sz="1200"/>
            </a:lvl2pPr>
            <a:lvl3pPr marL="365760" indent="0">
              <a:buNone/>
              <a:defRPr sz="1200"/>
            </a:lvl3pPr>
            <a:lvl4pPr marL="548640" indent="0">
              <a:buNone/>
              <a:defRPr sz="1200"/>
            </a:lvl4pPr>
            <a:lvl5pPr marL="731520" indent="0">
              <a:buNone/>
              <a:defRPr sz="12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9" name="Content Placeholder 6">
            <a:extLst>
              <a:ext uri="{FF2B5EF4-FFF2-40B4-BE49-F238E27FC236}">
                <a16:creationId xmlns:a16="http://schemas.microsoft.com/office/drawing/2014/main" id="{5F4CB608-1865-2E47-BF8A-850A58CA77A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9450" y="4719235"/>
            <a:ext cx="5187950" cy="1542080"/>
          </a:xfrm>
        </p:spPr>
        <p:txBody>
          <a:bodyPr anchor="t">
            <a:normAutofit/>
          </a:bodyPr>
          <a:lstStyle>
            <a:lvl1pPr>
              <a:lnSpc>
                <a:spcPct val="90000"/>
              </a:lnSpc>
              <a:defRPr sz="1400"/>
            </a:lvl1pPr>
            <a:lvl2pPr>
              <a:lnSpc>
                <a:spcPct val="90000"/>
              </a:lnSpc>
              <a:defRPr sz="1200"/>
            </a:lvl2pPr>
            <a:lvl3pPr>
              <a:lnSpc>
                <a:spcPct val="90000"/>
              </a:lnSpc>
              <a:defRPr sz="1100"/>
            </a:lvl3pPr>
            <a:lvl4pPr>
              <a:lnSpc>
                <a:spcPct val="90000"/>
              </a:lnSpc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5" name="Content Placeholder 6">
            <a:extLst>
              <a:ext uri="{FF2B5EF4-FFF2-40B4-BE49-F238E27FC236}">
                <a16:creationId xmlns:a16="http://schemas.microsoft.com/office/drawing/2014/main" id="{264585F3-5B37-E340-BB36-BF899EBE4C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321425" y="4719235"/>
            <a:ext cx="5187950" cy="1542080"/>
          </a:xfrm>
        </p:spPr>
        <p:txBody>
          <a:bodyPr anchor="t">
            <a:normAutofit/>
          </a:bodyPr>
          <a:lstStyle>
            <a:lvl1pPr>
              <a:lnSpc>
                <a:spcPct val="90000"/>
              </a:lnSpc>
              <a:defRPr sz="1400"/>
            </a:lvl1pPr>
            <a:lvl2pPr>
              <a:lnSpc>
                <a:spcPct val="90000"/>
              </a:lnSpc>
              <a:defRPr sz="1200"/>
            </a:lvl2pPr>
            <a:lvl3pPr>
              <a:lnSpc>
                <a:spcPct val="90000"/>
              </a:lnSpc>
              <a:defRPr sz="1100"/>
            </a:lvl3pPr>
            <a:lvl4pPr>
              <a:lnSpc>
                <a:spcPct val="90000"/>
              </a:lnSpc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28524871"/>
      </p:ext>
    </p:extLst>
  </p:cSld>
  <p:clrMapOvr>
    <a:masterClrMapping/>
  </p:clrMapOvr>
  <p:transition spd="med">
    <p:wipe dir="r"/>
  </p:transition>
  <p:hf hdr="0" dt="0"/>
  <p:extLst mod="1">
    <p:ext uri="{DCECCB84-F9BA-43D5-87BE-67443E8EF086}">
      <p15:sldGuideLst xmlns:p15="http://schemas.microsoft.com/office/powerpoint/2012/main">
        <p15:guide id="6" orient="horz" pos="3888">
          <p15:clr>
            <a:srgbClr val="FBAE40"/>
          </p15:clr>
        </p15:guide>
        <p15:guide id="7" pos="2064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gment Detai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11B0170-4407-094E-99B7-77A0D4396FB9}"/>
              </a:ext>
            </a:extLst>
          </p:cNvPr>
          <p:cNvSpPr/>
          <p:nvPr/>
        </p:nvSpPr>
        <p:spPr>
          <a:xfrm>
            <a:off x="457200" y="914401"/>
            <a:ext cx="11277600" cy="548639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dist="571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C092A6A-06E3-7048-ABCC-EBDC942DFB0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" y="914400"/>
            <a:ext cx="3995928" cy="5486400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95E313C6-5A93-9046-8797-EC4BBB5A6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855200" y="1375576"/>
            <a:ext cx="1879600" cy="230832"/>
          </a:xfrm>
          <a:prstGeom prst="rect">
            <a:avLst/>
          </a:prstGeom>
          <a:noFill/>
        </p:spPr>
        <p:txBody>
          <a:bodyPr wrap="square" bIns="0" rtlCol="0">
            <a:spAutoFit/>
          </a:bodyPr>
          <a:lstStyle/>
          <a:p>
            <a:pPr algn="ctr"/>
            <a:r>
              <a:rPr lang="en-US" sz="1200" spc="100" dirty="0">
                <a:solidFill>
                  <a:schemeClr val="tx1"/>
                </a:solidFill>
              </a:rPr>
              <a:t>KEY </a:t>
            </a:r>
            <a:r>
              <a:rPr lang="en-US" sz="1200" spc="100" baseline="0" dirty="0">
                <a:solidFill>
                  <a:schemeClr val="tx1"/>
                </a:solidFill>
              </a:rPr>
              <a:t>RELATIONSHIPS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445000" y="1371600"/>
            <a:ext cx="0" cy="4571998"/>
          </a:xfrm>
          <a:prstGeom prst="line">
            <a:avLst/>
          </a:prstGeom>
          <a:ln w="952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9857257" y="1451594"/>
            <a:ext cx="0" cy="4492004"/>
          </a:xfrm>
          <a:prstGeom prst="line">
            <a:avLst/>
          </a:prstGeom>
          <a:ln w="952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4697794" y="3863117"/>
            <a:ext cx="4906582" cy="276999"/>
          </a:xfrm>
          <a:prstGeom prst="rect">
            <a:avLst/>
          </a:prstGeom>
        </p:spPr>
        <p:txBody>
          <a:bodyPr wrap="square" lIns="91440" rIns="91440">
            <a:spAutoFit/>
          </a:bodyPr>
          <a:lstStyle/>
          <a:p>
            <a:r>
              <a:rPr lang="en-US" sz="1200" b="0" spc="100" dirty="0">
                <a:solidFill>
                  <a:schemeClr val="tx1"/>
                </a:solidFill>
              </a:rPr>
              <a:t>PROVIDING</a:t>
            </a:r>
            <a:r>
              <a:rPr lang="en-US" sz="1200" b="0" spc="100" baseline="0" dirty="0">
                <a:solidFill>
                  <a:schemeClr val="tx1"/>
                </a:solidFill>
              </a:rPr>
              <a:t> VALUE TO OUR CUSTOMERS</a:t>
            </a:r>
            <a:endParaRPr lang="en-US" sz="1200" b="0" spc="100" dirty="0">
              <a:solidFill>
                <a:schemeClr val="tx1"/>
              </a:solidFill>
            </a:endParaRP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4697793" y="4267199"/>
            <a:ext cx="4906582" cy="1676399"/>
          </a:xfrm>
        </p:spPr>
        <p:txBody>
          <a:bodyPr lIns="91440" rIns="91440">
            <a:noAutofit/>
          </a:bodyPr>
          <a:lstStyle>
            <a:lvl1pPr marL="171450" indent="-171450">
              <a:buClr>
                <a:schemeClr val="tx2"/>
              </a:buClr>
              <a:buFont typeface="Wingdings" charset="2"/>
              <a:buChar char="§"/>
              <a:defRPr sz="1200">
                <a:solidFill>
                  <a:schemeClr val="tx1"/>
                </a:solidFill>
              </a:defRPr>
            </a:lvl1pPr>
            <a:lvl2pPr marL="182880">
              <a:defRPr sz="1100"/>
            </a:lvl2pPr>
            <a:lvl3pPr>
              <a:defRPr sz="105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697792" y="1371600"/>
            <a:ext cx="4906583" cy="230832"/>
          </a:xfrm>
          <a:prstGeom prst="rect">
            <a:avLst/>
          </a:prstGeom>
          <a:noFill/>
        </p:spPr>
        <p:txBody>
          <a:bodyPr wrap="square" bIns="0" rtlCol="0">
            <a:spAutoFit/>
          </a:bodyPr>
          <a:lstStyle/>
          <a:p>
            <a:pPr algn="ctr"/>
            <a:r>
              <a:rPr lang="en-US" sz="1200" spc="100" baseline="0" dirty="0">
                <a:solidFill>
                  <a:schemeClr val="tx1"/>
                </a:solidFill>
              </a:rPr>
              <a:t>APPLICATIONS</a:t>
            </a:r>
          </a:p>
        </p:txBody>
      </p:sp>
      <p:cxnSp>
        <p:nvCxnSpPr>
          <p:cNvPr id="60" name="Straight Connector 59"/>
          <p:cNvCxnSpPr>
            <a:cxnSpLocks/>
          </p:cNvCxnSpPr>
          <p:nvPr/>
        </p:nvCxnSpPr>
        <p:spPr>
          <a:xfrm flipH="1">
            <a:off x="4697793" y="3657600"/>
            <a:ext cx="4906582" cy="0"/>
          </a:xfrm>
          <a:prstGeom prst="line">
            <a:avLst/>
          </a:prstGeom>
          <a:ln w="952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15C70AF-A211-824D-B8F1-176B5B6C15F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Silicon Labs Confidential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C955AE-BE48-0440-B947-4DA51A461EA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57199" y="6400800"/>
            <a:ext cx="319696" cy="457200"/>
          </a:xfrm>
        </p:spPr>
        <p:txBody>
          <a:bodyPr/>
          <a:lstStyle/>
          <a:p>
            <a:fld id="{29A7BD92-6AE5-CF43-B276-274952F2BFB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Content Placeholder 6">
            <a:extLst>
              <a:ext uri="{FF2B5EF4-FFF2-40B4-BE49-F238E27FC236}">
                <a16:creationId xmlns:a16="http://schemas.microsoft.com/office/drawing/2014/main" id="{C756EB6F-E11E-FA46-B313-A7C435FE3D6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9451" y="1371600"/>
            <a:ext cx="3512668" cy="45719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928701"/>
      </p:ext>
    </p:extLst>
  </p:cSld>
  <p:clrMapOvr>
    <a:masterClrMapping/>
  </p:clrMapOvr>
  <p:transition spd="med">
    <p:wipe dir="r"/>
  </p:transition>
  <p:hf hdr="0" dt="0"/>
  <p:extLst mod="1">
    <p:ext uri="{DCECCB84-F9BA-43D5-87BE-67443E8EF086}">
      <p15:sldGuideLst xmlns:p15="http://schemas.microsoft.com/office/powerpoint/2012/main">
        <p15:guide id="4" pos="5138">
          <p15:clr>
            <a:srgbClr val="FBAE40"/>
          </p15:clr>
        </p15:guide>
        <p15:guide id="5" pos="6208">
          <p15:clr>
            <a:srgbClr val="FBAE40"/>
          </p15:clr>
        </p15:guide>
        <p15:guide id="6" orient="horz" pos="1351">
          <p15:clr>
            <a:srgbClr val="FBAE40"/>
          </p15:clr>
        </p15:guide>
        <p15:guide id="7" pos="2952">
          <p15:clr>
            <a:srgbClr val="FBAE40"/>
          </p15:clr>
        </p15:guide>
        <p15:guide id="8" pos="6050">
          <p15:clr>
            <a:srgbClr val="FBAE40"/>
          </p15:clr>
        </p15:guide>
        <p15:guide id="9" pos="6792">
          <p15:clr>
            <a:srgbClr val="FBAE40"/>
          </p15:clr>
        </p15:guide>
        <p15:guide id="10" pos="4045">
          <p15:clr>
            <a:srgbClr val="FBAE40"/>
          </p15:clr>
        </p15:guide>
        <p15:guide id="11" orient="horz" pos="1761">
          <p15:clr>
            <a:srgbClr val="FBAE40"/>
          </p15:clr>
        </p15:guide>
        <p15:guide id="12" pos="1824">
          <p15:clr>
            <a:srgbClr val="FBAE40"/>
          </p15:clr>
        </p15:guide>
        <p15:guide id="13" orient="horz" pos="1008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light-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57200" y="3546700"/>
            <a:ext cx="11277600" cy="389337"/>
          </a:xfrm>
          <a:ln>
            <a:noFill/>
          </a:ln>
        </p:spPr>
        <p:txBody>
          <a:bodyPr wrap="square" lIns="91440" tIns="91440" rIns="91440" bIns="91440" anchor="t" anchorCtr="0">
            <a:spAutoFit/>
          </a:bodyPr>
          <a:lstStyle>
            <a:lvl1pPr marL="0" indent="0" algn="l">
              <a:buFont typeface="Symbol" pitchFamily="18" charset="2"/>
              <a:buNone/>
              <a:tabLst>
                <a:tab pos="11085236" algn="r"/>
              </a:tabLst>
              <a:defRPr sz="1400" b="0" cap="all" spc="30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ENTER PRESENTER | DD MONTH 2017</a:t>
            </a:r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10"/>
          </p:nvPr>
        </p:nvSpPr>
        <p:spPr>
          <a:xfrm>
            <a:off x="457200" y="3008313"/>
            <a:ext cx="11277600" cy="538162"/>
          </a:xfrm>
        </p:spPr>
        <p:txBody>
          <a:bodyPr anchor="b">
            <a:sp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3078163" algn="l"/>
              </a:tabLst>
              <a:defRPr lang="en-US" sz="3200" b="0" kern="1200" spc="-50" baseline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E7D3AC9-6FAA-7A43-9C03-76E90A3335A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" y="0"/>
            <a:ext cx="12099174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E419D7-7932-1F48-8A12-915AE99CA93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" y="0"/>
            <a:ext cx="12099174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0ADDB2-7B42-8941-92B0-0DF7C000BC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" y="0"/>
            <a:ext cx="120991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823173"/>
      </p:ext>
    </p:extLst>
  </p:cSld>
  <p:clrMapOvr>
    <a:masterClrMapping/>
  </p:clrMapOvr>
  <p:transition spd="med">
    <p:wipe/>
  </p:transition>
  <p:extLst mod="1"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574" y="1190420"/>
            <a:ext cx="5480297" cy="639763"/>
          </a:xfrm>
        </p:spPr>
        <p:txBody>
          <a:bodyPr anchor="ctr">
            <a:noAutofit/>
          </a:bodyPr>
          <a:lstStyle>
            <a:lvl1pPr marL="0" indent="0">
              <a:buNone/>
              <a:defRPr sz="2667" b="1" cap="all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1573" y="1830184"/>
            <a:ext cx="5480299" cy="4325953"/>
          </a:xfrm>
        </p:spPr>
        <p:txBody>
          <a:bodyPr>
            <a:normAutofit/>
          </a:bodyPr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  <a:lvl5pPr>
              <a:defRPr sz="18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57750" y="1190420"/>
            <a:ext cx="5482452" cy="639763"/>
          </a:xfrm>
        </p:spPr>
        <p:txBody>
          <a:bodyPr anchor="ctr">
            <a:noAutofit/>
          </a:bodyPr>
          <a:lstStyle>
            <a:lvl1pPr marL="0" indent="0">
              <a:buNone/>
              <a:defRPr sz="2667" b="1" cap="all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57750" y="1830184"/>
            <a:ext cx="5482452" cy="4325953"/>
          </a:xfrm>
        </p:spPr>
        <p:txBody>
          <a:bodyPr>
            <a:normAutofit/>
          </a:bodyPr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  <a:lvl5pPr>
              <a:defRPr sz="18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3676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1573" y="1183900"/>
            <a:ext cx="5389628" cy="5420099"/>
          </a:xfrm>
        </p:spPr>
        <p:txBody>
          <a:bodyPr>
            <a:normAutofit/>
          </a:bodyPr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9573" y="1183900"/>
            <a:ext cx="5389628" cy="5420099"/>
          </a:xfrm>
        </p:spPr>
        <p:txBody>
          <a:bodyPr>
            <a:normAutofit/>
          </a:bodyPr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9378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11277600" cy="548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Rectangle 4"/>
          <p:cNvSpPr/>
          <p:nvPr/>
        </p:nvSpPr>
        <p:spPr>
          <a:xfrm>
            <a:off x="-1" y="0"/>
            <a:ext cx="9144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776896" y="6400801"/>
            <a:ext cx="10957904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800" smtClean="0">
                <a:effectLst/>
              </a:defRPr>
            </a:lvl1pPr>
          </a:lstStyle>
          <a:p>
            <a:r>
              <a:rPr lang="en-US"/>
              <a:t>Silicon Labs Confidential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57199" y="6400800"/>
            <a:ext cx="319696" cy="457200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29A7BD92-6AE5-CF43-B276-274952F2BFB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6897" y="6400801"/>
            <a:ext cx="2107497" cy="457200"/>
          </a:xfrm>
          <a:prstGeom prst="rect">
            <a:avLst/>
          </a:prstGeom>
          <a:noFill/>
          <a:ln>
            <a:noFill/>
          </a:ln>
        </p:spPr>
        <p:txBody>
          <a:bodyPr wrap="none" tIns="182880" bIns="182880" rtlCol="0" anchor="ctr">
            <a:noAutofit/>
          </a:bodyPr>
          <a:lstStyle/>
          <a:p>
            <a:pPr algn="l"/>
            <a:endParaRPr lang="en-US" sz="800" spc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498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35" r:id="rId2"/>
    <p:sldLayoutId id="2147484036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  <p:sldLayoutId id="2147484045" r:id="rId12"/>
    <p:sldLayoutId id="2147484046" r:id="rId13"/>
    <p:sldLayoutId id="2147484047" r:id="rId14"/>
    <p:sldLayoutId id="2147484048" r:id="rId15"/>
    <p:sldLayoutId id="2147484049" r:id="rId16"/>
    <p:sldLayoutId id="2147484050" r:id="rId17"/>
    <p:sldLayoutId id="2147484051" r:id="rId18"/>
    <p:sldLayoutId id="2147484052" r:id="rId19"/>
    <p:sldLayoutId id="2147484053" r:id="rId20"/>
    <p:sldLayoutId id="2147484054" r:id="rId21"/>
    <p:sldLayoutId id="2147484055" r:id="rId22"/>
    <p:sldLayoutId id="2147484056" r:id="rId23"/>
    <p:sldLayoutId id="2147484057" r:id="rId24"/>
    <p:sldLayoutId id="2147484058" r:id="rId25"/>
  </p:sldLayoutIdLst>
  <p:transition spd="med">
    <p:wipe/>
  </p:transition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200" b="0" kern="1200" spc="-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377" rtl="0" eaLnBrk="1" fontAlgn="base" latinLnBrk="0" hangingPunct="1">
        <a:lnSpc>
          <a:spcPct val="95000"/>
        </a:lnSpc>
        <a:spcBef>
          <a:spcPts val="1200"/>
        </a:spcBef>
        <a:spcAft>
          <a:spcPts val="0"/>
        </a:spcAft>
        <a:buClr>
          <a:schemeClr val="tx2"/>
        </a:buClr>
        <a:buFont typeface="Wingdings" charset="2"/>
        <a:buChar char="§"/>
        <a:defRPr lang="en-US" sz="2000" b="0" i="0" kern="1200" dirty="0" smtClean="0">
          <a:solidFill>
            <a:schemeClr val="tx1"/>
          </a:solidFill>
          <a:latin typeface="+mn-lt"/>
          <a:ea typeface="Calibri" panose="020F0502020204030204" pitchFamily="34" charset="0"/>
          <a:cs typeface="Calibri" panose="020F0502020204030204" pitchFamily="34" charset="0"/>
        </a:defRPr>
      </a:lvl1pPr>
      <a:lvl2pPr marL="365760" indent="-182880" algn="l" defTabSz="914377" rtl="0" eaLnBrk="1" fontAlgn="base" latinLnBrk="0" hangingPunct="1">
        <a:lnSpc>
          <a:spcPct val="95000"/>
        </a:lnSpc>
        <a:spcBef>
          <a:spcPts val="600"/>
        </a:spcBef>
        <a:spcAft>
          <a:spcPts val="0"/>
        </a:spcAft>
        <a:buClr>
          <a:schemeClr val="tx2"/>
        </a:buClr>
        <a:buFont typeface="Wingdings" panose="05000000000000000000" pitchFamily="2" charset="2"/>
        <a:buChar char="§"/>
        <a:defRPr lang="en-US" sz="1800" b="0" i="0" kern="1200" dirty="0" smtClean="0">
          <a:solidFill>
            <a:schemeClr val="tx1"/>
          </a:solidFill>
          <a:latin typeface="+mn-lt"/>
          <a:ea typeface="Calibri" panose="020F0502020204030204" pitchFamily="34" charset="0"/>
          <a:cs typeface="Calibri" panose="020F0502020204030204" pitchFamily="34" charset="0"/>
        </a:defRPr>
      </a:lvl2pPr>
      <a:lvl3pPr marL="548640" indent="-182880" algn="l" defTabSz="914377" rtl="0" eaLnBrk="1" fontAlgn="base" latinLnBrk="0" hangingPunct="1">
        <a:lnSpc>
          <a:spcPct val="95000"/>
        </a:lnSpc>
        <a:spcBef>
          <a:spcPts val="600"/>
        </a:spcBef>
        <a:spcAft>
          <a:spcPts val="0"/>
        </a:spcAft>
        <a:buClr>
          <a:schemeClr val="tx2"/>
        </a:buClr>
        <a:buFont typeface="Wingdings" panose="05000000000000000000" pitchFamily="2" charset="2"/>
        <a:buChar char="§"/>
        <a:defRPr lang="en-US" sz="1600" b="0" i="0" kern="1200" dirty="0" smtClean="0">
          <a:solidFill>
            <a:schemeClr val="tx1"/>
          </a:solidFill>
          <a:latin typeface="+mn-lt"/>
          <a:ea typeface="Calibri" panose="020F0502020204030204" pitchFamily="34" charset="0"/>
          <a:cs typeface="Calibri" panose="020F0502020204030204" pitchFamily="34" charset="0"/>
        </a:defRPr>
      </a:lvl3pPr>
      <a:lvl4pPr marL="731520" marR="0" indent="-182880" algn="l" defTabSz="914377" rtl="0" eaLnBrk="1" fontAlgn="base" latinLnBrk="0" hangingPunct="1">
        <a:lnSpc>
          <a:spcPct val="95000"/>
        </a:lnSpc>
        <a:spcBef>
          <a:spcPts val="600"/>
        </a:spcBef>
        <a:spcAft>
          <a:spcPts val="0"/>
        </a:spcAft>
        <a:buClr>
          <a:schemeClr val="tx2"/>
        </a:buClr>
        <a:buSzTx/>
        <a:buFont typeface="Wingdings" panose="05000000000000000000" pitchFamily="2" charset="2"/>
        <a:buChar char="§"/>
        <a:tabLst/>
        <a:defRPr lang="en-US" sz="1400" b="0" i="0" kern="1200" dirty="0" smtClean="0">
          <a:solidFill>
            <a:schemeClr val="tx1"/>
          </a:solidFill>
          <a:latin typeface="+mn-lt"/>
          <a:ea typeface="Calibri" panose="020F0502020204030204" pitchFamily="34" charset="0"/>
          <a:cs typeface="Calibri" panose="020F0502020204030204" pitchFamily="34" charset="0"/>
        </a:defRPr>
      </a:lvl4pPr>
      <a:lvl5pPr marL="914400" indent="-182880" algn="l" defTabSz="914377" rtl="0" eaLnBrk="1" fontAlgn="base" latinLnBrk="0" hangingPunct="1">
        <a:lnSpc>
          <a:spcPct val="100000"/>
        </a:lnSpc>
        <a:spcBef>
          <a:spcPts val="9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lang="en-US" sz="1200" b="0" kern="1200" dirty="0">
          <a:solidFill>
            <a:schemeClr val="tx1"/>
          </a:solidFill>
          <a:latin typeface="+mn-lt"/>
          <a:ea typeface="Segoe UI" panose="020B0502040204020203" pitchFamily="34" charset="0"/>
          <a:cs typeface="Segoe UI" panose="020B0502040204020203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7392">
          <p15:clr>
            <a:srgbClr val="F26B43"/>
          </p15:clr>
        </p15:guide>
        <p15:guide id="3" pos="288">
          <p15:clr>
            <a:srgbClr val="F26B43"/>
          </p15:clr>
        </p15:guide>
        <p15:guide id="6" orient="horz" pos="4032">
          <p15:clr>
            <a:srgbClr val="F26B43"/>
          </p15:clr>
        </p15:guide>
        <p15:guide id="7" orient="horz" pos="576">
          <p15:clr>
            <a:srgbClr val="F26B43"/>
          </p15:clr>
        </p15:guide>
        <p15:guide id="9" orient="horz" pos="3888">
          <p15:clr>
            <a:srgbClr val="F26B43"/>
          </p15:clr>
        </p15:guide>
        <p15:guide id="10" orient="horz" pos="720">
          <p15:clr>
            <a:srgbClr val="F26B43"/>
          </p15:clr>
        </p15:guide>
        <p15:guide id="12" pos="428">
          <p15:clr>
            <a:srgbClr val="F26B43"/>
          </p15:clr>
        </p15:guide>
        <p15:guide id="15" pos="7244">
          <p15:clr>
            <a:srgbClr val="F26B43"/>
          </p15:clr>
        </p15:guide>
        <p15:guide id="37" pos="3696">
          <p15:clr>
            <a:srgbClr val="F26B43"/>
          </p15:clr>
        </p15:guide>
        <p15:guide id="39" pos="3984">
          <p15:clr>
            <a:srgbClr val="F26B43"/>
          </p15:clr>
        </p15:guide>
        <p15:guide id="40" orient="horz" pos="144">
          <p15:clr>
            <a:srgbClr val="F26B43"/>
          </p15:clr>
        </p15:guide>
        <p15:guide id="41" orient="horz" pos="864">
          <p15:clr>
            <a:srgbClr val="F26B43"/>
          </p15:clr>
        </p15:guide>
        <p15:guide id="42" orient="horz" pos="374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10" Type="http://schemas.openxmlformats.org/officeDocument/2006/relationships/image" Target="../media/image10.tif"/><Relationship Id="rId4" Type="http://schemas.openxmlformats.org/officeDocument/2006/relationships/image" Target="../media/image5.png"/><Relationship Id="rId9" Type="http://schemas.openxmlformats.org/officeDocument/2006/relationships/image" Target="../media/image9.t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0.tif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0.tif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tif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tiff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0032"/>
            <a:ext cx="11277600" cy="506668"/>
          </a:xfrm>
        </p:spPr>
        <p:txBody>
          <a:bodyPr/>
          <a:lstStyle/>
          <a:p>
            <a:r>
              <a:rPr lang="en-US" dirty="0"/>
              <a:t>Lesson 5: Controller SDK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493714252"/>
      </p:ext>
    </p:extLst>
  </p:cSld>
  <p:clrMapOvr>
    <a:masterClrMapping/>
  </p:clrMapOvr>
  <p:transition spd="med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8F9E4-F70A-AC49-B872-3CA481399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Controller Dev Kit – Overall use cases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013421-4CD3-CF47-8D62-64C4AB2C0D2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Intelligence in the Home</a:t>
            </a:r>
          </a:p>
          <a:p>
            <a:pPr lvl="1"/>
            <a:r>
              <a:rPr lang="en-US" dirty="0"/>
              <a:t>Contains a working IoT gateway prototype. </a:t>
            </a:r>
          </a:p>
          <a:p>
            <a:pPr lvl="1"/>
            <a:r>
              <a:rPr lang="en-US" dirty="0"/>
              <a:t>Easy to deploy by downloading the Z/IP Gateway and Z-Ware.</a:t>
            </a:r>
          </a:p>
          <a:p>
            <a:pPr lvl="1"/>
            <a:r>
              <a:rPr lang="en-US" dirty="0"/>
              <a:t>Z-Ware C Library converts Z-Wave devices to objects for easy integration</a:t>
            </a:r>
          </a:p>
          <a:p>
            <a:pPr lvl="1"/>
            <a:r>
              <a:rPr lang="en-US" dirty="0"/>
              <a:t>Z-Ware Web API allow for easy App development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8427013-2123-9F4C-990B-92D110742613}"/>
              </a:ext>
            </a:extLst>
          </p:cNvPr>
          <p:cNvCxnSpPr>
            <a:cxnSpLocks/>
          </p:cNvCxnSpPr>
          <p:nvPr/>
        </p:nvCxnSpPr>
        <p:spPr>
          <a:xfrm>
            <a:off x="6980223" y="1143002"/>
            <a:ext cx="0" cy="5029198"/>
          </a:xfrm>
          <a:prstGeom prst="line">
            <a:avLst/>
          </a:prstGeom>
          <a:ln w="952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Content Placeholder 5" descr="Z-Wave for CE SDK_Intelligence in the home.eps">
            <a:extLst>
              <a:ext uri="{FF2B5EF4-FFF2-40B4-BE49-F238E27FC236}">
                <a16:creationId xmlns:a16="http://schemas.microsoft.com/office/drawing/2014/main" id="{CC43CF05-CB3B-4648-8D92-BFC3F47816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7776" y="2426368"/>
            <a:ext cx="4611861" cy="293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88782"/>
      </p:ext>
    </p:extLst>
  </p:cSld>
  <p:clrMapOvr>
    <a:masterClrMapping/>
  </p:clrMapOvr>
  <p:transition spd="med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41EBD-798F-404F-B892-9060A8119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54B59D-C93A-F147-9733-9488D2684555}"/>
              </a:ext>
            </a:extLst>
          </p:cNvPr>
          <p:cNvSpPr/>
          <p:nvPr/>
        </p:nvSpPr>
        <p:spPr>
          <a:xfrm>
            <a:off x="8516192" y="2015397"/>
            <a:ext cx="2634521" cy="79602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rgbClr val="155C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Z-Ware API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75211D-C9B1-EE41-8214-F0A12C72C748}"/>
              </a:ext>
            </a:extLst>
          </p:cNvPr>
          <p:cNvSpPr/>
          <p:nvPr/>
        </p:nvSpPr>
        <p:spPr>
          <a:xfrm>
            <a:off x="8516191" y="3048086"/>
            <a:ext cx="2652944" cy="72184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rgbClr val="155C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Z-Wave to IP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7628297-4F2F-8543-8B7B-42BBD12390C6}"/>
              </a:ext>
            </a:extLst>
          </p:cNvPr>
          <p:cNvSpPr/>
          <p:nvPr/>
        </p:nvSpPr>
        <p:spPr>
          <a:xfrm>
            <a:off x="8210585" y="1709691"/>
            <a:ext cx="3198324" cy="2510468"/>
          </a:xfrm>
          <a:prstGeom prst="roundRect">
            <a:avLst/>
          </a:prstGeom>
          <a:noFill/>
          <a:ln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3AFF9E9-E305-7C4B-8948-077A1DAA3509}"/>
              </a:ext>
            </a:extLst>
          </p:cNvPr>
          <p:cNvGrpSpPr/>
          <p:nvPr/>
        </p:nvGrpSpPr>
        <p:grpSpPr>
          <a:xfrm>
            <a:off x="6006655" y="4049523"/>
            <a:ext cx="2121862" cy="1983061"/>
            <a:chOff x="3983008" y="1728233"/>
            <a:chExt cx="1645771" cy="153811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563ACD5-5524-454E-9B4B-1AB7F6466E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26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25133" y="1728233"/>
              <a:ext cx="1242878" cy="1242878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5F44DFF-1772-B747-BCDA-3AF2B76C1F0F}"/>
                </a:ext>
              </a:extLst>
            </p:cNvPr>
            <p:cNvSpPr txBox="1"/>
            <p:nvPr/>
          </p:nvSpPr>
          <p:spPr>
            <a:xfrm>
              <a:off x="3983008" y="2685561"/>
              <a:ext cx="1645771" cy="5807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33" b="1" dirty="0">
                  <a:solidFill>
                    <a:schemeClr val="tx2"/>
                  </a:solidFill>
                </a:rPr>
                <a:t>UZB Z-Wave </a:t>
              </a:r>
              <a:br>
                <a:rPr lang="en-US" sz="2133" b="1" dirty="0">
                  <a:solidFill>
                    <a:schemeClr val="tx2"/>
                  </a:solidFill>
                </a:rPr>
              </a:br>
              <a:r>
                <a:rPr lang="en-US" sz="2133" b="1" dirty="0">
                  <a:solidFill>
                    <a:schemeClr val="tx2"/>
                  </a:solidFill>
                </a:rPr>
                <a:t>Bridge Controller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C4D3A70-EC23-E14A-A850-583E77FAE11D}"/>
              </a:ext>
            </a:extLst>
          </p:cNvPr>
          <p:cNvGrpSpPr/>
          <p:nvPr/>
        </p:nvGrpSpPr>
        <p:grpSpPr>
          <a:xfrm>
            <a:off x="8918204" y="4272941"/>
            <a:ext cx="1942295" cy="1511853"/>
            <a:chOff x="4116112" y="812617"/>
            <a:chExt cx="1506494" cy="1172632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19335FA-4AD7-FC4C-80FB-D01E1B9E02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835" b="98532" l="1856" r="95773">
                          <a14:foregroundMark x1="28041" y1="62202" x2="28041" y2="62202"/>
                          <a14:foregroundMark x1="7216" y1="50826" x2="7216" y2="50826"/>
                          <a14:foregroundMark x1="12990" y1="23853" x2="12990" y2="23853"/>
                          <a14:foregroundMark x1="18660" y1="12110" x2="18660" y2="12110"/>
                          <a14:foregroundMark x1="16392" y1="17248" x2="9897" y2="31927"/>
                          <a14:foregroundMark x1="52371" y1="78716" x2="57216" y2="67523"/>
                          <a14:backgroundMark x1="51237" y1="80367" x2="52680" y2="7834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16112" y="812617"/>
              <a:ext cx="1506494" cy="846432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FA09838-57AA-8F4C-8E70-85D3119D7CEB}"/>
                </a:ext>
              </a:extLst>
            </p:cNvPr>
            <p:cNvSpPr txBox="1"/>
            <p:nvPr/>
          </p:nvSpPr>
          <p:spPr>
            <a:xfrm>
              <a:off x="4121056" y="1659049"/>
              <a:ext cx="1409887" cy="326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33" b="1" dirty="0">
                  <a:solidFill>
                    <a:schemeClr val="tx2"/>
                  </a:solidFill>
                </a:rPr>
                <a:t>Raspberry Pi 3</a:t>
              </a:r>
            </a:p>
          </p:txBody>
        </p:sp>
      </p:grp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97E493FF-5EC4-6F47-85DB-ECD10312B6F5}"/>
              </a:ext>
            </a:extLst>
          </p:cNvPr>
          <p:cNvSpPr/>
          <p:nvPr/>
        </p:nvSpPr>
        <p:spPr>
          <a:xfrm>
            <a:off x="7997953" y="1449794"/>
            <a:ext cx="3614156" cy="4418623"/>
          </a:xfrm>
          <a:prstGeom prst="roundRect">
            <a:avLst/>
          </a:prstGeom>
          <a:noFill/>
          <a:ln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46AB42F-EEC4-3048-9C10-483711056D2C}"/>
              </a:ext>
            </a:extLst>
          </p:cNvPr>
          <p:cNvSpPr txBox="1"/>
          <p:nvPr/>
        </p:nvSpPr>
        <p:spPr>
          <a:xfrm>
            <a:off x="8430680" y="3803302"/>
            <a:ext cx="841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Linux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D603C47-E165-D542-850F-82C9D63C7D3E}"/>
              </a:ext>
            </a:extLst>
          </p:cNvPr>
          <p:cNvGrpSpPr/>
          <p:nvPr/>
        </p:nvGrpSpPr>
        <p:grpSpPr>
          <a:xfrm>
            <a:off x="650864" y="1885696"/>
            <a:ext cx="4620713" cy="3766245"/>
            <a:chOff x="1918674" y="1216134"/>
            <a:chExt cx="8354610" cy="5358109"/>
          </a:xfrm>
        </p:grpSpPr>
        <p:pic>
          <p:nvPicPr>
            <p:cNvPr id="20" name="Light Bulb.png" descr="Light Bulb.png">
              <a:extLst>
                <a:ext uri="{FF2B5EF4-FFF2-40B4-BE49-F238E27FC236}">
                  <a16:creationId xmlns:a16="http://schemas.microsoft.com/office/drawing/2014/main" id="{07713213-DBD2-174B-8B2D-C4897D25F4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775844" y="3321853"/>
              <a:ext cx="497440" cy="71661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1" name="ZIP Gateway.png" descr="ZIP Gateway.png">
              <a:extLst>
                <a:ext uri="{FF2B5EF4-FFF2-40B4-BE49-F238E27FC236}">
                  <a16:creationId xmlns:a16="http://schemas.microsoft.com/office/drawing/2014/main" id="{186C6151-4C44-9249-A2F8-E067307E4F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5453955" y="3202087"/>
              <a:ext cx="1203750" cy="91103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2" name="iPhone.png" descr="iPhone.png">
              <a:extLst>
                <a:ext uri="{FF2B5EF4-FFF2-40B4-BE49-F238E27FC236}">
                  <a16:creationId xmlns:a16="http://schemas.microsoft.com/office/drawing/2014/main" id="{70FE6EC7-3B21-584E-9FAC-78985DD25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918674" y="3281967"/>
              <a:ext cx="505970" cy="79635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3" name="Light Bulb.png" descr="Light Bulb.png">
              <a:extLst>
                <a:ext uri="{FF2B5EF4-FFF2-40B4-BE49-F238E27FC236}">
                  <a16:creationId xmlns:a16="http://schemas.microsoft.com/office/drawing/2014/main" id="{EA8691A0-F280-B74D-A119-3DA9F263A3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051944" y="2369353"/>
              <a:ext cx="497440" cy="71661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4" name="iPhone.png" descr="iPhone.png">
              <a:extLst>
                <a:ext uri="{FF2B5EF4-FFF2-40B4-BE49-F238E27FC236}">
                  <a16:creationId xmlns:a16="http://schemas.microsoft.com/office/drawing/2014/main" id="{7617357A-2DDB-3544-ACB3-BC5E56A67AC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642574" y="2329467"/>
              <a:ext cx="505970" cy="79635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5" name="Light Bulb.png" descr="Light Bulb.png">
              <a:extLst>
                <a:ext uri="{FF2B5EF4-FFF2-40B4-BE49-F238E27FC236}">
                  <a16:creationId xmlns:a16="http://schemas.microsoft.com/office/drawing/2014/main" id="{2BCF794D-8683-B249-AEFD-13FE035F20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051944" y="4229290"/>
              <a:ext cx="497440" cy="71660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6" name="iPhone.png" descr="iPhone.png">
              <a:extLst>
                <a:ext uri="{FF2B5EF4-FFF2-40B4-BE49-F238E27FC236}">
                  <a16:creationId xmlns:a16="http://schemas.microsoft.com/office/drawing/2014/main" id="{64C20F8F-81FE-E347-B17B-AB2FFA0EB4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642574" y="4189404"/>
              <a:ext cx="505970" cy="796353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27" name="Line">
              <a:extLst>
                <a:ext uri="{FF2B5EF4-FFF2-40B4-BE49-F238E27FC236}">
                  <a16:creationId xmlns:a16="http://schemas.microsoft.com/office/drawing/2014/main" id="{9BAD17FF-A13D-3E42-87A0-359BE1D2F6F4}"/>
                </a:ext>
              </a:extLst>
            </p:cNvPr>
            <p:cNvSpPr/>
            <p:nvPr/>
          </p:nvSpPr>
          <p:spPr>
            <a:xfrm rot="1178115">
              <a:off x="3296986" y="2698783"/>
              <a:ext cx="2125167" cy="41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06" extrusionOk="0">
                  <a:moveTo>
                    <a:pt x="0" y="20006"/>
                  </a:moveTo>
                  <a:cubicBezTo>
                    <a:pt x="3321" y="5556"/>
                    <a:pt x="7763" y="-1594"/>
                    <a:pt x="12245" y="300"/>
                  </a:cubicBezTo>
                  <a:cubicBezTo>
                    <a:pt x="15735" y="1774"/>
                    <a:pt x="19024" y="8703"/>
                    <a:pt x="21600" y="20006"/>
                  </a:cubicBezTo>
                </a:path>
              </a:pathLst>
            </a:custGeom>
            <a:ln w="88900">
              <a:solidFill>
                <a:srgbClr val="784B6C"/>
              </a:solidFill>
              <a:miter lim="400000"/>
              <a:headEnd type="triangle"/>
              <a:tailEnd type="triangle"/>
            </a:ln>
          </p:spPr>
          <p:txBody>
            <a:bodyPr lIns="33867" tIns="33867" rIns="33867" bIns="33867" anchor="ctr"/>
            <a:lstStyle/>
            <a:p>
              <a:pPr algn="ctr">
                <a:defRPr sz="3200"/>
              </a:pPr>
              <a:endParaRPr sz="2133"/>
            </a:p>
          </p:txBody>
        </p:sp>
        <p:sp>
          <p:nvSpPr>
            <p:cNvPr id="28" name="Line">
              <a:extLst>
                <a:ext uri="{FF2B5EF4-FFF2-40B4-BE49-F238E27FC236}">
                  <a16:creationId xmlns:a16="http://schemas.microsoft.com/office/drawing/2014/main" id="{10DCD0E7-CE4F-BF4B-A812-645A6FCE876E}"/>
                </a:ext>
              </a:extLst>
            </p:cNvPr>
            <p:cNvSpPr/>
            <p:nvPr/>
          </p:nvSpPr>
          <p:spPr>
            <a:xfrm>
              <a:off x="2743200" y="3634274"/>
              <a:ext cx="2373195" cy="1"/>
            </a:xfrm>
            <a:prstGeom prst="line">
              <a:avLst/>
            </a:prstGeom>
            <a:ln w="88900">
              <a:solidFill>
                <a:srgbClr val="784B6C"/>
              </a:solidFill>
              <a:miter lim="400000"/>
              <a:headEnd type="triangle"/>
              <a:tailEnd type="triangle"/>
            </a:ln>
          </p:spPr>
          <p:txBody>
            <a:bodyPr lIns="33867" tIns="33867" rIns="33867" bIns="33867" anchor="ctr"/>
            <a:lstStyle/>
            <a:p>
              <a:pPr algn="ctr">
                <a:defRPr sz="3200"/>
              </a:pPr>
              <a:endParaRPr sz="2133"/>
            </a:p>
          </p:txBody>
        </p:sp>
        <p:sp>
          <p:nvSpPr>
            <p:cNvPr id="29" name="Line">
              <a:extLst>
                <a:ext uri="{FF2B5EF4-FFF2-40B4-BE49-F238E27FC236}">
                  <a16:creationId xmlns:a16="http://schemas.microsoft.com/office/drawing/2014/main" id="{30347AA9-B719-BB44-97A3-B676CBA44F61}"/>
                </a:ext>
              </a:extLst>
            </p:cNvPr>
            <p:cNvSpPr/>
            <p:nvPr/>
          </p:nvSpPr>
          <p:spPr>
            <a:xfrm rot="20421885">
              <a:off x="3284291" y="4158462"/>
              <a:ext cx="2125167" cy="337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06" extrusionOk="0">
                  <a:moveTo>
                    <a:pt x="0" y="0"/>
                  </a:moveTo>
                  <a:cubicBezTo>
                    <a:pt x="3447" y="14468"/>
                    <a:pt x="7615" y="21600"/>
                    <a:pt x="11829" y="20242"/>
                  </a:cubicBezTo>
                  <a:cubicBezTo>
                    <a:pt x="15342" y="19110"/>
                    <a:pt x="18730" y="12092"/>
                    <a:pt x="21600" y="0"/>
                  </a:cubicBezTo>
                </a:path>
              </a:pathLst>
            </a:custGeom>
            <a:ln w="88900">
              <a:solidFill>
                <a:srgbClr val="784B6C"/>
              </a:solidFill>
              <a:miter lim="400000"/>
              <a:headEnd type="triangle"/>
              <a:tailEnd type="triangle"/>
            </a:ln>
          </p:spPr>
          <p:txBody>
            <a:bodyPr lIns="33867" tIns="33867" rIns="33867" bIns="33867" anchor="ctr"/>
            <a:lstStyle/>
            <a:p>
              <a:pPr algn="ctr">
                <a:defRPr sz="3200"/>
              </a:pPr>
              <a:endParaRPr sz="2133"/>
            </a:p>
          </p:txBody>
        </p:sp>
        <p:sp>
          <p:nvSpPr>
            <p:cNvPr id="30" name="Line">
              <a:extLst>
                <a:ext uri="{FF2B5EF4-FFF2-40B4-BE49-F238E27FC236}">
                  <a16:creationId xmlns:a16="http://schemas.microsoft.com/office/drawing/2014/main" id="{366E1F53-FEB6-8844-8C9C-05C2679DA995}"/>
                </a:ext>
              </a:extLst>
            </p:cNvPr>
            <p:cNvSpPr/>
            <p:nvPr/>
          </p:nvSpPr>
          <p:spPr>
            <a:xfrm rot="20421885" flipH="1">
              <a:off x="6651381" y="2709306"/>
              <a:ext cx="2125167" cy="41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06" extrusionOk="0">
                  <a:moveTo>
                    <a:pt x="0" y="20006"/>
                  </a:moveTo>
                  <a:cubicBezTo>
                    <a:pt x="3321" y="5556"/>
                    <a:pt x="7763" y="-1594"/>
                    <a:pt x="12245" y="300"/>
                  </a:cubicBezTo>
                  <a:cubicBezTo>
                    <a:pt x="15735" y="1774"/>
                    <a:pt x="19024" y="8703"/>
                    <a:pt x="21600" y="20006"/>
                  </a:cubicBezTo>
                </a:path>
              </a:pathLst>
            </a:custGeom>
            <a:ln w="88900">
              <a:solidFill>
                <a:srgbClr val="175582"/>
              </a:solidFill>
              <a:miter lim="400000"/>
              <a:headEnd type="triangle"/>
              <a:tailEnd type="triangle"/>
            </a:ln>
          </p:spPr>
          <p:txBody>
            <a:bodyPr lIns="33867" tIns="33867" rIns="33867" bIns="33867" anchor="ctr"/>
            <a:lstStyle/>
            <a:p>
              <a:pPr algn="ctr">
                <a:defRPr sz="3200"/>
              </a:pPr>
              <a:endParaRPr sz="2133"/>
            </a:p>
          </p:txBody>
        </p:sp>
        <p:sp>
          <p:nvSpPr>
            <p:cNvPr id="31" name="Line">
              <a:extLst>
                <a:ext uri="{FF2B5EF4-FFF2-40B4-BE49-F238E27FC236}">
                  <a16:creationId xmlns:a16="http://schemas.microsoft.com/office/drawing/2014/main" id="{CB8978DE-016F-494D-A969-83A4BE32861A}"/>
                </a:ext>
              </a:extLst>
            </p:cNvPr>
            <p:cNvSpPr/>
            <p:nvPr/>
          </p:nvSpPr>
          <p:spPr>
            <a:xfrm flipH="1">
              <a:off x="6957139" y="3644797"/>
              <a:ext cx="2373195" cy="1"/>
            </a:xfrm>
            <a:prstGeom prst="line">
              <a:avLst/>
            </a:prstGeom>
            <a:ln w="88900">
              <a:solidFill>
                <a:srgbClr val="175582"/>
              </a:solidFill>
              <a:miter lim="400000"/>
              <a:headEnd type="triangle"/>
              <a:tailEnd type="triangle"/>
            </a:ln>
          </p:spPr>
          <p:txBody>
            <a:bodyPr lIns="33867" tIns="33867" rIns="33867" bIns="33867" anchor="ctr"/>
            <a:lstStyle/>
            <a:p>
              <a:pPr algn="ctr">
                <a:defRPr sz="3200"/>
              </a:pPr>
              <a:endParaRPr sz="2133"/>
            </a:p>
          </p:txBody>
        </p:sp>
        <p:sp>
          <p:nvSpPr>
            <p:cNvPr id="32" name="Line">
              <a:extLst>
                <a:ext uri="{FF2B5EF4-FFF2-40B4-BE49-F238E27FC236}">
                  <a16:creationId xmlns:a16="http://schemas.microsoft.com/office/drawing/2014/main" id="{B6FF9E73-9EA0-EE4F-9589-64255B6C1C55}"/>
                </a:ext>
              </a:extLst>
            </p:cNvPr>
            <p:cNvSpPr/>
            <p:nvPr/>
          </p:nvSpPr>
          <p:spPr>
            <a:xfrm rot="1178115" flipH="1">
              <a:off x="6664076" y="4168985"/>
              <a:ext cx="2125167" cy="337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06" extrusionOk="0">
                  <a:moveTo>
                    <a:pt x="0" y="0"/>
                  </a:moveTo>
                  <a:cubicBezTo>
                    <a:pt x="3447" y="14468"/>
                    <a:pt x="7615" y="21600"/>
                    <a:pt x="11829" y="20242"/>
                  </a:cubicBezTo>
                  <a:cubicBezTo>
                    <a:pt x="15342" y="19110"/>
                    <a:pt x="18730" y="12092"/>
                    <a:pt x="21600" y="0"/>
                  </a:cubicBezTo>
                </a:path>
              </a:pathLst>
            </a:custGeom>
            <a:ln w="88900">
              <a:solidFill>
                <a:srgbClr val="175582"/>
              </a:solidFill>
              <a:miter lim="400000"/>
              <a:headEnd type="triangle"/>
              <a:tailEnd type="triangle"/>
            </a:ln>
          </p:spPr>
          <p:txBody>
            <a:bodyPr lIns="33867" tIns="33867" rIns="33867" bIns="33867" anchor="ctr"/>
            <a:lstStyle/>
            <a:p>
              <a:pPr algn="ctr">
                <a:defRPr sz="3200"/>
              </a:pPr>
              <a:endParaRPr sz="2133"/>
            </a:p>
          </p:txBody>
        </p:sp>
        <p:pic>
          <p:nvPicPr>
            <p:cNvPr id="33" name="pasted-image.tiff" descr="pasted-image.tiff">
              <a:extLst>
                <a:ext uri="{FF2B5EF4-FFF2-40B4-BE49-F238E27FC236}">
                  <a16:creationId xmlns:a16="http://schemas.microsoft.com/office/drawing/2014/main" id="{AE1E6E49-C038-3B42-AF14-A628E019DBF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4188920" y="1216134"/>
              <a:ext cx="1278527" cy="1012168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4" name="pasted-image.tiff" descr="pasted-image.tiff">
              <a:extLst>
                <a:ext uri="{FF2B5EF4-FFF2-40B4-BE49-F238E27FC236}">
                  <a16:creationId xmlns:a16="http://schemas.microsoft.com/office/drawing/2014/main" id="{1A758E40-E72B-EB4D-9387-435567E1A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644503" y="5456990"/>
              <a:ext cx="2064257" cy="1117253"/>
            </a:xfrm>
            <a:prstGeom prst="rect">
              <a:avLst/>
            </a:prstGeom>
            <a:ln w="12700">
              <a:miter lim="400000"/>
            </a:ln>
          </p:spPr>
        </p:pic>
      </p:grpSp>
    </p:spTree>
    <p:extLst>
      <p:ext uri="{BB962C8B-B14F-4D97-AF65-F5344CB8AC3E}">
        <p14:creationId xmlns:p14="http://schemas.microsoft.com/office/powerpoint/2010/main" val="173750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9B4A1-AF81-D54E-8FF3-1E44DDF3C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Gateway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00AAB-F007-034F-83EF-4F52C87471E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Z-Wave Gateway – Z-Ware &amp; Z/IP Gateway middleware</a:t>
            </a:r>
          </a:p>
          <a:p>
            <a:pPr lvl="1"/>
            <a:r>
              <a:rPr lang="en-US" dirty="0"/>
              <a:t>Standardized interoperable Z-Wave gateway solution</a:t>
            </a:r>
          </a:p>
          <a:p>
            <a:pPr lvl="1"/>
            <a:endParaRPr lang="en-US" dirty="0"/>
          </a:p>
          <a:p>
            <a:r>
              <a:rPr lang="en-US" dirty="0"/>
              <a:t>Why</a:t>
            </a:r>
          </a:p>
          <a:p>
            <a:pPr lvl="1"/>
            <a:r>
              <a:rPr lang="en-US" dirty="0"/>
              <a:t>Quickly integrate Z-Wave into excising solutions/services</a:t>
            </a:r>
          </a:p>
          <a:p>
            <a:pPr lvl="1"/>
            <a:r>
              <a:rPr lang="en-US" dirty="0"/>
              <a:t>Focus your resources on smart home services</a:t>
            </a:r>
          </a:p>
          <a:p>
            <a:pPr lvl="1"/>
            <a:r>
              <a:rPr lang="en-US" dirty="0"/>
              <a:t>Consistent ecosystem quality and easy upgrade of new features</a:t>
            </a:r>
          </a:p>
          <a:p>
            <a:pPr lvl="1"/>
            <a:r>
              <a:rPr lang="en-US" dirty="0"/>
              <a:t>Fast time to market</a:t>
            </a:r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46FD94A-04ED-4019-9DD8-10B8F1DD43B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E78A1AE-4BC2-A645-92C6-BD4DBFBD3146}"/>
              </a:ext>
            </a:extLst>
          </p:cNvPr>
          <p:cNvSpPr/>
          <p:nvPr/>
        </p:nvSpPr>
        <p:spPr>
          <a:xfrm>
            <a:off x="1750827" y="3657600"/>
            <a:ext cx="3091337" cy="21701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90000" bIns="90000" rtlCol="0" anchor="ctr"/>
          <a:lstStyle/>
          <a:p>
            <a:r>
              <a:rPr lang="en-US" sz="1600" b="1" dirty="0">
                <a:solidFill>
                  <a:schemeClr val="bg1"/>
                </a:solidFill>
              </a:rPr>
              <a:t>Z/IP Gateway</a:t>
            </a:r>
          </a:p>
          <a:p>
            <a:r>
              <a:rPr lang="en-US" sz="1600" dirty="0">
                <a:solidFill>
                  <a:schemeClr val="bg1"/>
                </a:solidFill>
              </a:rPr>
              <a:t>Abstracts Z-Wave into UDP/IP</a:t>
            </a:r>
            <a:endParaRPr lang="en-US" sz="1600" b="1" dirty="0">
              <a:solidFill>
                <a:schemeClr val="bg1"/>
              </a:solidFill>
            </a:endParaRP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Network Management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Security S2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</a:rPr>
              <a:t>SmartStart</a:t>
            </a:r>
            <a:endParaRPr lang="en-US" sz="1600" dirty="0">
              <a:solidFill>
                <a:schemeClr val="bg1"/>
              </a:solidFill>
            </a:endParaRP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Mailbox for Batt. Devices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Multi-channel support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87CE229-A644-8D4E-BCE6-7648E28FDE92}"/>
              </a:ext>
            </a:extLst>
          </p:cNvPr>
          <p:cNvSpPr/>
          <p:nvPr/>
        </p:nvSpPr>
        <p:spPr>
          <a:xfrm>
            <a:off x="1752600" y="1794872"/>
            <a:ext cx="3089564" cy="1746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90000" bIns="90000" rtlCol="0" anchor="ctr"/>
          <a:lstStyle/>
          <a:p>
            <a:r>
              <a:rPr lang="en-US" sz="1600" b="1" dirty="0">
                <a:solidFill>
                  <a:schemeClr val="bg1"/>
                </a:solidFill>
              </a:rPr>
              <a:t>Z-Ware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Abstracts Z-Wave into C objects and Web API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Device Objects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Command Class implementation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Scene and event </a:t>
            </a:r>
            <a:r>
              <a:rPr lang="en-US" sz="1600" dirty="0"/>
              <a:t>manager</a:t>
            </a:r>
            <a:endParaRPr lang="en-US" sz="1600" dirty="0">
              <a:solidFill>
                <a:schemeClr val="bg1"/>
              </a:solidFill>
            </a:endParaRP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Z/IP Packaging and DTLS</a:t>
            </a:r>
          </a:p>
        </p:txBody>
      </p:sp>
    </p:spTree>
    <p:extLst>
      <p:ext uri="{BB962C8B-B14F-4D97-AF65-F5344CB8AC3E}">
        <p14:creationId xmlns:p14="http://schemas.microsoft.com/office/powerpoint/2010/main" val="3676140429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It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Z/IP Gateway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Z-Wave to IP bridging</a:t>
            </a:r>
          </a:p>
          <a:p>
            <a:r>
              <a:rPr lang="en-US" dirty="0"/>
              <a:t>Network management</a:t>
            </a:r>
          </a:p>
          <a:p>
            <a:r>
              <a:rPr lang="en-US" dirty="0"/>
              <a:t>Message mailbox</a:t>
            </a:r>
          </a:p>
          <a:p>
            <a:r>
              <a:rPr lang="en-US" dirty="0"/>
              <a:t>Security (S0 and S2)</a:t>
            </a:r>
          </a:p>
          <a:p>
            <a:r>
              <a:rPr lang="en-US" dirty="0"/>
              <a:t>Smart Start</a:t>
            </a:r>
          </a:p>
          <a:p>
            <a:r>
              <a:rPr lang="en-US" dirty="0"/>
              <a:t>Multi-Channel encapsulation</a:t>
            </a:r>
          </a:p>
          <a:p>
            <a:r>
              <a:rPr lang="en-US" dirty="0"/>
              <a:t>Network statistics (IMA)</a:t>
            </a:r>
          </a:p>
          <a:p>
            <a:r>
              <a:rPr lang="en-US" dirty="0"/>
              <a:t>TLS and DTLS for IP security</a:t>
            </a:r>
          </a:p>
          <a:p>
            <a:endParaRPr lang="en-US" dirty="0"/>
          </a:p>
        </p:txBody>
      </p:sp>
      <p:pic>
        <p:nvPicPr>
          <p:cNvPr id="10" name="ZIP Gateway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35874" y="3569991"/>
            <a:ext cx="1399023" cy="1058823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Light Bulb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05935" y="5945581"/>
            <a:ext cx="578135" cy="832857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Shape 239"/>
          <p:cNvSpPr/>
          <p:nvPr/>
        </p:nvSpPr>
        <p:spPr>
          <a:xfrm flipH="1">
            <a:off x="8624319" y="4856195"/>
            <a:ext cx="0" cy="973615"/>
          </a:xfrm>
          <a:prstGeom prst="line">
            <a:avLst/>
          </a:prstGeom>
          <a:ln w="38100">
            <a:solidFill>
              <a:srgbClr val="175582"/>
            </a:solidFill>
            <a:miter lim="400000"/>
            <a:headEnd type="triangle"/>
            <a:tailEnd type="triangle"/>
          </a:ln>
        </p:spPr>
        <p:txBody>
          <a:bodyPr lIns="67733" tIns="67733" rIns="67733" bIns="67733" anchor="ctr"/>
          <a:lstStyle/>
          <a:p>
            <a:pPr algn="ctr">
              <a:defRPr sz="3200"/>
            </a:pPr>
            <a:endParaRPr sz="4267"/>
          </a:p>
        </p:txBody>
      </p:sp>
      <p:sp>
        <p:nvSpPr>
          <p:cNvPr id="13" name="Shape 238"/>
          <p:cNvSpPr/>
          <p:nvPr/>
        </p:nvSpPr>
        <p:spPr>
          <a:xfrm rot="18900000" flipH="1">
            <a:off x="6928660" y="5023442"/>
            <a:ext cx="1375088" cy="375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006" extrusionOk="0">
                <a:moveTo>
                  <a:pt x="0" y="20006"/>
                </a:moveTo>
                <a:cubicBezTo>
                  <a:pt x="3321" y="5556"/>
                  <a:pt x="7763" y="-1594"/>
                  <a:pt x="12245" y="300"/>
                </a:cubicBezTo>
                <a:cubicBezTo>
                  <a:pt x="15735" y="1774"/>
                  <a:pt x="19024" y="8703"/>
                  <a:pt x="21600" y="20006"/>
                </a:cubicBezTo>
              </a:path>
            </a:pathLst>
          </a:custGeom>
          <a:ln w="38100">
            <a:solidFill>
              <a:srgbClr val="175582"/>
            </a:solidFill>
            <a:miter lim="400000"/>
            <a:headEnd type="triangle"/>
            <a:tailEnd type="triangle"/>
          </a:ln>
        </p:spPr>
        <p:txBody>
          <a:bodyPr lIns="67733" tIns="67733" rIns="67733" bIns="67733" anchor="ctr"/>
          <a:lstStyle/>
          <a:p>
            <a:pPr algn="ctr">
              <a:defRPr sz="3200"/>
            </a:pPr>
            <a:endParaRPr sz="4267"/>
          </a:p>
        </p:txBody>
      </p:sp>
      <p:sp>
        <p:nvSpPr>
          <p:cNvPr id="14" name="Shape 238"/>
          <p:cNvSpPr/>
          <p:nvPr/>
        </p:nvSpPr>
        <p:spPr>
          <a:xfrm rot="2700000" flipH="1">
            <a:off x="8913692" y="5023442"/>
            <a:ext cx="1375088" cy="375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006" extrusionOk="0">
                <a:moveTo>
                  <a:pt x="0" y="20006"/>
                </a:moveTo>
                <a:cubicBezTo>
                  <a:pt x="3321" y="5556"/>
                  <a:pt x="7763" y="-1594"/>
                  <a:pt x="12245" y="300"/>
                </a:cubicBezTo>
                <a:cubicBezTo>
                  <a:pt x="15735" y="1774"/>
                  <a:pt x="19024" y="8703"/>
                  <a:pt x="21600" y="20006"/>
                </a:cubicBezTo>
              </a:path>
            </a:pathLst>
          </a:custGeom>
          <a:ln w="38100">
            <a:solidFill>
              <a:srgbClr val="175582"/>
            </a:solidFill>
            <a:miter lim="400000"/>
            <a:headEnd type="triangle"/>
            <a:tailEnd type="triangle"/>
          </a:ln>
        </p:spPr>
        <p:txBody>
          <a:bodyPr lIns="67733" tIns="67733" rIns="67733" bIns="67733" anchor="ctr"/>
          <a:lstStyle/>
          <a:p>
            <a:pPr algn="ctr">
              <a:defRPr sz="3200"/>
            </a:pPr>
            <a:endParaRPr sz="4267"/>
          </a:p>
        </p:txBody>
      </p:sp>
      <p:pic>
        <p:nvPicPr>
          <p:cNvPr id="15" name="Light Bulb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97405" y="5945581"/>
            <a:ext cx="578135" cy="8328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Light Bulb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686757" y="5945581"/>
            <a:ext cx="578135" cy="832857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239"/>
          <p:cNvSpPr/>
          <p:nvPr/>
        </p:nvSpPr>
        <p:spPr>
          <a:xfrm flipH="1">
            <a:off x="8624319" y="2535594"/>
            <a:ext cx="0" cy="910157"/>
          </a:xfrm>
          <a:prstGeom prst="line">
            <a:avLst/>
          </a:prstGeom>
          <a:ln w="38100">
            <a:solidFill>
              <a:srgbClr val="643859"/>
            </a:solidFill>
            <a:miter lim="400000"/>
            <a:headEnd type="triangle"/>
            <a:tailEnd type="triangle"/>
          </a:ln>
        </p:spPr>
        <p:txBody>
          <a:bodyPr lIns="67733" tIns="67733" rIns="67733" bIns="67733" anchor="ctr"/>
          <a:lstStyle/>
          <a:p>
            <a:pPr algn="ctr">
              <a:defRPr sz="3200"/>
            </a:pPr>
            <a:endParaRPr sz="4267"/>
          </a:p>
        </p:txBody>
      </p:sp>
      <p:sp>
        <p:nvSpPr>
          <p:cNvPr id="18" name="Shape 238"/>
          <p:cNvSpPr/>
          <p:nvPr/>
        </p:nvSpPr>
        <p:spPr>
          <a:xfrm rot="8100000" flipH="1">
            <a:off x="9206850" y="3365155"/>
            <a:ext cx="2424356" cy="6420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006" extrusionOk="0">
                <a:moveTo>
                  <a:pt x="0" y="20006"/>
                </a:moveTo>
                <a:cubicBezTo>
                  <a:pt x="3321" y="5556"/>
                  <a:pt x="7763" y="-1594"/>
                  <a:pt x="12245" y="300"/>
                </a:cubicBezTo>
                <a:cubicBezTo>
                  <a:pt x="15735" y="1774"/>
                  <a:pt x="19024" y="8703"/>
                  <a:pt x="21600" y="20006"/>
                </a:cubicBezTo>
              </a:path>
            </a:pathLst>
          </a:custGeom>
          <a:ln w="38100">
            <a:solidFill>
              <a:srgbClr val="643859"/>
            </a:solidFill>
            <a:prstDash val="dash"/>
            <a:miter lim="400000"/>
            <a:headEnd type="triangle"/>
            <a:tailEnd type="triangle"/>
          </a:ln>
        </p:spPr>
        <p:txBody>
          <a:bodyPr lIns="67733" tIns="67733" rIns="67733" bIns="67733" anchor="ctr"/>
          <a:lstStyle/>
          <a:p>
            <a:pPr algn="ctr">
              <a:defRPr sz="3200"/>
            </a:pPr>
            <a:endParaRPr sz="4267"/>
          </a:p>
        </p:txBody>
      </p:sp>
      <p:sp>
        <p:nvSpPr>
          <p:cNvPr id="19" name="Shape 238"/>
          <p:cNvSpPr/>
          <p:nvPr/>
        </p:nvSpPr>
        <p:spPr>
          <a:xfrm rot="13500000" flipH="1">
            <a:off x="7149531" y="2966823"/>
            <a:ext cx="1375088" cy="375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006" extrusionOk="0">
                <a:moveTo>
                  <a:pt x="0" y="20006"/>
                </a:moveTo>
                <a:cubicBezTo>
                  <a:pt x="3321" y="5556"/>
                  <a:pt x="7763" y="-1594"/>
                  <a:pt x="12245" y="300"/>
                </a:cubicBezTo>
                <a:cubicBezTo>
                  <a:pt x="15735" y="1774"/>
                  <a:pt x="19024" y="8703"/>
                  <a:pt x="21600" y="20006"/>
                </a:cubicBezTo>
              </a:path>
            </a:pathLst>
          </a:custGeom>
          <a:ln w="38100">
            <a:solidFill>
              <a:srgbClr val="643859"/>
            </a:solidFill>
            <a:miter lim="400000"/>
            <a:headEnd type="triangle"/>
            <a:tailEnd type="triangle"/>
          </a:ln>
        </p:spPr>
        <p:txBody>
          <a:bodyPr lIns="67733" tIns="67733" rIns="67733" bIns="67733" anchor="ctr"/>
          <a:lstStyle/>
          <a:p>
            <a:pPr algn="ctr">
              <a:defRPr sz="3200"/>
            </a:pPr>
            <a:endParaRPr sz="4267"/>
          </a:p>
        </p:txBody>
      </p:sp>
      <p:pic>
        <p:nvPicPr>
          <p:cNvPr id="20" name="iPhon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170025" y="1594754"/>
            <a:ext cx="588048" cy="92553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iPhon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326817" y="1605822"/>
            <a:ext cx="588048" cy="92553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pasted-image.tif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213487" y="1449447"/>
            <a:ext cx="1978512" cy="1070844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Shape 238"/>
          <p:cNvSpPr/>
          <p:nvPr/>
        </p:nvSpPr>
        <p:spPr>
          <a:xfrm rot="8100000" flipH="1">
            <a:off x="8668281" y="2966823"/>
            <a:ext cx="1375088" cy="375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006" extrusionOk="0">
                <a:moveTo>
                  <a:pt x="0" y="20006"/>
                </a:moveTo>
                <a:cubicBezTo>
                  <a:pt x="3321" y="5556"/>
                  <a:pt x="7763" y="-1594"/>
                  <a:pt x="12245" y="300"/>
                </a:cubicBezTo>
                <a:cubicBezTo>
                  <a:pt x="15735" y="1774"/>
                  <a:pt x="19024" y="8703"/>
                  <a:pt x="21600" y="20006"/>
                </a:cubicBezTo>
              </a:path>
            </a:pathLst>
          </a:custGeom>
          <a:ln w="38100">
            <a:solidFill>
              <a:srgbClr val="643859"/>
            </a:solidFill>
            <a:miter lim="400000"/>
            <a:headEnd type="triangle"/>
            <a:tailEnd type="triangle"/>
          </a:ln>
        </p:spPr>
        <p:txBody>
          <a:bodyPr lIns="67733" tIns="67733" rIns="67733" bIns="67733" anchor="ctr"/>
          <a:lstStyle/>
          <a:p>
            <a:pPr algn="ctr">
              <a:defRPr sz="3200"/>
            </a:pPr>
            <a:endParaRPr sz="4267"/>
          </a:p>
        </p:txBody>
      </p:sp>
      <p:pic>
        <p:nvPicPr>
          <p:cNvPr id="25" name="iPhon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411119" y="1594754"/>
            <a:ext cx="588048" cy="92553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ight Brace 1"/>
          <p:cNvSpPr/>
          <p:nvPr/>
        </p:nvSpPr>
        <p:spPr>
          <a:xfrm>
            <a:off x="6221003" y="1830183"/>
            <a:ext cx="392648" cy="3999627"/>
          </a:xfrm>
          <a:prstGeom prst="rightBrace">
            <a:avLst>
              <a:gd name="adj1" fmla="val 8333"/>
              <a:gd name="adj2" fmla="val 61965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6724083" y="4307149"/>
            <a:ext cx="1211792" cy="0"/>
          </a:xfrm>
          <a:prstGeom prst="line">
            <a:avLst/>
          </a:prstGeom>
          <a:ln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184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It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Z-Ware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Z/IP Client</a:t>
            </a:r>
          </a:p>
          <a:p>
            <a:r>
              <a:rPr lang="en-US" dirty="0"/>
              <a:t>Nodes as objects</a:t>
            </a:r>
          </a:p>
          <a:p>
            <a:r>
              <a:rPr lang="en-US" dirty="0"/>
              <a:t>Device state caching</a:t>
            </a:r>
          </a:p>
          <a:p>
            <a:r>
              <a:rPr lang="en-US" dirty="0"/>
              <a:t>Scene manager</a:t>
            </a:r>
          </a:p>
          <a:p>
            <a:r>
              <a:rPr lang="en-US" dirty="0"/>
              <a:t>Portal extension (</a:t>
            </a:r>
            <a:r>
              <a:rPr lang="en-US" dirty="0" err="1"/>
              <a:t>WebAPI</a:t>
            </a:r>
            <a:r>
              <a:rPr lang="en-US" dirty="0"/>
              <a:t>)</a:t>
            </a:r>
          </a:p>
          <a:p>
            <a:r>
              <a:rPr lang="en-US" dirty="0"/>
              <a:t>UI’s and Apple </a:t>
            </a:r>
            <a:r>
              <a:rPr lang="en-US" dirty="0" err="1"/>
              <a:t>HomeKit</a:t>
            </a:r>
            <a:r>
              <a:rPr lang="en-US" dirty="0"/>
              <a:t> support</a:t>
            </a:r>
          </a:p>
          <a:p>
            <a:endParaRPr lang="en-US" dirty="0"/>
          </a:p>
        </p:txBody>
      </p:sp>
      <p:pic>
        <p:nvPicPr>
          <p:cNvPr id="10" name="ZIP Gateway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35874" y="3569991"/>
            <a:ext cx="1399023" cy="1058823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Light Bulb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05935" y="5945581"/>
            <a:ext cx="578135" cy="832857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Shape 239"/>
          <p:cNvSpPr/>
          <p:nvPr/>
        </p:nvSpPr>
        <p:spPr>
          <a:xfrm flipH="1">
            <a:off x="8624319" y="4856195"/>
            <a:ext cx="0" cy="973615"/>
          </a:xfrm>
          <a:prstGeom prst="line">
            <a:avLst/>
          </a:prstGeom>
          <a:ln w="38100">
            <a:solidFill>
              <a:srgbClr val="175582"/>
            </a:solidFill>
            <a:miter lim="400000"/>
            <a:headEnd type="triangle"/>
            <a:tailEnd type="triangle"/>
          </a:ln>
        </p:spPr>
        <p:txBody>
          <a:bodyPr lIns="67733" tIns="67733" rIns="67733" bIns="67733" anchor="ctr"/>
          <a:lstStyle/>
          <a:p>
            <a:pPr algn="ctr">
              <a:defRPr sz="3200"/>
            </a:pPr>
            <a:endParaRPr sz="4267"/>
          </a:p>
        </p:txBody>
      </p:sp>
      <p:sp>
        <p:nvSpPr>
          <p:cNvPr id="13" name="Shape 238"/>
          <p:cNvSpPr/>
          <p:nvPr/>
        </p:nvSpPr>
        <p:spPr>
          <a:xfrm rot="18900000" flipH="1">
            <a:off x="6928660" y="5023442"/>
            <a:ext cx="1375088" cy="375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006" extrusionOk="0">
                <a:moveTo>
                  <a:pt x="0" y="20006"/>
                </a:moveTo>
                <a:cubicBezTo>
                  <a:pt x="3321" y="5556"/>
                  <a:pt x="7763" y="-1594"/>
                  <a:pt x="12245" y="300"/>
                </a:cubicBezTo>
                <a:cubicBezTo>
                  <a:pt x="15735" y="1774"/>
                  <a:pt x="19024" y="8703"/>
                  <a:pt x="21600" y="20006"/>
                </a:cubicBezTo>
              </a:path>
            </a:pathLst>
          </a:custGeom>
          <a:ln w="38100">
            <a:solidFill>
              <a:srgbClr val="175582"/>
            </a:solidFill>
            <a:miter lim="400000"/>
            <a:headEnd type="triangle"/>
            <a:tailEnd type="triangle"/>
          </a:ln>
        </p:spPr>
        <p:txBody>
          <a:bodyPr lIns="67733" tIns="67733" rIns="67733" bIns="67733" anchor="ctr"/>
          <a:lstStyle/>
          <a:p>
            <a:pPr algn="ctr">
              <a:defRPr sz="3200"/>
            </a:pPr>
            <a:endParaRPr sz="4267"/>
          </a:p>
        </p:txBody>
      </p:sp>
      <p:sp>
        <p:nvSpPr>
          <p:cNvPr id="14" name="Shape 238"/>
          <p:cNvSpPr/>
          <p:nvPr/>
        </p:nvSpPr>
        <p:spPr>
          <a:xfrm rot="2700000" flipH="1">
            <a:off x="8913692" y="5023442"/>
            <a:ext cx="1375088" cy="375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006" extrusionOk="0">
                <a:moveTo>
                  <a:pt x="0" y="20006"/>
                </a:moveTo>
                <a:cubicBezTo>
                  <a:pt x="3321" y="5556"/>
                  <a:pt x="7763" y="-1594"/>
                  <a:pt x="12245" y="300"/>
                </a:cubicBezTo>
                <a:cubicBezTo>
                  <a:pt x="15735" y="1774"/>
                  <a:pt x="19024" y="8703"/>
                  <a:pt x="21600" y="20006"/>
                </a:cubicBezTo>
              </a:path>
            </a:pathLst>
          </a:custGeom>
          <a:ln w="38100">
            <a:solidFill>
              <a:srgbClr val="175582"/>
            </a:solidFill>
            <a:miter lim="400000"/>
            <a:headEnd type="triangle"/>
            <a:tailEnd type="triangle"/>
          </a:ln>
        </p:spPr>
        <p:txBody>
          <a:bodyPr lIns="67733" tIns="67733" rIns="67733" bIns="67733" anchor="ctr"/>
          <a:lstStyle/>
          <a:p>
            <a:pPr algn="ctr">
              <a:defRPr sz="3200"/>
            </a:pPr>
            <a:endParaRPr sz="4267"/>
          </a:p>
        </p:txBody>
      </p:sp>
      <p:pic>
        <p:nvPicPr>
          <p:cNvPr id="15" name="Light Bulb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97405" y="5945581"/>
            <a:ext cx="578135" cy="8328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Light Bulb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686757" y="5945581"/>
            <a:ext cx="578135" cy="832857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239"/>
          <p:cNvSpPr/>
          <p:nvPr/>
        </p:nvSpPr>
        <p:spPr>
          <a:xfrm flipH="1">
            <a:off x="8624319" y="2535594"/>
            <a:ext cx="0" cy="910157"/>
          </a:xfrm>
          <a:prstGeom prst="line">
            <a:avLst/>
          </a:prstGeom>
          <a:ln w="38100">
            <a:solidFill>
              <a:srgbClr val="643859"/>
            </a:solidFill>
            <a:miter lim="400000"/>
            <a:headEnd type="triangle"/>
            <a:tailEnd type="triangle"/>
          </a:ln>
        </p:spPr>
        <p:txBody>
          <a:bodyPr lIns="67733" tIns="67733" rIns="67733" bIns="67733" anchor="ctr"/>
          <a:lstStyle/>
          <a:p>
            <a:pPr algn="ctr">
              <a:defRPr sz="3200"/>
            </a:pPr>
            <a:endParaRPr sz="4267"/>
          </a:p>
        </p:txBody>
      </p:sp>
      <p:sp>
        <p:nvSpPr>
          <p:cNvPr id="18" name="Shape 238"/>
          <p:cNvSpPr/>
          <p:nvPr/>
        </p:nvSpPr>
        <p:spPr>
          <a:xfrm rot="8100000" flipH="1">
            <a:off x="9206850" y="3365155"/>
            <a:ext cx="2424356" cy="6420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006" extrusionOk="0">
                <a:moveTo>
                  <a:pt x="0" y="20006"/>
                </a:moveTo>
                <a:cubicBezTo>
                  <a:pt x="3321" y="5556"/>
                  <a:pt x="7763" y="-1594"/>
                  <a:pt x="12245" y="300"/>
                </a:cubicBezTo>
                <a:cubicBezTo>
                  <a:pt x="15735" y="1774"/>
                  <a:pt x="19024" y="8703"/>
                  <a:pt x="21600" y="20006"/>
                </a:cubicBezTo>
              </a:path>
            </a:pathLst>
          </a:custGeom>
          <a:ln w="38100">
            <a:solidFill>
              <a:srgbClr val="643859"/>
            </a:solidFill>
            <a:prstDash val="dash"/>
            <a:miter lim="400000"/>
            <a:headEnd type="triangle"/>
            <a:tailEnd type="triangle"/>
          </a:ln>
        </p:spPr>
        <p:txBody>
          <a:bodyPr lIns="67733" tIns="67733" rIns="67733" bIns="67733" anchor="ctr"/>
          <a:lstStyle/>
          <a:p>
            <a:pPr algn="ctr">
              <a:defRPr sz="3200"/>
            </a:pPr>
            <a:endParaRPr sz="4267"/>
          </a:p>
        </p:txBody>
      </p:sp>
      <p:sp>
        <p:nvSpPr>
          <p:cNvPr id="19" name="Shape 238"/>
          <p:cNvSpPr/>
          <p:nvPr/>
        </p:nvSpPr>
        <p:spPr>
          <a:xfrm rot="13500000" flipH="1">
            <a:off x="7149531" y="2966823"/>
            <a:ext cx="1375088" cy="375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006" extrusionOk="0">
                <a:moveTo>
                  <a:pt x="0" y="20006"/>
                </a:moveTo>
                <a:cubicBezTo>
                  <a:pt x="3321" y="5556"/>
                  <a:pt x="7763" y="-1594"/>
                  <a:pt x="12245" y="300"/>
                </a:cubicBezTo>
                <a:cubicBezTo>
                  <a:pt x="15735" y="1774"/>
                  <a:pt x="19024" y="8703"/>
                  <a:pt x="21600" y="20006"/>
                </a:cubicBezTo>
              </a:path>
            </a:pathLst>
          </a:custGeom>
          <a:ln w="38100">
            <a:solidFill>
              <a:srgbClr val="643859"/>
            </a:solidFill>
            <a:miter lim="400000"/>
            <a:headEnd type="triangle"/>
            <a:tailEnd type="triangle"/>
          </a:ln>
        </p:spPr>
        <p:txBody>
          <a:bodyPr lIns="67733" tIns="67733" rIns="67733" bIns="67733" anchor="ctr"/>
          <a:lstStyle/>
          <a:p>
            <a:pPr algn="ctr">
              <a:defRPr sz="3200"/>
            </a:pPr>
            <a:endParaRPr sz="4267"/>
          </a:p>
        </p:txBody>
      </p:sp>
      <p:pic>
        <p:nvPicPr>
          <p:cNvPr id="20" name="iPhon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170025" y="1594754"/>
            <a:ext cx="588048" cy="92553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iPhon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326817" y="1605822"/>
            <a:ext cx="588048" cy="92553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pasted-image.tif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213487" y="1449447"/>
            <a:ext cx="1978512" cy="1070844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Shape 238"/>
          <p:cNvSpPr/>
          <p:nvPr/>
        </p:nvSpPr>
        <p:spPr>
          <a:xfrm rot="8100000" flipH="1">
            <a:off x="8668281" y="2966823"/>
            <a:ext cx="1375088" cy="375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006" extrusionOk="0">
                <a:moveTo>
                  <a:pt x="0" y="20006"/>
                </a:moveTo>
                <a:cubicBezTo>
                  <a:pt x="3321" y="5556"/>
                  <a:pt x="7763" y="-1594"/>
                  <a:pt x="12245" y="300"/>
                </a:cubicBezTo>
                <a:cubicBezTo>
                  <a:pt x="15735" y="1774"/>
                  <a:pt x="19024" y="8703"/>
                  <a:pt x="21600" y="20006"/>
                </a:cubicBezTo>
              </a:path>
            </a:pathLst>
          </a:custGeom>
          <a:ln w="38100">
            <a:solidFill>
              <a:srgbClr val="643859"/>
            </a:solidFill>
            <a:miter lim="400000"/>
            <a:headEnd type="triangle"/>
            <a:tailEnd type="triangle"/>
          </a:ln>
        </p:spPr>
        <p:txBody>
          <a:bodyPr lIns="67733" tIns="67733" rIns="67733" bIns="67733" anchor="ctr"/>
          <a:lstStyle/>
          <a:p>
            <a:pPr algn="ctr">
              <a:defRPr sz="3200"/>
            </a:pPr>
            <a:endParaRPr sz="4267"/>
          </a:p>
        </p:txBody>
      </p:sp>
      <p:pic>
        <p:nvPicPr>
          <p:cNvPr id="25" name="iPhon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411119" y="1594754"/>
            <a:ext cx="588048" cy="92553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ight Brace 1"/>
          <p:cNvSpPr/>
          <p:nvPr/>
        </p:nvSpPr>
        <p:spPr>
          <a:xfrm>
            <a:off x="6221003" y="1830183"/>
            <a:ext cx="392648" cy="3999627"/>
          </a:xfrm>
          <a:prstGeom prst="rightBrace">
            <a:avLst>
              <a:gd name="adj1" fmla="val 8333"/>
              <a:gd name="adj2" fmla="val 6433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6687273" y="2082064"/>
            <a:ext cx="458212" cy="4019"/>
          </a:xfrm>
          <a:prstGeom prst="line">
            <a:avLst/>
          </a:prstGeom>
          <a:ln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761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EED6850-5388-7442-A2B9-5902C663C8C6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Faster to market - Gateway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F35CCFC-1238-FB47-A500-FF99B6F5891C}"/>
              </a:ext>
            </a:extLst>
          </p:cNvPr>
          <p:cNvSpPr/>
          <p:nvPr/>
        </p:nvSpPr>
        <p:spPr>
          <a:xfrm>
            <a:off x="2927721" y="3527578"/>
            <a:ext cx="1837383" cy="11019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90000" bIns="90000" rtlCol="0" anchor="ctr"/>
          <a:lstStyle/>
          <a:p>
            <a:pPr algn="ctr"/>
            <a:r>
              <a:rPr lang="en-US" sz="1067" b="1">
                <a:solidFill>
                  <a:schemeClr val="bg1"/>
                </a:solidFill>
              </a:rPr>
              <a:t>Z-Wave Gateway API’s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6E246AC-4619-E842-BDA8-8EE09D441B47}"/>
              </a:ext>
            </a:extLst>
          </p:cNvPr>
          <p:cNvSpPr/>
          <p:nvPr/>
        </p:nvSpPr>
        <p:spPr>
          <a:xfrm>
            <a:off x="2930101" y="2968073"/>
            <a:ext cx="805553" cy="505467"/>
          </a:xfrm>
          <a:prstGeom prst="rect">
            <a:avLst/>
          </a:prstGeom>
          <a:solidFill>
            <a:srgbClr val="00B050"/>
          </a:solidFill>
          <a:ln w="12700">
            <a:noFill/>
          </a:ln>
          <a:effectLst/>
          <a:scene3d>
            <a:camera prst="orthographicFront"/>
            <a:lightRig rig="threePt" dir="t"/>
          </a:scene3d>
          <a:sp3d extrusionH="63500">
            <a:bevelB w="635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67" b="1">
                <a:solidFill>
                  <a:schemeClr val="bg1"/>
                </a:solidFill>
              </a:rPr>
              <a:t>Product Client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256D5AD-534A-DD40-894B-36FFA9F44D6E}"/>
              </a:ext>
            </a:extLst>
          </p:cNvPr>
          <p:cNvSpPr txBox="1"/>
          <p:nvPr/>
        </p:nvSpPr>
        <p:spPr>
          <a:xfrm>
            <a:off x="3396018" y="2137796"/>
            <a:ext cx="869982" cy="31810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n-US" sz="1467" b="1"/>
              <a:t>Gateway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50771424-FC6C-8E4B-9D7C-908A895EE359}"/>
              </a:ext>
            </a:extLst>
          </p:cNvPr>
          <p:cNvSpPr/>
          <p:nvPr/>
        </p:nvSpPr>
        <p:spPr>
          <a:xfrm>
            <a:off x="2920531" y="4734912"/>
            <a:ext cx="1820957" cy="708299"/>
          </a:xfrm>
          <a:prstGeom prst="rect">
            <a:avLst/>
          </a:prstGeom>
          <a:solidFill>
            <a:schemeClr val="accent2"/>
          </a:solidFill>
          <a:ln w="12700">
            <a:noFill/>
          </a:ln>
          <a:effectLst/>
          <a:scene3d>
            <a:camera prst="orthographicFront"/>
            <a:lightRig rig="threePt" dir="t"/>
          </a:scene3d>
          <a:sp3d extrusionH="63500">
            <a:bevelB w="635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67" b="1">
                <a:solidFill>
                  <a:schemeClr val="bg1"/>
                </a:solidFill>
              </a:rPr>
              <a:t>Z-Wave Protocol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56E7AA0-956C-A646-B8C7-E828E03A6E5F}"/>
              </a:ext>
            </a:extLst>
          </p:cNvPr>
          <p:cNvGrpSpPr/>
          <p:nvPr/>
        </p:nvGrpSpPr>
        <p:grpSpPr>
          <a:xfrm>
            <a:off x="679450" y="3582949"/>
            <a:ext cx="2068621" cy="2589251"/>
            <a:chOff x="6661662" y="1662382"/>
            <a:chExt cx="2341262" cy="2930507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2489E02B-F831-A942-A1E6-A5A748B2F434}"/>
                </a:ext>
              </a:extLst>
            </p:cNvPr>
            <p:cNvGrpSpPr/>
            <p:nvPr/>
          </p:nvGrpSpPr>
          <p:grpSpPr>
            <a:xfrm>
              <a:off x="6661662" y="1662382"/>
              <a:ext cx="2341262" cy="2930507"/>
              <a:chOff x="7036312" y="1208992"/>
              <a:chExt cx="2341262" cy="2930507"/>
            </a:xfrm>
          </p:grpSpPr>
          <p:sp>
            <p:nvSpPr>
              <p:cNvPr id="53" name="Shape 1243">
                <a:extLst>
                  <a:ext uri="{FF2B5EF4-FFF2-40B4-BE49-F238E27FC236}">
                    <a16:creationId xmlns:a16="http://schemas.microsoft.com/office/drawing/2014/main" id="{5A181DD1-C8D1-4945-98F1-04517B6DD939}"/>
                  </a:ext>
                </a:extLst>
              </p:cNvPr>
              <p:cNvSpPr/>
              <p:nvPr/>
            </p:nvSpPr>
            <p:spPr>
              <a:xfrm>
                <a:off x="7222640" y="3290029"/>
                <a:ext cx="1662113" cy="702857"/>
              </a:xfrm>
              <a:prstGeom prst="ellipse">
                <a:avLst/>
              </a:prstGeom>
              <a:solidFill>
                <a:srgbClr val="C2F1FF"/>
              </a:solidFill>
              <a:ln w="12700">
                <a:solidFill>
                  <a:srgbClr val="007395"/>
                </a:solidFill>
                <a:miter/>
              </a:ln>
            </p:spPr>
            <p:txBody>
              <a:bodyPr lIns="45719" rIns="45719" anchor="ctr"/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5" name="Shape 1249">
                <a:extLst>
                  <a:ext uri="{FF2B5EF4-FFF2-40B4-BE49-F238E27FC236}">
                    <a16:creationId xmlns:a16="http://schemas.microsoft.com/office/drawing/2014/main" id="{77AC6996-4B2D-6D45-8CA3-21F5716C91FB}"/>
                  </a:ext>
                </a:extLst>
              </p:cNvPr>
              <p:cNvSpPr/>
              <p:nvPr/>
            </p:nvSpPr>
            <p:spPr>
              <a:xfrm flipV="1">
                <a:off x="8335898" y="1970757"/>
                <a:ext cx="99769" cy="796508"/>
              </a:xfrm>
              <a:prstGeom prst="line">
                <a:avLst/>
              </a:prstGeom>
              <a:ln w="6350">
                <a:solidFill>
                  <a:schemeClr val="accent1"/>
                </a:solidFill>
                <a:miter/>
              </a:ln>
            </p:spPr>
            <p:txBody>
              <a:bodyPr lIns="45719" rIns="45719"/>
              <a:lstStyle/>
              <a:p>
                <a:endParaRPr/>
              </a:p>
            </p:txBody>
          </p:sp>
          <p:pic>
            <p:nvPicPr>
              <p:cNvPr id="57" name="image16.png">
                <a:extLst>
                  <a:ext uri="{FF2B5EF4-FFF2-40B4-BE49-F238E27FC236}">
                    <a16:creationId xmlns:a16="http://schemas.microsoft.com/office/drawing/2014/main" id="{CC709C0E-B861-C849-92D4-26CF20EF1B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701938" y="2767263"/>
                <a:ext cx="633960" cy="633960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58" name="image17.png">
                <a:extLst>
                  <a:ext uri="{FF2B5EF4-FFF2-40B4-BE49-F238E27FC236}">
                    <a16:creationId xmlns:a16="http://schemas.microsoft.com/office/drawing/2014/main" id="{DA16A21B-F9C1-F247-AAEF-DCB05B1963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036312" y="3521533"/>
                <a:ext cx="434513" cy="434513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61" name="image18.png">
                <a:extLst>
                  <a:ext uri="{FF2B5EF4-FFF2-40B4-BE49-F238E27FC236}">
                    <a16:creationId xmlns:a16="http://schemas.microsoft.com/office/drawing/2014/main" id="{C85F2A55-E172-594D-B9BF-4B5A9C8213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480170" y="3690349"/>
                <a:ext cx="449150" cy="449150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62" name="pasted-image.tiff" descr="pasted-image.tiff">
                <a:extLst>
                  <a:ext uri="{FF2B5EF4-FFF2-40B4-BE49-F238E27FC236}">
                    <a16:creationId xmlns:a16="http://schemas.microsoft.com/office/drawing/2014/main" id="{70012877-D40B-3A4E-99D8-1DBCB5B6B5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435667" y="1208992"/>
                <a:ext cx="941907" cy="595542"/>
              </a:xfrm>
              <a:prstGeom prst="rect">
                <a:avLst/>
              </a:prstGeom>
              <a:ln w="12700">
                <a:miter lim="400000"/>
              </a:ln>
            </p:spPr>
          </p:pic>
        </p:grpSp>
        <p:pic>
          <p:nvPicPr>
            <p:cNvPr id="47" name="iPhone.png" descr="iPhone.png">
              <a:extLst>
                <a:ext uri="{FF2B5EF4-FFF2-40B4-BE49-F238E27FC236}">
                  <a16:creationId xmlns:a16="http://schemas.microsoft.com/office/drawing/2014/main" id="{1BB05430-8830-D545-A47F-B6824B5B3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21787" y="2012220"/>
              <a:ext cx="335928" cy="470168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A1661B88-C771-C54A-A17F-A041C8EED9FD}"/>
              </a:ext>
            </a:extLst>
          </p:cNvPr>
          <p:cNvSpPr/>
          <p:nvPr/>
        </p:nvSpPr>
        <p:spPr>
          <a:xfrm>
            <a:off x="4001518" y="2492935"/>
            <a:ext cx="957189" cy="50546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0" rtlCol="0" anchor="t" anchorCtr="0"/>
          <a:lstStyle/>
          <a:p>
            <a:pPr algn="ctr"/>
            <a:r>
              <a:rPr lang="en-US" sz="1067" b="1">
                <a:solidFill>
                  <a:schemeClr val="bg1"/>
                </a:solidFill>
              </a:rPr>
              <a:t>OCF…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55F1E1E-D353-FB46-87DD-EB8675836262}"/>
              </a:ext>
            </a:extLst>
          </p:cNvPr>
          <p:cNvSpPr/>
          <p:nvPr/>
        </p:nvSpPr>
        <p:spPr>
          <a:xfrm>
            <a:off x="3948230" y="2642435"/>
            <a:ext cx="957189" cy="50546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0" rtlCol="0" anchor="t" anchorCtr="0"/>
          <a:lstStyle/>
          <a:p>
            <a:pPr algn="ctr"/>
            <a:r>
              <a:rPr lang="en-US" sz="1067" b="1">
                <a:solidFill>
                  <a:schemeClr val="bg1"/>
                </a:solidFill>
              </a:rPr>
              <a:t>OpenT2T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11CBAB1-AB56-7C4A-BCC4-CBF060725224}"/>
              </a:ext>
            </a:extLst>
          </p:cNvPr>
          <p:cNvSpPr/>
          <p:nvPr/>
        </p:nvSpPr>
        <p:spPr>
          <a:xfrm>
            <a:off x="3865266" y="2788244"/>
            <a:ext cx="957189" cy="50546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0" rtlCol="0" anchor="t" anchorCtr="0"/>
          <a:lstStyle/>
          <a:p>
            <a:pPr algn="ctr"/>
            <a:r>
              <a:rPr lang="da-DK" sz="1067" b="1">
                <a:solidFill>
                  <a:schemeClr val="bg1"/>
                </a:solidFill>
              </a:rPr>
              <a:t>Alexa Skill</a:t>
            </a:r>
            <a:endParaRPr lang="en-US" sz="1067" b="1">
              <a:solidFill>
                <a:schemeClr val="bg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E83A760-7EAA-5E45-B05F-C41DF885E848}"/>
              </a:ext>
            </a:extLst>
          </p:cNvPr>
          <p:cNvSpPr/>
          <p:nvPr/>
        </p:nvSpPr>
        <p:spPr>
          <a:xfrm>
            <a:off x="3797104" y="2968073"/>
            <a:ext cx="957189" cy="50546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0" rtlCol="0" anchor="t" anchorCtr="0"/>
          <a:lstStyle/>
          <a:p>
            <a:pPr algn="ctr"/>
            <a:r>
              <a:rPr lang="da-DK" sz="1067" b="1">
                <a:solidFill>
                  <a:schemeClr val="bg1"/>
                </a:solidFill>
              </a:rPr>
              <a:t>HomeKit</a:t>
            </a:r>
            <a:endParaRPr lang="en-US" sz="1067" b="1">
              <a:solidFill>
                <a:schemeClr val="bg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2B383B-B78F-7543-A2DA-5B18E974C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Silicon Labs Confidential</a:t>
            </a:r>
          </a:p>
        </p:txBody>
      </p:sp>
    </p:spTree>
    <p:extLst>
      <p:ext uri="{BB962C8B-B14F-4D97-AF65-F5344CB8AC3E}">
        <p14:creationId xmlns:p14="http://schemas.microsoft.com/office/powerpoint/2010/main" val="2635043055"/>
      </p:ext>
    </p:extLst>
  </p:cSld>
  <p:clrMapOvr>
    <a:masterClrMapping/>
  </p:clrMapOvr>
  <p:transition spd="med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2908073-170F-324D-AAB1-66C6BBCDFDD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Faster to market - Gateway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F35CCFC-1238-FB47-A500-FF99B6F5891C}"/>
              </a:ext>
            </a:extLst>
          </p:cNvPr>
          <p:cNvSpPr/>
          <p:nvPr/>
        </p:nvSpPr>
        <p:spPr>
          <a:xfrm>
            <a:off x="2927721" y="3527578"/>
            <a:ext cx="1837383" cy="11019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90000" bIns="90000" rtlCol="0" anchor="ctr"/>
          <a:lstStyle/>
          <a:p>
            <a:pPr algn="ctr"/>
            <a:r>
              <a:rPr lang="en-US" sz="1067" b="1">
                <a:solidFill>
                  <a:schemeClr val="bg1"/>
                </a:solidFill>
              </a:rPr>
              <a:t>Z-Wave Gateway API’s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6E246AC-4619-E842-BDA8-8EE09D441B47}"/>
              </a:ext>
            </a:extLst>
          </p:cNvPr>
          <p:cNvSpPr/>
          <p:nvPr/>
        </p:nvSpPr>
        <p:spPr>
          <a:xfrm>
            <a:off x="2930101" y="2968073"/>
            <a:ext cx="805553" cy="505467"/>
          </a:xfrm>
          <a:prstGeom prst="rect">
            <a:avLst/>
          </a:prstGeom>
          <a:solidFill>
            <a:srgbClr val="00B050"/>
          </a:solidFill>
          <a:ln w="12700">
            <a:noFill/>
          </a:ln>
          <a:effectLst/>
          <a:scene3d>
            <a:camera prst="orthographicFront"/>
            <a:lightRig rig="threePt" dir="t"/>
          </a:scene3d>
          <a:sp3d extrusionH="63500">
            <a:bevelB w="635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67" b="1">
                <a:solidFill>
                  <a:schemeClr val="bg1"/>
                </a:solidFill>
              </a:rPr>
              <a:t>Product Client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256D5AD-534A-DD40-894B-36FFA9F44D6E}"/>
              </a:ext>
            </a:extLst>
          </p:cNvPr>
          <p:cNvSpPr txBox="1"/>
          <p:nvPr/>
        </p:nvSpPr>
        <p:spPr>
          <a:xfrm>
            <a:off x="3396018" y="2137796"/>
            <a:ext cx="869982" cy="31810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n-US" sz="1467" b="1"/>
              <a:t>Gateway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50771424-FC6C-8E4B-9D7C-908A895EE359}"/>
              </a:ext>
            </a:extLst>
          </p:cNvPr>
          <p:cNvSpPr/>
          <p:nvPr/>
        </p:nvSpPr>
        <p:spPr>
          <a:xfrm>
            <a:off x="2920531" y="4734912"/>
            <a:ext cx="1820957" cy="708299"/>
          </a:xfrm>
          <a:prstGeom prst="rect">
            <a:avLst/>
          </a:prstGeom>
          <a:solidFill>
            <a:schemeClr val="accent2"/>
          </a:solidFill>
          <a:ln w="12700">
            <a:noFill/>
          </a:ln>
          <a:effectLst/>
          <a:scene3d>
            <a:camera prst="orthographicFront"/>
            <a:lightRig rig="threePt" dir="t"/>
          </a:scene3d>
          <a:sp3d extrusionH="63500">
            <a:bevelB w="635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67" b="1">
                <a:solidFill>
                  <a:schemeClr val="bg1"/>
                </a:solidFill>
              </a:rPr>
              <a:t>Z-Wave Protocol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56E7AA0-956C-A646-B8C7-E828E03A6E5F}"/>
              </a:ext>
            </a:extLst>
          </p:cNvPr>
          <p:cNvGrpSpPr/>
          <p:nvPr/>
        </p:nvGrpSpPr>
        <p:grpSpPr>
          <a:xfrm>
            <a:off x="661626" y="3766724"/>
            <a:ext cx="2068621" cy="2589251"/>
            <a:chOff x="6661662" y="1662382"/>
            <a:chExt cx="2341262" cy="2930507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2489E02B-F831-A942-A1E6-A5A748B2F434}"/>
                </a:ext>
              </a:extLst>
            </p:cNvPr>
            <p:cNvGrpSpPr/>
            <p:nvPr/>
          </p:nvGrpSpPr>
          <p:grpSpPr>
            <a:xfrm>
              <a:off x="6661662" y="1662382"/>
              <a:ext cx="2341262" cy="2930507"/>
              <a:chOff x="7036312" y="1208992"/>
              <a:chExt cx="2341262" cy="2930507"/>
            </a:xfrm>
          </p:grpSpPr>
          <p:sp>
            <p:nvSpPr>
              <p:cNvPr id="53" name="Shape 1243">
                <a:extLst>
                  <a:ext uri="{FF2B5EF4-FFF2-40B4-BE49-F238E27FC236}">
                    <a16:creationId xmlns:a16="http://schemas.microsoft.com/office/drawing/2014/main" id="{5A181DD1-C8D1-4945-98F1-04517B6DD939}"/>
                  </a:ext>
                </a:extLst>
              </p:cNvPr>
              <p:cNvSpPr/>
              <p:nvPr/>
            </p:nvSpPr>
            <p:spPr>
              <a:xfrm>
                <a:off x="7222640" y="3290029"/>
                <a:ext cx="1662113" cy="702857"/>
              </a:xfrm>
              <a:prstGeom prst="ellipse">
                <a:avLst/>
              </a:prstGeom>
              <a:solidFill>
                <a:srgbClr val="C2F1FF"/>
              </a:solidFill>
              <a:ln w="12700">
                <a:solidFill>
                  <a:srgbClr val="007395"/>
                </a:solidFill>
                <a:miter/>
              </a:ln>
            </p:spPr>
            <p:txBody>
              <a:bodyPr lIns="45719" rIns="45719" anchor="ctr"/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5" name="Shape 1249">
                <a:extLst>
                  <a:ext uri="{FF2B5EF4-FFF2-40B4-BE49-F238E27FC236}">
                    <a16:creationId xmlns:a16="http://schemas.microsoft.com/office/drawing/2014/main" id="{77AC6996-4B2D-6D45-8CA3-21F5716C91FB}"/>
                  </a:ext>
                </a:extLst>
              </p:cNvPr>
              <p:cNvSpPr/>
              <p:nvPr/>
            </p:nvSpPr>
            <p:spPr>
              <a:xfrm flipV="1">
                <a:off x="8335898" y="1970757"/>
                <a:ext cx="99769" cy="796508"/>
              </a:xfrm>
              <a:prstGeom prst="line">
                <a:avLst/>
              </a:prstGeom>
              <a:ln w="6350">
                <a:solidFill>
                  <a:schemeClr val="accent1"/>
                </a:solidFill>
                <a:miter/>
              </a:ln>
            </p:spPr>
            <p:txBody>
              <a:bodyPr lIns="45719" rIns="45719"/>
              <a:lstStyle/>
              <a:p>
                <a:endParaRPr/>
              </a:p>
            </p:txBody>
          </p:sp>
          <p:pic>
            <p:nvPicPr>
              <p:cNvPr id="57" name="image16.png">
                <a:extLst>
                  <a:ext uri="{FF2B5EF4-FFF2-40B4-BE49-F238E27FC236}">
                    <a16:creationId xmlns:a16="http://schemas.microsoft.com/office/drawing/2014/main" id="{CC709C0E-B861-C849-92D4-26CF20EF1B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701938" y="2767263"/>
                <a:ext cx="633960" cy="633960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58" name="image17.png">
                <a:extLst>
                  <a:ext uri="{FF2B5EF4-FFF2-40B4-BE49-F238E27FC236}">
                    <a16:creationId xmlns:a16="http://schemas.microsoft.com/office/drawing/2014/main" id="{DA16A21B-F9C1-F247-AAEF-DCB05B1963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036312" y="3521533"/>
                <a:ext cx="434513" cy="434513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61" name="image18.png">
                <a:extLst>
                  <a:ext uri="{FF2B5EF4-FFF2-40B4-BE49-F238E27FC236}">
                    <a16:creationId xmlns:a16="http://schemas.microsoft.com/office/drawing/2014/main" id="{C85F2A55-E172-594D-B9BF-4B5A9C8213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480170" y="3690349"/>
                <a:ext cx="449150" cy="449150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62" name="pasted-image.tiff" descr="pasted-image.tiff">
                <a:extLst>
                  <a:ext uri="{FF2B5EF4-FFF2-40B4-BE49-F238E27FC236}">
                    <a16:creationId xmlns:a16="http://schemas.microsoft.com/office/drawing/2014/main" id="{70012877-D40B-3A4E-99D8-1DBCB5B6B5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435667" y="1208992"/>
                <a:ext cx="941907" cy="595542"/>
              </a:xfrm>
              <a:prstGeom prst="rect">
                <a:avLst/>
              </a:prstGeom>
              <a:ln w="12700">
                <a:miter lim="400000"/>
              </a:ln>
            </p:spPr>
          </p:pic>
        </p:grpSp>
        <p:pic>
          <p:nvPicPr>
            <p:cNvPr id="47" name="iPhone.png" descr="iPhone.png">
              <a:extLst>
                <a:ext uri="{FF2B5EF4-FFF2-40B4-BE49-F238E27FC236}">
                  <a16:creationId xmlns:a16="http://schemas.microsoft.com/office/drawing/2014/main" id="{1BB05430-8830-D545-A47F-B6824B5B3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21787" y="2012220"/>
              <a:ext cx="335928" cy="470168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A1661B88-C771-C54A-A17F-A041C8EED9FD}"/>
              </a:ext>
            </a:extLst>
          </p:cNvPr>
          <p:cNvSpPr/>
          <p:nvPr/>
        </p:nvSpPr>
        <p:spPr>
          <a:xfrm>
            <a:off x="4001518" y="2492935"/>
            <a:ext cx="957189" cy="50546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0" rtlCol="0" anchor="t" anchorCtr="0"/>
          <a:lstStyle/>
          <a:p>
            <a:pPr algn="ctr"/>
            <a:r>
              <a:rPr lang="en-US" sz="1067" b="1">
                <a:solidFill>
                  <a:schemeClr val="bg1"/>
                </a:solidFill>
              </a:rPr>
              <a:t>OCF…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55F1E1E-D353-FB46-87DD-EB8675836262}"/>
              </a:ext>
            </a:extLst>
          </p:cNvPr>
          <p:cNvSpPr/>
          <p:nvPr/>
        </p:nvSpPr>
        <p:spPr>
          <a:xfrm>
            <a:off x="3948230" y="2642435"/>
            <a:ext cx="957189" cy="50546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0" rtlCol="0" anchor="t" anchorCtr="0"/>
          <a:lstStyle/>
          <a:p>
            <a:pPr algn="ctr"/>
            <a:r>
              <a:rPr lang="en-US" sz="1067" b="1">
                <a:solidFill>
                  <a:schemeClr val="bg1"/>
                </a:solidFill>
              </a:rPr>
              <a:t>OpenT2T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11CBAB1-AB56-7C4A-BCC4-CBF060725224}"/>
              </a:ext>
            </a:extLst>
          </p:cNvPr>
          <p:cNvSpPr/>
          <p:nvPr/>
        </p:nvSpPr>
        <p:spPr>
          <a:xfrm>
            <a:off x="3865266" y="2788244"/>
            <a:ext cx="957189" cy="50546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0" rtlCol="0" anchor="t" anchorCtr="0"/>
          <a:lstStyle/>
          <a:p>
            <a:pPr algn="ctr"/>
            <a:r>
              <a:rPr lang="da-DK" sz="1067" b="1">
                <a:solidFill>
                  <a:schemeClr val="bg1"/>
                </a:solidFill>
              </a:rPr>
              <a:t>Alexa Skill</a:t>
            </a:r>
            <a:endParaRPr lang="en-US" sz="1067" b="1">
              <a:solidFill>
                <a:schemeClr val="bg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E83A760-7EAA-5E45-B05F-C41DF885E848}"/>
              </a:ext>
            </a:extLst>
          </p:cNvPr>
          <p:cNvSpPr/>
          <p:nvPr/>
        </p:nvSpPr>
        <p:spPr>
          <a:xfrm>
            <a:off x="3797104" y="2968073"/>
            <a:ext cx="957189" cy="50546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0" rtlCol="0" anchor="t" anchorCtr="0"/>
          <a:lstStyle/>
          <a:p>
            <a:pPr algn="ctr"/>
            <a:r>
              <a:rPr lang="da-DK" sz="1067" b="1">
                <a:solidFill>
                  <a:schemeClr val="bg1"/>
                </a:solidFill>
              </a:rPr>
              <a:t>HomeKit</a:t>
            </a:r>
            <a:endParaRPr lang="en-US" sz="1067" b="1"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6610E4D-7382-5940-B6FE-7F8A7C3605DA}"/>
              </a:ext>
            </a:extLst>
          </p:cNvPr>
          <p:cNvGrpSpPr/>
          <p:nvPr/>
        </p:nvGrpSpPr>
        <p:grpSpPr>
          <a:xfrm>
            <a:off x="4704239" y="1681259"/>
            <a:ext cx="7739639" cy="4471403"/>
            <a:chOff x="3528179" y="1260944"/>
            <a:chExt cx="5804729" cy="3353552"/>
          </a:xfrm>
        </p:grpSpPr>
        <p:sp>
          <p:nvSpPr>
            <p:cNvPr id="20" name="Shape 497">
              <a:extLst>
                <a:ext uri="{FF2B5EF4-FFF2-40B4-BE49-F238E27FC236}">
                  <a16:creationId xmlns:a16="http://schemas.microsoft.com/office/drawing/2014/main" id="{3A0F2165-8289-9145-A19C-4A536D5255DF}"/>
                </a:ext>
              </a:extLst>
            </p:cNvPr>
            <p:cNvSpPr/>
            <p:nvPr/>
          </p:nvSpPr>
          <p:spPr>
            <a:xfrm>
              <a:off x="4701171" y="1359059"/>
              <a:ext cx="1907150" cy="343771"/>
            </a:xfrm>
            <a:prstGeom prst="roundRect">
              <a:avLst>
                <a:gd name="adj" fmla="val 4751"/>
              </a:avLst>
            </a:prstGeom>
            <a:solidFill>
              <a:schemeClr val="accent2"/>
            </a:solidFill>
            <a:ln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47624" tIns="47624" rIns="47624" bIns="47624" anchor="ctr"/>
            <a:lstStyle/>
            <a:p>
              <a:pPr algn="ctr" defTabSz="778914">
                <a:defRPr>
                  <a:solidFill>
                    <a:srgbClr val="FFFFFF"/>
                  </a:solidFill>
                </a:defRPr>
              </a:pPr>
              <a:r>
                <a:rPr lang="da-DK" sz="1067" b="1">
                  <a:solidFill>
                    <a:schemeClr val="tx1"/>
                  </a:solidFill>
                </a:rPr>
                <a:t>Z-Ware </a:t>
              </a:r>
              <a:r>
                <a:rPr lang="da-DK" sz="1067" b="1" err="1">
                  <a:solidFill>
                    <a:schemeClr val="tx1"/>
                  </a:solidFill>
                </a:rPr>
                <a:t>Apps</a:t>
              </a:r>
              <a:endParaRPr sz="1067" b="1">
                <a:solidFill>
                  <a:schemeClr val="tx1"/>
                </a:solidFill>
              </a:endParaRPr>
            </a:p>
          </p:txBody>
        </p:sp>
        <p:sp>
          <p:nvSpPr>
            <p:cNvPr id="21" name="Shape 497">
              <a:extLst>
                <a:ext uri="{FF2B5EF4-FFF2-40B4-BE49-F238E27FC236}">
                  <a16:creationId xmlns:a16="http://schemas.microsoft.com/office/drawing/2014/main" id="{616B6823-3C69-F249-B3C3-B1B441B8C8CC}"/>
                </a:ext>
              </a:extLst>
            </p:cNvPr>
            <p:cNvSpPr/>
            <p:nvPr/>
          </p:nvSpPr>
          <p:spPr>
            <a:xfrm>
              <a:off x="4705911" y="2050097"/>
              <a:ext cx="1907150" cy="351916"/>
            </a:xfrm>
            <a:prstGeom prst="roundRect">
              <a:avLst>
                <a:gd name="adj" fmla="val 4751"/>
              </a:avLst>
            </a:prstGeom>
            <a:solidFill>
              <a:schemeClr val="accent2"/>
            </a:solidFill>
            <a:ln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47624" tIns="47624" rIns="47624" bIns="47624" anchor="ctr"/>
            <a:lstStyle/>
            <a:p>
              <a:pPr algn="ctr" defTabSz="778914">
                <a:defRPr>
                  <a:solidFill>
                    <a:srgbClr val="FFFFFF"/>
                  </a:solidFill>
                </a:defRPr>
              </a:pPr>
              <a:r>
                <a:rPr lang="da-DK" sz="1067" b="1">
                  <a:solidFill>
                    <a:schemeClr val="tx1"/>
                  </a:solidFill>
                </a:rPr>
                <a:t>Z-Ware Web</a:t>
              </a:r>
              <a:endParaRPr sz="1067" b="1">
                <a:solidFill>
                  <a:schemeClr val="tx1"/>
                </a:solidFill>
              </a:endParaRPr>
            </a:p>
          </p:txBody>
        </p:sp>
        <p:sp>
          <p:nvSpPr>
            <p:cNvPr id="22" name="Shape 497">
              <a:extLst>
                <a:ext uri="{FF2B5EF4-FFF2-40B4-BE49-F238E27FC236}">
                  <a16:creationId xmlns:a16="http://schemas.microsoft.com/office/drawing/2014/main" id="{82DF17DA-C2B8-D041-B2AF-6DA326BCFFA6}"/>
                </a:ext>
              </a:extLst>
            </p:cNvPr>
            <p:cNvSpPr/>
            <p:nvPr/>
          </p:nvSpPr>
          <p:spPr>
            <a:xfrm>
              <a:off x="4705911" y="4205332"/>
              <a:ext cx="1907150" cy="278328"/>
            </a:xfrm>
            <a:prstGeom prst="roundRect">
              <a:avLst>
                <a:gd name="adj" fmla="val 4751"/>
              </a:avLst>
            </a:prstGeom>
            <a:solidFill>
              <a:schemeClr val="accent2"/>
            </a:solidFill>
            <a:ln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47624" tIns="47624" rIns="47624" bIns="47624" anchor="ctr"/>
            <a:lstStyle/>
            <a:p>
              <a:pPr algn="ctr" defTabSz="778914">
                <a:defRPr>
                  <a:solidFill>
                    <a:srgbClr val="FFFFFF"/>
                  </a:solidFill>
                </a:defRPr>
              </a:pPr>
              <a:r>
                <a:rPr lang="da-DK" sz="1067" b="1" err="1">
                  <a:solidFill>
                    <a:schemeClr val="tx1"/>
                  </a:solidFill>
                </a:rPr>
                <a:t>Z-Wave Protocol</a:t>
              </a:r>
              <a:endParaRPr sz="1067" b="1">
                <a:solidFill>
                  <a:schemeClr val="tx1"/>
                </a:solidFill>
              </a:endParaRPr>
            </a:p>
          </p:txBody>
        </p:sp>
        <p:sp>
          <p:nvSpPr>
            <p:cNvPr id="23" name="Content Placeholder 4">
              <a:extLst>
                <a:ext uri="{FF2B5EF4-FFF2-40B4-BE49-F238E27FC236}">
                  <a16:creationId xmlns:a16="http://schemas.microsoft.com/office/drawing/2014/main" id="{FD41BF95-C78A-D542-B0FC-A17D1E057C1A}"/>
                </a:ext>
              </a:extLst>
            </p:cNvPr>
            <p:cNvSpPr txBox="1">
              <a:spLocks/>
            </p:cNvSpPr>
            <p:nvPr/>
          </p:nvSpPr>
          <p:spPr>
            <a:xfrm>
              <a:off x="6994483" y="3402524"/>
              <a:ext cx="2338425" cy="540000"/>
            </a:xfrm>
            <a:prstGeom prst="rect">
              <a:avLst/>
            </a:prstGeom>
          </p:spPr>
          <p:txBody>
            <a:bodyPr vert="horz" lIns="121920" tIns="60960" rIns="121920" bIns="60960" rtlCol="0" anchor="ctr" anchorCtr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8"/>
                </a:buBlip>
                <a:defRPr sz="24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9"/>
                </a:buBlip>
                <a:defRPr sz="20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8"/>
                </a:buBlip>
                <a:defRPr sz="18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9"/>
                </a:buBlip>
                <a:defRPr sz="16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8"/>
                </a:buBlip>
                <a:defRPr sz="16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067">
                  <a:solidFill>
                    <a:schemeClr val="tx1"/>
                  </a:solidFill>
                </a:rPr>
                <a:t>IP wrapper for Z-Wave </a:t>
              </a:r>
              <a:r>
                <a:rPr lang="en-US" sz="1067" err="1">
                  <a:solidFill>
                    <a:schemeClr val="tx1"/>
                  </a:solidFill>
                </a:rPr>
                <a:t>cmds</a:t>
              </a:r>
              <a:endParaRPr lang="en-US" sz="1067">
                <a:solidFill>
                  <a:schemeClr val="tx1"/>
                </a:solidFill>
              </a:endParaRPr>
            </a:p>
          </p:txBody>
        </p:sp>
        <p:sp>
          <p:nvSpPr>
            <p:cNvPr id="24" name="Content Placeholder 4">
              <a:extLst>
                <a:ext uri="{FF2B5EF4-FFF2-40B4-BE49-F238E27FC236}">
                  <a16:creationId xmlns:a16="http://schemas.microsoft.com/office/drawing/2014/main" id="{C0A988DF-1867-714A-A957-A2FA17D1D7B3}"/>
                </a:ext>
              </a:extLst>
            </p:cNvPr>
            <p:cNvSpPr txBox="1">
              <a:spLocks/>
            </p:cNvSpPr>
            <p:nvPr/>
          </p:nvSpPr>
          <p:spPr>
            <a:xfrm>
              <a:off x="6994483" y="2702437"/>
              <a:ext cx="1268578" cy="540000"/>
            </a:xfrm>
            <a:prstGeom prst="rect">
              <a:avLst/>
            </a:prstGeom>
          </p:spPr>
          <p:txBody>
            <a:bodyPr vert="horz" lIns="121920" tIns="60960" rIns="121920" bIns="60960" rtlCol="0" anchor="ctr" anchorCtr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8"/>
                </a:buBlip>
                <a:defRPr sz="24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9"/>
                </a:buBlip>
                <a:defRPr sz="20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8"/>
                </a:buBlip>
                <a:defRPr sz="18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9"/>
                </a:buBlip>
                <a:defRPr sz="16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8"/>
                </a:buBlip>
                <a:defRPr sz="16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067">
                  <a:solidFill>
                    <a:schemeClr val="tx1"/>
                  </a:solidFill>
                </a:rPr>
                <a:t>C middleware</a:t>
              </a:r>
            </a:p>
          </p:txBody>
        </p:sp>
        <p:sp>
          <p:nvSpPr>
            <p:cNvPr id="25" name="Content Placeholder 4">
              <a:extLst>
                <a:ext uri="{FF2B5EF4-FFF2-40B4-BE49-F238E27FC236}">
                  <a16:creationId xmlns:a16="http://schemas.microsoft.com/office/drawing/2014/main" id="{3E8DC77E-8050-C24F-8B15-27338E0DD8C2}"/>
                </a:ext>
              </a:extLst>
            </p:cNvPr>
            <p:cNvSpPr txBox="1">
              <a:spLocks/>
            </p:cNvSpPr>
            <p:nvPr/>
          </p:nvSpPr>
          <p:spPr>
            <a:xfrm>
              <a:off x="6994483" y="1939344"/>
              <a:ext cx="1525728" cy="540000"/>
            </a:xfrm>
            <a:prstGeom prst="rect">
              <a:avLst/>
            </a:prstGeom>
          </p:spPr>
          <p:txBody>
            <a:bodyPr vert="horz" lIns="121920" tIns="60960" rIns="121920" bIns="60960" rtlCol="0" anchor="ctr" anchorCtr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8"/>
                </a:buBlip>
                <a:defRPr sz="24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9"/>
                </a:buBlip>
                <a:defRPr sz="20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8"/>
                </a:buBlip>
                <a:defRPr sz="18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9"/>
                </a:buBlip>
                <a:defRPr sz="16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8"/>
                </a:buBlip>
                <a:defRPr sz="16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067">
                  <a:solidFill>
                    <a:schemeClr val="tx1"/>
                  </a:solidFill>
                </a:rPr>
                <a:t>Z-Ware Webserver </a:t>
              </a:r>
            </a:p>
          </p:txBody>
        </p:sp>
        <p:sp>
          <p:nvSpPr>
            <p:cNvPr id="26" name="Content Placeholder 4">
              <a:extLst>
                <a:ext uri="{FF2B5EF4-FFF2-40B4-BE49-F238E27FC236}">
                  <a16:creationId xmlns:a16="http://schemas.microsoft.com/office/drawing/2014/main" id="{E9B77C78-DC6C-8E4B-BCFE-30AFD005C800}"/>
                </a:ext>
              </a:extLst>
            </p:cNvPr>
            <p:cNvSpPr txBox="1">
              <a:spLocks/>
            </p:cNvSpPr>
            <p:nvPr/>
          </p:nvSpPr>
          <p:spPr>
            <a:xfrm>
              <a:off x="7008884" y="1260944"/>
              <a:ext cx="1835350" cy="540000"/>
            </a:xfrm>
            <a:prstGeom prst="rect">
              <a:avLst/>
            </a:prstGeom>
          </p:spPr>
          <p:txBody>
            <a:bodyPr vert="horz" lIns="121920" tIns="60960" rIns="121920" bIns="60960" rtlCol="0" anchor="ctr" anchorCtr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8"/>
                </a:buBlip>
                <a:defRPr sz="24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9"/>
                </a:buBlip>
                <a:defRPr sz="20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8"/>
                </a:buBlip>
                <a:defRPr sz="18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9"/>
                </a:buBlip>
                <a:defRPr sz="16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8"/>
                </a:buBlip>
                <a:defRPr sz="16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067">
                  <a:solidFill>
                    <a:schemeClr val="tx1"/>
                  </a:solidFill>
                </a:rPr>
                <a:t>Example APP’s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D8277C74-86DD-CE48-B752-2740ED954615}"/>
                </a:ext>
              </a:extLst>
            </p:cNvPr>
            <p:cNvCxnSpPr>
              <a:cxnSpLocks/>
              <a:stCxn id="42" idx="0"/>
            </p:cNvCxnSpPr>
            <p:nvPr/>
          </p:nvCxnSpPr>
          <p:spPr>
            <a:xfrm flipV="1">
              <a:off x="5654746" y="3145796"/>
              <a:ext cx="4740" cy="348528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7891FDF6-BE1C-5A4A-B805-6F886787B9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59486" y="2435683"/>
              <a:ext cx="0" cy="348528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1C86EC80-5493-D848-8737-3794C41174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59486" y="1712787"/>
              <a:ext cx="0" cy="33731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DAE819C-7EF3-7249-97C4-8ADDD3058808}"/>
                </a:ext>
              </a:extLst>
            </p:cNvPr>
            <p:cNvCxnSpPr/>
            <p:nvPr/>
          </p:nvCxnSpPr>
          <p:spPr>
            <a:xfrm>
              <a:off x="4459380" y="3332326"/>
              <a:ext cx="1200106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AF1FB2E-EE14-6C4C-8B15-270C4107FF77}"/>
                </a:ext>
              </a:extLst>
            </p:cNvPr>
            <p:cNvCxnSpPr>
              <a:cxnSpLocks/>
            </p:cNvCxnSpPr>
            <p:nvPr/>
          </p:nvCxnSpPr>
          <p:spPr>
            <a:xfrm>
              <a:off x="4446551" y="2604000"/>
              <a:ext cx="1200106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5373636-23D9-6541-85A5-A70266E8D74C}"/>
                </a:ext>
              </a:extLst>
            </p:cNvPr>
            <p:cNvCxnSpPr>
              <a:cxnSpLocks/>
            </p:cNvCxnSpPr>
            <p:nvPr/>
          </p:nvCxnSpPr>
          <p:spPr>
            <a:xfrm>
              <a:off x="4435510" y="1872958"/>
              <a:ext cx="1223976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009F11B-2F48-8640-AA1A-255FBA6DEA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13062" y="3667682"/>
              <a:ext cx="38142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133B661-67F3-034E-B85F-95A3C7B6BD11}"/>
                </a:ext>
              </a:extLst>
            </p:cNvPr>
            <p:cNvCxnSpPr>
              <a:cxnSpLocks/>
              <a:stCxn id="24" idx="1"/>
            </p:cNvCxnSpPr>
            <p:nvPr/>
          </p:nvCxnSpPr>
          <p:spPr>
            <a:xfrm flipH="1">
              <a:off x="6613061" y="2972437"/>
              <a:ext cx="38142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870A099-9787-C24A-A415-02852BF696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13061" y="2226055"/>
              <a:ext cx="38142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086E658-1DA3-D940-B12D-C1734FD3F9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13061" y="1524560"/>
              <a:ext cx="38142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C07C165F-1271-2A4B-B6EF-523108DD88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59486" y="3856803"/>
              <a:ext cx="0" cy="348528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BF75268-D3BC-134E-A21A-FFC066BA1D6A}"/>
                </a:ext>
              </a:extLst>
            </p:cNvPr>
            <p:cNvCxnSpPr/>
            <p:nvPr/>
          </p:nvCxnSpPr>
          <p:spPr>
            <a:xfrm>
              <a:off x="4492621" y="4066012"/>
              <a:ext cx="1200106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CC724F6-4A78-EA4E-91A7-C79808347E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27462" y="4353137"/>
              <a:ext cx="38142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Content Placeholder 4">
              <a:extLst>
                <a:ext uri="{FF2B5EF4-FFF2-40B4-BE49-F238E27FC236}">
                  <a16:creationId xmlns:a16="http://schemas.microsoft.com/office/drawing/2014/main" id="{8D8D43C6-ECA3-0B41-9AB0-7FF0112A3B5C}"/>
                </a:ext>
              </a:extLst>
            </p:cNvPr>
            <p:cNvSpPr txBox="1">
              <a:spLocks/>
            </p:cNvSpPr>
            <p:nvPr/>
          </p:nvSpPr>
          <p:spPr>
            <a:xfrm>
              <a:off x="6994483" y="4074496"/>
              <a:ext cx="1460602" cy="540000"/>
            </a:xfrm>
            <a:prstGeom prst="rect">
              <a:avLst/>
            </a:prstGeom>
          </p:spPr>
          <p:txBody>
            <a:bodyPr vert="horz" lIns="121920" tIns="60960" rIns="121920" bIns="60960" rtlCol="0" anchor="ctr" anchorCtr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8"/>
                </a:buBlip>
                <a:defRPr sz="24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9"/>
                </a:buBlip>
                <a:defRPr sz="20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8"/>
                </a:buBlip>
                <a:defRPr sz="18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9"/>
                </a:buBlip>
                <a:defRPr sz="16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8"/>
                </a:buBlip>
                <a:defRPr sz="16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067">
                  <a:solidFill>
                    <a:schemeClr val="tx1"/>
                  </a:solidFill>
                </a:rPr>
                <a:t>Z-Wave protocol</a:t>
              </a:r>
            </a:p>
          </p:txBody>
        </p:sp>
        <p:sp>
          <p:nvSpPr>
            <p:cNvPr id="42" name="Shape 497">
              <a:extLst>
                <a:ext uri="{FF2B5EF4-FFF2-40B4-BE49-F238E27FC236}">
                  <a16:creationId xmlns:a16="http://schemas.microsoft.com/office/drawing/2014/main" id="{CB64A8E5-945D-0245-A8B8-D88F46D0D0FC}"/>
                </a:ext>
              </a:extLst>
            </p:cNvPr>
            <p:cNvSpPr/>
            <p:nvPr/>
          </p:nvSpPr>
          <p:spPr>
            <a:xfrm>
              <a:off x="4701171" y="3494324"/>
              <a:ext cx="1907150" cy="356401"/>
            </a:xfrm>
            <a:prstGeom prst="roundRect">
              <a:avLst>
                <a:gd name="adj" fmla="val 4751"/>
              </a:avLst>
            </a:prstGeom>
            <a:solidFill>
              <a:schemeClr val="accent2"/>
            </a:solidFill>
            <a:ln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47624" tIns="47624" rIns="47624" bIns="47624" anchor="ctr"/>
            <a:lstStyle/>
            <a:p>
              <a:pPr algn="ctr" defTabSz="778914">
                <a:defRPr>
                  <a:solidFill>
                    <a:srgbClr val="FFFFFF"/>
                  </a:solidFill>
                </a:defRPr>
              </a:pPr>
              <a:r>
                <a:rPr lang="da-DK" sz="1067" b="1">
                  <a:solidFill>
                    <a:schemeClr val="tx1"/>
                  </a:solidFill>
                </a:rPr>
                <a:t>Z/IP Gateway</a:t>
              </a:r>
              <a:endParaRPr sz="1067" b="1">
                <a:solidFill>
                  <a:schemeClr val="tx1"/>
                </a:solidFill>
              </a:endParaRPr>
            </a:p>
          </p:txBody>
        </p:sp>
        <p:sp>
          <p:nvSpPr>
            <p:cNvPr id="43" name="Shape 497">
              <a:extLst>
                <a:ext uri="{FF2B5EF4-FFF2-40B4-BE49-F238E27FC236}">
                  <a16:creationId xmlns:a16="http://schemas.microsoft.com/office/drawing/2014/main" id="{D926F854-4691-A34A-9923-7662AA81B33E}"/>
                </a:ext>
              </a:extLst>
            </p:cNvPr>
            <p:cNvSpPr/>
            <p:nvPr/>
          </p:nvSpPr>
          <p:spPr>
            <a:xfrm>
              <a:off x="4701171" y="2778815"/>
              <a:ext cx="1907150" cy="353467"/>
            </a:xfrm>
            <a:prstGeom prst="roundRect">
              <a:avLst>
                <a:gd name="adj" fmla="val 4751"/>
              </a:avLst>
            </a:prstGeom>
            <a:solidFill>
              <a:schemeClr val="accent2"/>
            </a:solidFill>
            <a:ln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47624" tIns="47624" rIns="47624" bIns="47624" anchor="ctr"/>
            <a:lstStyle/>
            <a:p>
              <a:pPr algn="ctr" defTabSz="778914">
                <a:defRPr>
                  <a:solidFill>
                    <a:srgbClr val="FFFFFF"/>
                  </a:solidFill>
                </a:defRPr>
              </a:pPr>
              <a:r>
                <a:rPr lang="da-DK" sz="1067" b="1">
                  <a:solidFill>
                    <a:schemeClr val="tx1"/>
                  </a:solidFill>
                </a:rPr>
                <a:t>Z-Ware C-</a:t>
              </a:r>
              <a:r>
                <a:rPr lang="da-DK" sz="1067" b="1" err="1">
                  <a:solidFill>
                    <a:schemeClr val="tx1"/>
                  </a:solidFill>
                </a:rPr>
                <a:t>Lib</a:t>
              </a:r>
              <a:endParaRPr sz="1067" b="1">
                <a:solidFill>
                  <a:schemeClr val="tx1"/>
                </a:solidFill>
              </a:endParaRP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0C0278F-3C26-BD44-8709-D4649AB65D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46956" y="2007845"/>
              <a:ext cx="912424" cy="634774"/>
            </a:xfrm>
            <a:prstGeom prst="line">
              <a:avLst/>
            </a:prstGeom>
            <a:ln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9D70A74C-9933-1F4A-AF1E-2D88537A17AF}"/>
                </a:ext>
              </a:extLst>
            </p:cNvPr>
            <p:cNvCxnSpPr>
              <a:cxnSpLocks/>
            </p:cNvCxnSpPr>
            <p:nvPr/>
          </p:nvCxnSpPr>
          <p:spPr>
            <a:xfrm>
              <a:off x="3528179" y="3487184"/>
              <a:ext cx="995286" cy="401291"/>
            </a:xfrm>
            <a:prstGeom prst="line">
              <a:avLst/>
            </a:prstGeom>
            <a:ln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Content Placeholder 4">
              <a:extLst>
                <a:ext uri="{FF2B5EF4-FFF2-40B4-BE49-F238E27FC236}">
                  <a16:creationId xmlns:a16="http://schemas.microsoft.com/office/drawing/2014/main" id="{7B125FD3-5C82-2644-9E3D-75F29A05648E}"/>
                </a:ext>
              </a:extLst>
            </p:cNvPr>
            <p:cNvSpPr txBox="1">
              <a:spLocks/>
            </p:cNvSpPr>
            <p:nvPr/>
          </p:nvSpPr>
          <p:spPr>
            <a:xfrm>
              <a:off x="3534930" y="3062326"/>
              <a:ext cx="989634" cy="540000"/>
            </a:xfrm>
            <a:prstGeom prst="rect">
              <a:avLst/>
            </a:prstGeom>
          </p:spPr>
          <p:txBody>
            <a:bodyPr vert="horz" lIns="121920" tIns="60960" rIns="121920" bIns="60960" rtlCol="0" anchor="ctr" anchorCtr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8"/>
                </a:buBlip>
                <a:defRPr sz="24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9"/>
                </a:buBlip>
                <a:defRPr sz="20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8"/>
                </a:buBlip>
                <a:defRPr sz="18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9"/>
                </a:buBlip>
                <a:defRPr sz="16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8"/>
                </a:buBlip>
                <a:defRPr sz="16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sz="1067">
                  <a:solidFill>
                    <a:schemeClr val="tx1"/>
                  </a:solidFill>
                </a:rPr>
                <a:t>UDP/IP</a:t>
              </a:r>
            </a:p>
          </p:txBody>
        </p:sp>
        <p:sp>
          <p:nvSpPr>
            <p:cNvPr id="64" name="Content Placeholder 4">
              <a:extLst>
                <a:ext uri="{FF2B5EF4-FFF2-40B4-BE49-F238E27FC236}">
                  <a16:creationId xmlns:a16="http://schemas.microsoft.com/office/drawing/2014/main" id="{D704D750-874B-EE40-9FBF-F2C9AD267F0D}"/>
                </a:ext>
              </a:extLst>
            </p:cNvPr>
            <p:cNvSpPr txBox="1">
              <a:spLocks/>
            </p:cNvSpPr>
            <p:nvPr/>
          </p:nvSpPr>
          <p:spPr>
            <a:xfrm>
              <a:off x="3893771" y="2334000"/>
              <a:ext cx="617964" cy="540000"/>
            </a:xfrm>
            <a:prstGeom prst="rect">
              <a:avLst/>
            </a:prstGeom>
          </p:spPr>
          <p:txBody>
            <a:bodyPr vert="horz" lIns="121920" tIns="60960" rIns="121920" bIns="60960" rtlCol="0" anchor="ctr" anchorCtr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8"/>
                </a:buBlip>
                <a:defRPr sz="24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9"/>
                </a:buBlip>
                <a:defRPr sz="20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8"/>
                </a:buBlip>
                <a:defRPr sz="18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9"/>
                </a:buBlip>
                <a:defRPr sz="16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8"/>
                </a:buBlip>
                <a:defRPr sz="16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sz="1067">
                  <a:solidFill>
                    <a:schemeClr val="tx1"/>
                  </a:solidFill>
                </a:rPr>
                <a:t>C API</a:t>
              </a:r>
            </a:p>
          </p:txBody>
        </p:sp>
        <p:sp>
          <p:nvSpPr>
            <p:cNvPr id="65" name="Content Placeholder 4">
              <a:extLst>
                <a:ext uri="{FF2B5EF4-FFF2-40B4-BE49-F238E27FC236}">
                  <a16:creationId xmlns:a16="http://schemas.microsoft.com/office/drawing/2014/main" id="{B75B7418-3442-A242-8F52-5C1119C92A08}"/>
                </a:ext>
              </a:extLst>
            </p:cNvPr>
            <p:cNvSpPr txBox="1">
              <a:spLocks/>
            </p:cNvSpPr>
            <p:nvPr/>
          </p:nvSpPr>
          <p:spPr>
            <a:xfrm>
              <a:off x="3568138" y="1605006"/>
              <a:ext cx="932556" cy="540000"/>
            </a:xfrm>
            <a:prstGeom prst="rect">
              <a:avLst/>
            </a:prstGeom>
          </p:spPr>
          <p:txBody>
            <a:bodyPr vert="horz" lIns="121920" tIns="60960" rIns="121920" bIns="60960" rtlCol="0" anchor="ctr" anchorCtr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8"/>
                </a:buBlip>
                <a:defRPr sz="24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9"/>
                </a:buBlip>
                <a:defRPr sz="20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8"/>
                </a:buBlip>
                <a:defRPr sz="18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9"/>
                </a:buBlip>
                <a:defRPr sz="16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65000"/>
                <a:buFontTx/>
                <a:buBlip>
                  <a:blip r:embed="rId8"/>
                </a:buBlip>
                <a:defRPr sz="1600" kern="1200">
                  <a:solidFill>
                    <a:schemeClr val="tx2"/>
                  </a:solidFill>
                  <a:latin typeface="Century Gothic"/>
                  <a:ea typeface="+mn-ea"/>
                  <a:cs typeface="Century Gothic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sz="1067">
                  <a:solidFill>
                    <a:schemeClr val="tx1"/>
                  </a:solidFill>
                </a:rPr>
                <a:t>HTTP API</a:t>
              </a:r>
            </a:p>
          </p:txBody>
        </p:sp>
      </p:grpSp>
      <p:sp>
        <p:nvSpPr>
          <p:cNvPr id="66" name="Content Placeholder 4">
            <a:extLst>
              <a:ext uri="{FF2B5EF4-FFF2-40B4-BE49-F238E27FC236}">
                <a16:creationId xmlns:a16="http://schemas.microsoft.com/office/drawing/2014/main" id="{5627BF69-DF28-E14B-9CAB-E61BD3573C0A}"/>
              </a:ext>
            </a:extLst>
          </p:cNvPr>
          <p:cNvSpPr txBox="1">
            <a:spLocks/>
          </p:cNvSpPr>
          <p:nvPr/>
        </p:nvSpPr>
        <p:spPr>
          <a:xfrm>
            <a:off x="4244395" y="5061349"/>
            <a:ext cx="1832679" cy="720000"/>
          </a:xfrm>
          <a:prstGeom prst="rect">
            <a:avLst/>
          </a:prstGeom>
        </p:spPr>
        <p:txBody>
          <a:bodyPr vert="horz" lIns="121920" tIns="60960" rIns="121920" bIns="60960" rtlCol="0" anchor="ctr" anchorCtr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Tx/>
              <a:buBlip>
                <a:blip r:embed="rId8"/>
              </a:buBlip>
              <a:defRPr sz="2400" kern="1200">
                <a:solidFill>
                  <a:schemeClr val="tx2"/>
                </a:solidFill>
                <a:latin typeface="Century Gothic"/>
                <a:ea typeface="+mn-ea"/>
                <a:cs typeface="Century Gothic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Tx/>
              <a:buBlip>
                <a:blip r:embed="rId9"/>
              </a:buBlip>
              <a:defRPr sz="2000" kern="1200">
                <a:solidFill>
                  <a:schemeClr val="tx2"/>
                </a:solidFill>
                <a:latin typeface="Century Gothic"/>
                <a:ea typeface="+mn-ea"/>
                <a:cs typeface="Century Gothic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Tx/>
              <a:buBlip>
                <a:blip r:embed="rId8"/>
              </a:buBlip>
              <a:defRPr sz="1800" kern="1200">
                <a:solidFill>
                  <a:schemeClr val="tx2"/>
                </a:solidFill>
                <a:latin typeface="Century Gothic"/>
                <a:ea typeface="+mn-ea"/>
                <a:cs typeface="Century Gothic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Tx/>
              <a:buBlip>
                <a:blip r:embed="rId9"/>
              </a:buBlip>
              <a:defRPr sz="1600" kern="1200">
                <a:solidFill>
                  <a:schemeClr val="tx2"/>
                </a:solidFill>
                <a:latin typeface="Century Gothic"/>
                <a:ea typeface="+mn-ea"/>
                <a:cs typeface="Century Gothic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Tx/>
              <a:buBlip>
                <a:blip r:embed="rId8"/>
              </a:buBlip>
              <a:defRPr sz="1600" kern="1200">
                <a:solidFill>
                  <a:schemeClr val="tx2"/>
                </a:solidFill>
                <a:latin typeface="Century Gothic"/>
                <a:ea typeface="+mn-ea"/>
                <a:cs typeface="Century Gothic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067">
                <a:solidFill>
                  <a:schemeClr val="tx1"/>
                </a:solidFill>
              </a:rPr>
              <a:t>UART/USB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42A0E-97B7-8D44-BB6B-06094093D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Silicon Labs Confidential</a:t>
            </a:r>
          </a:p>
        </p:txBody>
      </p:sp>
    </p:spTree>
    <p:extLst>
      <p:ext uri="{BB962C8B-B14F-4D97-AF65-F5344CB8AC3E}">
        <p14:creationId xmlns:p14="http://schemas.microsoft.com/office/powerpoint/2010/main" val="4108192680"/>
      </p:ext>
    </p:extLst>
  </p:cSld>
  <p:clrMapOvr>
    <a:masterClrMapping/>
  </p:clrMapOvr>
  <p:transition spd="med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00AAB-F007-034F-83EF-4F52C87471EB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r>
              <a:rPr lang="en-US" sz="1600" b="1"/>
              <a:t>Z-Wave Gateway Software enables:</a:t>
            </a:r>
          </a:p>
          <a:p>
            <a:pPr lvl="1"/>
            <a:r>
              <a:rPr lang="en-US" sz="1600"/>
              <a:t>Quickly integrate Z-Wave into existing solutions/services</a:t>
            </a:r>
          </a:p>
          <a:p>
            <a:pPr lvl="1"/>
            <a:r>
              <a:rPr lang="en-US" sz="1600"/>
              <a:t>Focus your ressources on smart home services, less need of Z-Wave specific development</a:t>
            </a:r>
          </a:p>
          <a:p>
            <a:pPr lvl="1"/>
            <a:r>
              <a:rPr lang="en-US" sz="1600"/>
              <a:t>Consistent ecosystem quality and easy upgrade of new Z-Wave features</a:t>
            </a:r>
          </a:p>
          <a:p>
            <a:pPr lvl="1"/>
            <a:r>
              <a:rPr lang="en-US" sz="1600"/>
              <a:t>Fast time to market</a:t>
            </a:r>
          </a:p>
          <a:p>
            <a:endParaRPr lang="en-US" sz="1600"/>
          </a:p>
          <a:p>
            <a:r>
              <a:rPr lang="en-US" sz="1600" b="1"/>
              <a:t>What does it require?</a:t>
            </a:r>
          </a:p>
          <a:p>
            <a:pPr lvl="1"/>
            <a:r>
              <a:rPr lang="en-US" sz="1600"/>
              <a:t>Linux hardware platform </a:t>
            </a:r>
            <a:br>
              <a:rPr lang="en-US" sz="1600"/>
            </a:br>
            <a:r>
              <a:rPr lang="en-US" sz="1600"/>
              <a:t>(Android Things support in beta now, Android support coming Q1-2019)</a:t>
            </a:r>
          </a:p>
          <a:p>
            <a:pPr lvl="1"/>
            <a:r>
              <a:rPr lang="en-US" sz="1600"/>
              <a:t>Mains powered</a:t>
            </a:r>
          </a:p>
          <a:p>
            <a:pPr lvl="1"/>
            <a:endParaRPr lang="en-US" sz="1600"/>
          </a:p>
          <a:p>
            <a:r>
              <a:rPr lang="en-US" sz="1600" b="1"/>
              <a:t>Gateway/controller products </a:t>
            </a:r>
            <a:r>
              <a:rPr lang="en-US" sz="1600" b="1" u="sng"/>
              <a:t>NOT</a:t>
            </a:r>
            <a:r>
              <a:rPr lang="en-US" sz="1600" b="1"/>
              <a:t> possible w. Z-Wave</a:t>
            </a:r>
          </a:p>
          <a:p>
            <a:pPr lvl="1"/>
            <a:r>
              <a:rPr lang="en-US" sz="1600"/>
              <a:t>Battery driven, remote controller – need to be made as slave</a:t>
            </a:r>
          </a:p>
          <a:p>
            <a:pPr lvl="1"/>
            <a:r>
              <a:rPr lang="en-US" sz="1600"/>
              <a:t>Other RTOS than Linux (Android support coming)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F9B4A1-AF81-D54E-8FF3-1E44DDF3C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Faster to market - Gateway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8EA9B1-FBF5-904F-82F0-E466AE5D460D}"/>
              </a:ext>
            </a:extLst>
          </p:cNvPr>
          <p:cNvSpPr txBox="1"/>
          <p:nvPr/>
        </p:nvSpPr>
        <p:spPr>
          <a:xfrm>
            <a:off x="2456638" y="5939135"/>
            <a:ext cx="7278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Z/IP gateway is mandatory for all Z-Wave 700 gateways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E78A1AE-4BC2-A645-92C6-BD4DBFBD3146}"/>
              </a:ext>
            </a:extLst>
          </p:cNvPr>
          <p:cNvSpPr/>
          <p:nvPr/>
        </p:nvSpPr>
        <p:spPr>
          <a:xfrm>
            <a:off x="8769597" y="2851813"/>
            <a:ext cx="2995684" cy="21701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90000" bIns="90000" rtlCol="0" anchor="ctr"/>
          <a:lstStyle/>
          <a:p>
            <a:r>
              <a:rPr lang="en-US" sz="1600" b="1">
                <a:solidFill>
                  <a:schemeClr val="bg1"/>
                </a:solidFill>
              </a:rPr>
              <a:t>Z/IP Gateway</a:t>
            </a:r>
          </a:p>
          <a:p>
            <a:r>
              <a:rPr lang="en-US" sz="1600">
                <a:solidFill>
                  <a:schemeClr val="bg1"/>
                </a:solidFill>
              </a:rPr>
              <a:t>Abstracts Z-Wave into UDP/IP</a:t>
            </a:r>
            <a:endParaRPr lang="en-US" sz="1600" b="1">
              <a:solidFill>
                <a:schemeClr val="bg1"/>
              </a:solidFill>
            </a:endParaRP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</a:rPr>
              <a:t>Network Management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</a:rPr>
              <a:t>Security S2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</a:rPr>
              <a:t>SmartStart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</a:rPr>
              <a:t>Mailbox for Batt. Devices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</a:rPr>
              <a:t>Z/IP Packaging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</a:rPr>
              <a:t>Multi-channel support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87CE229-A644-8D4E-BCE6-7648E28FDE92}"/>
              </a:ext>
            </a:extLst>
          </p:cNvPr>
          <p:cNvSpPr/>
          <p:nvPr/>
        </p:nvSpPr>
        <p:spPr>
          <a:xfrm>
            <a:off x="8771370" y="1616358"/>
            <a:ext cx="2993911" cy="11155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90000" bIns="90000" rtlCol="0" anchor="ctr"/>
          <a:lstStyle/>
          <a:p>
            <a:r>
              <a:rPr lang="en-US" sz="1600" b="1">
                <a:solidFill>
                  <a:schemeClr val="bg1"/>
                </a:solidFill>
              </a:rPr>
              <a:t>Z-Ware</a:t>
            </a:r>
            <a:br>
              <a:rPr lang="en-US" sz="1600" b="1">
                <a:solidFill>
                  <a:schemeClr val="bg1"/>
                </a:solidFill>
              </a:rPr>
            </a:br>
            <a:r>
              <a:rPr lang="en-US" sz="1600">
                <a:solidFill>
                  <a:schemeClr val="bg1"/>
                </a:solidFill>
              </a:rPr>
              <a:t>Abstracts Z-Wave into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</a:rPr>
              <a:t>C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</a:rPr>
              <a:t>web API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50A025-4F8F-E84A-B230-9E4F8EA07147}"/>
              </a:ext>
            </a:extLst>
          </p:cNvPr>
          <p:cNvSpPr txBox="1"/>
          <p:nvPr/>
        </p:nvSpPr>
        <p:spPr>
          <a:xfrm>
            <a:off x="9520664" y="1282900"/>
            <a:ext cx="1493549" cy="31810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n-US" sz="1467" b="1"/>
              <a:t>Z-Wave Gateway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E897B-BAF7-2245-A12B-F54F68DEC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Silicon Labs Confidential</a:t>
            </a:r>
          </a:p>
        </p:txBody>
      </p:sp>
    </p:spTree>
    <p:extLst>
      <p:ext uri="{BB962C8B-B14F-4D97-AF65-F5344CB8AC3E}">
        <p14:creationId xmlns:p14="http://schemas.microsoft.com/office/powerpoint/2010/main" val="1279585996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28" grpId="0" animBg="1"/>
      <p:bldP spid="29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started with Z/IP &amp; Z-Ware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5FE6713-22CE-3B4E-B108-254067FF6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1310640"/>
            <a:ext cx="7281909" cy="48450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B1E41C6-5278-C443-B58C-7B61421E7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7280" y="1310640"/>
            <a:ext cx="2723963" cy="484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217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Demonstration: End-to-end demonstration of Z-Wave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679449" y="1371600"/>
            <a:ext cx="9651093" cy="4572000"/>
          </a:xfrm>
        </p:spPr>
        <p:txBody>
          <a:bodyPr anchor="t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100" dirty="0">
                <a:solidFill>
                  <a:schemeClr val="tx2"/>
                </a:solidFill>
              </a:rPr>
              <a:t>Goal of Demonstration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/>
              <a:t>Using the Controller SDK and Embedded SDK, setup a slave device that can be controlled using a web-interface.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100" dirty="0">
                <a:solidFill>
                  <a:schemeClr val="tx2"/>
                </a:solidFill>
              </a:rPr>
              <a:t>What you will learn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/>
              <a:t>You will get an overview of the entire tool chain used in a Z-Wave Eco System.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Silicon Labs Confidential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A7BD92-6AE5-CF43-B276-274952F2BFB4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217841"/>
      </p:ext>
    </p:extLst>
  </p:cSld>
  <p:clrMapOvr>
    <a:masterClrMapping/>
  </p:clrMapOvr>
  <p:transition spd="med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go from here?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679449" y="1371600"/>
            <a:ext cx="9651093" cy="4572000"/>
          </a:xfrm>
        </p:spPr>
        <p:txBody>
          <a:bodyPr anchor="t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100" dirty="0">
                <a:solidFill>
                  <a:schemeClr val="tx2"/>
                </a:solidFill>
              </a:rPr>
              <a:t>Want to dig deeper into the Controller SDK?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/>
          </a:p>
          <a:p>
            <a:pPr marL="0" indent="0">
              <a:lnSpc>
                <a:spcPct val="90000"/>
              </a:lnSpc>
              <a:buNone/>
            </a:pPr>
            <a:r>
              <a:rPr lang="en-US" dirty="0"/>
              <a:t>From Simplicity Studio, find the guide:</a:t>
            </a:r>
          </a:p>
          <a:p>
            <a:pPr>
              <a:lnSpc>
                <a:spcPct val="90000"/>
              </a:lnSpc>
            </a:pPr>
            <a:r>
              <a:rPr lang="en-US" dirty="0"/>
              <a:t>INS14281 - Z-Wave 700 Getting Started for Controller Devices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 marL="0" indent="0">
              <a:lnSpc>
                <a:spcPct val="90000"/>
              </a:lnSpc>
              <a:buNone/>
            </a:pPr>
            <a:r>
              <a:rPr lang="en-US" dirty="0"/>
              <a:t>This guide will cover all of the following, which was needed for the demonstration:</a:t>
            </a:r>
          </a:p>
          <a:p>
            <a:pPr>
              <a:lnSpc>
                <a:spcPct val="90000"/>
              </a:lnSpc>
            </a:pPr>
            <a:r>
              <a:rPr lang="en-US" dirty="0"/>
              <a:t>How to setup the </a:t>
            </a:r>
            <a:r>
              <a:rPr lang="en-US" b="1" dirty="0"/>
              <a:t>Z/IP GATEWAY</a:t>
            </a:r>
          </a:p>
          <a:p>
            <a:pPr>
              <a:lnSpc>
                <a:spcPct val="90000"/>
              </a:lnSpc>
            </a:pPr>
            <a:r>
              <a:rPr lang="en-US" dirty="0"/>
              <a:t>How to setup </a:t>
            </a:r>
            <a:r>
              <a:rPr lang="en-US" b="1" dirty="0"/>
              <a:t>Z-Ware</a:t>
            </a:r>
          </a:p>
          <a:p>
            <a:pPr>
              <a:lnSpc>
                <a:spcPct val="90000"/>
              </a:lnSpc>
            </a:pPr>
            <a:r>
              <a:rPr lang="en-US" dirty="0"/>
              <a:t>Running an example using the </a:t>
            </a:r>
            <a:r>
              <a:rPr lang="en-US" b="1" dirty="0"/>
              <a:t>C-API</a:t>
            </a:r>
          </a:p>
          <a:p>
            <a:pPr>
              <a:lnSpc>
                <a:spcPct val="90000"/>
              </a:lnSpc>
            </a:pPr>
            <a:r>
              <a:rPr lang="en-US" dirty="0"/>
              <a:t>Running an example using the </a:t>
            </a:r>
            <a:r>
              <a:rPr lang="en-US" b="1" dirty="0"/>
              <a:t>Web-API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Silicon Labs Confidential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A7BD92-6AE5-CF43-B276-274952F2BFB4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542961"/>
      </p:ext>
    </p:extLst>
  </p:cSld>
  <p:clrMapOvr>
    <a:masterClrMapping/>
  </p:clrMapOvr>
  <p:transition spd="med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ensure customer success for Controller Development?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679449" y="1371600"/>
            <a:ext cx="9651093" cy="4572000"/>
          </a:xfrm>
        </p:spPr>
        <p:txBody>
          <a:bodyPr anchor="t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en-US" dirty="0"/>
          </a:p>
          <a:p>
            <a:pPr marL="0" indent="0">
              <a:lnSpc>
                <a:spcPct val="90000"/>
              </a:lnSpc>
              <a:buNone/>
            </a:pPr>
            <a:r>
              <a:rPr lang="en-US" dirty="0"/>
              <a:t>Controller Development is a much more complex product than a Slave Device.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/>
          </a:p>
          <a:p>
            <a:pPr marL="0" indent="0">
              <a:lnSpc>
                <a:spcPct val="90000"/>
              </a:lnSpc>
              <a:buNone/>
            </a:pPr>
            <a:r>
              <a:rPr lang="en-US" dirty="0"/>
              <a:t>Make sure to guide customers to the Getting Started information.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/>
          </a:p>
          <a:p>
            <a:pPr marL="0" indent="0">
              <a:lnSpc>
                <a:spcPct val="90000"/>
              </a:lnSpc>
              <a:buNone/>
            </a:pPr>
            <a:r>
              <a:rPr lang="en-US" dirty="0"/>
              <a:t>Guide customers to Z-Wave Support Channel. We are here to help!</a:t>
            </a:r>
          </a:p>
          <a:p>
            <a:pPr marL="0" indent="0">
              <a:lnSpc>
                <a:spcPct val="90000"/>
              </a:lnSpc>
              <a:buNone/>
            </a:pPr>
            <a:endParaRPr lang="en-US" b="1" dirty="0"/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Silicon Labs Confidential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A7BD92-6AE5-CF43-B276-274952F2BFB4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174924"/>
      </p:ext>
    </p:extLst>
  </p:cSld>
  <p:clrMapOvr>
    <a:masterClrMapping/>
  </p:clrMapOvr>
  <p:transition spd="med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2F13E-D36B-594E-9B2B-34732A25B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you!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silabs.com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r>
              <a:rPr lang="en-US" dirty="0"/>
              <a:t>End of Lesson 5: Controller SDK</a:t>
            </a:r>
          </a:p>
        </p:txBody>
      </p:sp>
    </p:spTree>
    <p:extLst>
      <p:ext uri="{BB962C8B-B14F-4D97-AF65-F5344CB8AC3E}">
        <p14:creationId xmlns:p14="http://schemas.microsoft.com/office/powerpoint/2010/main" val="1080136101"/>
      </p:ext>
    </p:extLst>
  </p:cSld>
  <p:clrMapOvr>
    <a:masterClrMapping/>
  </p:clrMapOvr>
  <p:transition spd="med">
    <p:wipe/>
  </p:transition>
</p:sld>
</file>

<file path=ppt/theme/theme1.xml><?xml version="1.0" encoding="utf-8"?>
<a:theme xmlns:a="http://schemas.openxmlformats.org/drawingml/2006/main" name="Silicon Labs 2018 Theme">
  <a:themeElements>
    <a:clrScheme name="Custom 1">
      <a:dk1>
        <a:srgbClr val="555555"/>
      </a:dk1>
      <a:lt1>
        <a:srgbClr val="FFFFFF"/>
      </a:lt1>
      <a:dk2>
        <a:srgbClr val="D91E2A"/>
      </a:dk2>
      <a:lt2>
        <a:srgbClr val="F2F2F2"/>
      </a:lt2>
      <a:accent1>
        <a:srgbClr val="0086D9"/>
      </a:accent1>
      <a:accent2>
        <a:srgbClr val="00AEFF"/>
      </a:accent2>
      <a:accent3>
        <a:srgbClr val="6BBF01"/>
      </a:accent3>
      <a:accent4>
        <a:srgbClr val="BCE100"/>
      </a:accent4>
      <a:accent5>
        <a:srgbClr val="FFAA00"/>
      </a:accent5>
      <a:accent6>
        <a:srgbClr val="FFD633"/>
      </a:accent6>
      <a:hlink>
        <a:srgbClr val="00AEFF"/>
      </a:hlink>
      <a:folHlink>
        <a:srgbClr val="00AE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none" rtlCol="0" anchor="ctr">
        <a:spAutoFit/>
      </a:bodyPr>
      <a:lstStyle>
        <a:defPPr algn="ctr">
          <a:defRPr sz="12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ACFB399B-333E-1E4F-BF52-446B7B03D200}" vid="{E756F91E-383F-EA43-B962-6A9D533CBBF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Silicon Labs 2018 Theme</Template>
  <TotalTime>0</TotalTime>
  <Words>696</Words>
  <Application>Microsoft Office PowerPoint</Application>
  <PresentationFormat>Widescreen</PresentationFormat>
  <Paragraphs>169</Paragraphs>
  <Slides>14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Century Gothic</vt:lpstr>
      <vt:lpstr>Segoe UI</vt:lpstr>
      <vt:lpstr>Symbol</vt:lpstr>
      <vt:lpstr>Wingdings</vt:lpstr>
      <vt:lpstr>Silicon Labs 2018 Theme</vt:lpstr>
      <vt:lpstr>Lesson 5: Controller SDK</vt:lpstr>
      <vt:lpstr>Controller Dev Kit – Overall use cases</vt:lpstr>
      <vt:lpstr>Concept</vt:lpstr>
      <vt:lpstr>Fast Gateway Development</vt:lpstr>
      <vt:lpstr>What Is It</vt:lpstr>
      <vt:lpstr>What Is It</vt:lpstr>
      <vt:lpstr>Faster to market - Gateway</vt:lpstr>
      <vt:lpstr>Faster to market - Gateway</vt:lpstr>
      <vt:lpstr>Faster to market - Gateway</vt:lpstr>
      <vt:lpstr>Getting started with Z/IP &amp; Z-Ware</vt:lpstr>
      <vt:lpstr>Demonstration: End-to-end demonstration of Z-Wave</vt:lpstr>
      <vt:lpstr>Where to go from here?</vt:lpstr>
      <vt:lpstr>How to ensure customer success for Controller Development?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2018-05-10T19:12:28Z</dcterms:created>
  <dcterms:modified xsi:type="dcterms:W3CDTF">2019-02-15T09:28:22Z</dcterms:modified>
</cp:coreProperties>
</file>