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258" r:id="rId4"/>
    <p:sldId id="283" r:id="rId5"/>
    <p:sldId id="293" r:id="rId6"/>
    <p:sldId id="294" r:id="rId7"/>
    <p:sldId id="295" r:id="rId8"/>
    <p:sldId id="297" r:id="rId9"/>
    <p:sldId id="298" r:id="rId10"/>
    <p:sldId id="296" r:id="rId11"/>
    <p:sldId id="301" r:id="rId12"/>
    <p:sldId id="302" r:id="rId13"/>
    <p:sldId id="303" r:id="rId14"/>
    <p:sldId id="304" r:id="rId15"/>
    <p:sldId id="305" r:id="rId16"/>
    <p:sldId id="299" r:id="rId17"/>
    <p:sldId id="300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5" autoAdjust="0"/>
    <p:restoredTop sz="97348" autoAdjust="0"/>
  </p:normalViewPr>
  <p:slideViewPr>
    <p:cSldViewPr>
      <p:cViewPr varScale="1">
        <p:scale>
          <a:sx n="88" d="100"/>
          <a:sy n="88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1DDED-592F-454D-83E1-BA9BC5741C39}" type="datetimeFigureOut">
              <a:rPr lang="en-AU" smtClean="0"/>
              <a:t>7/4/18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D7494-FBF1-4851-B55B-118BD2E214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327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E053A-FE14-4501-882F-268B0B4CB09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11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7494-FBF1-4851-B55B-118BD2E2148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71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7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8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Relationship Id="rId3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Relationship Id="rId3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75C8-9C99-4B85-BEB5-E70EA12E9515}" type="datetime1">
              <a:rPr lang="en-AU" smtClean="0"/>
              <a:t>7/4/18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69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7795-698D-40AD-8D78-D92BC84621DB}" type="datetime1">
              <a:rPr lang="en-AU" smtClean="0"/>
              <a:t>7/4/18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31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E5EC-7B58-41BE-A3C7-ADA50BFC7A98}" type="datetime1">
              <a:rPr lang="en-AU" smtClean="0"/>
              <a:t>7/4/18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99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2934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80274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30620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908050"/>
            <a:ext cx="39560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908050"/>
            <a:ext cx="39560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3841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9407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9015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83554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28746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687F-831A-4CE4-AEF5-036733AC156E}" type="datetime1">
              <a:rPr lang="en-AU" smtClean="0"/>
              <a:t>7/4/18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018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61932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1712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82550"/>
            <a:ext cx="2105025" cy="6226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82550"/>
            <a:ext cx="6167437" cy="6226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0357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2550"/>
            <a:ext cx="8424862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908050"/>
            <a:ext cx="8064500" cy="2624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3684588"/>
            <a:ext cx="8064500" cy="2624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34666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5" y="0"/>
            <a:ext cx="4556125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785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1344" y="0"/>
            <a:ext cx="4581600" cy="687240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</p:pic>
      <p:pic>
        <p:nvPicPr>
          <p:cNvPr id="2" name="Picture 1" descr="269F7152-Edit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27248"/>
          <a:stretch/>
        </p:blipFill>
        <p:spPr>
          <a:xfrm>
            <a:off x="4571344" y="-1"/>
            <a:ext cx="4581600" cy="6875925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840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606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r="38627"/>
          <a:stretch/>
        </p:blipFill>
        <p:spPr bwMode="auto">
          <a:xfrm>
            <a:off x="4546600" y="-8711"/>
            <a:ext cx="4597400" cy="68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522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269F8271-Edi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r="28483"/>
          <a:stretch/>
        </p:blipFill>
        <p:spPr>
          <a:xfrm>
            <a:off x="4546600" y="0"/>
            <a:ext cx="4597399" cy="6898609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38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8049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7BE8-0B3E-458D-9227-55A303EDD8BC}" type="datetime1">
              <a:rPr lang="en-AU" smtClean="0"/>
              <a:t>7/4/18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7681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Tw Cen MT"/>
            </a:endParaRPr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418354"/>
            <a:ext cx="4150358" cy="601755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876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Tw Cen MT"/>
            </a:endParaRP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304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Tw Cen MT"/>
            </a:endParaRP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833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Tw Cen MT"/>
            </a:endParaRP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183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Tw Cen MT"/>
            </a:endParaRPr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925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936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7349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60488"/>
            <a:ext cx="4038600" cy="41303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534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4926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760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858E-979A-4065-906B-E831EA67BC22}" type="datetime1">
              <a:rPr lang="en-AU" smtClean="0"/>
              <a:t>7/4/18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9246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92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88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916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348302"/>
            <a:ext cx="8388586" cy="443577"/>
          </a:xfrm>
        </p:spPr>
        <p:txBody>
          <a:bodyPr anchor="t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5" y="799353"/>
            <a:ext cx="8387705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800412"/>
            <a:ext cx="8226486" cy="4635496"/>
          </a:xfrm>
          <a:solidFill>
            <a:srgbClr val="D9D9D9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2873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 background file_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136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background file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683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background file_Charco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80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868-26E4-4ED9-B43F-8F5F569421D1}" type="datetime1">
              <a:rPr lang="en-AU" smtClean="0"/>
              <a:t>7/4/18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30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D789-2B71-4DD4-A27E-303654097377}" type="datetime1">
              <a:rPr lang="en-AU" smtClean="0"/>
              <a:t>7/4/18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8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B105-6DB7-4865-9F48-DD21B770E649}" type="datetime1">
              <a:rPr lang="en-AU" smtClean="0"/>
              <a:t>7/4/18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1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3380-65AA-4A3E-BE90-9074F53F44D3}" type="datetime1">
              <a:rPr lang="en-AU" smtClean="0"/>
              <a:t>7/4/18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35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00E1-BB6D-4F5A-BAFD-9FE61F2003E5}" type="datetime1">
              <a:rPr lang="en-AU" smtClean="0"/>
              <a:t>7/4/18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541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46.xml"/><Relationship Id="rId24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90C0C-2542-4C9B-A5B6-7228A5AF51E4}" type="datetime1">
              <a:rPr lang="en-AU" smtClean="0"/>
              <a:t>7/4/18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9AA4-C970-4E82-B84D-C70320D8B9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5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7950" y="6319838"/>
            <a:ext cx="9036050" cy="5381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2550"/>
            <a:ext cx="84248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08050"/>
            <a:ext cx="8064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677275" y="6524625"/>
            <a:ext cx="43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01BCC5E0-0E03-4CEA-8393-6ECFF5F54A75}" type="slidenum"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0" y="763588"/>
            <a:ext cx="9144000" cy="0"/>
          </a:xfrm>
          <a:prstGeom prst="line">
            <a:avLst/>
          </a:prstGeom>
          <a:noFill/>
          <a:ln w="28575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64198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6153" name="Picture 9" descr="590px-Edinburgh_university_cres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565150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1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3333C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Char char="•"/>
        <a:defRPr kumimoj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 here… </a:t>
            </a:r>
            <a:r>
              <a:rPr lang="en-US" dirty="0" smtClean="0"/>
              <a:t>28pt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00"/>
            <a:ext cx="8229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Sub-heading Bold… 24pt</a:t>
            </a:r>
          </a:p>
          <a:p>
            <a:pPr lvl="0"/>
            <a:r>
              <a:rPr lang="en-US" dirty="0" smtClean="0"/>
              <a:t>Add body copy </a:t>
            </a:r>
          </a:p>
          <a:p>
            <a:r>
              <a:rPr lang="en-US" dirty="0" smtClean="0"/>
              <a:t>Add bullet point</a:t>
            </a:r>
          </a:p>
          <a:p>
            <a:r>
              <a:rPr lang="en-US" dirty="0" smtClean="0"/>
              <a:t>Add bullet point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>
                <a:solidFill>
                  <a:prstClr val="black"/>
                </a:solidFill>
              </a:rPr>
              <a:t>The University of Sydney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Page </a:t>
            </a:r>
            <a:fld id="{3B11C02F-2186-5E4E-90C0-5210A150EF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3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Tw Cen MT"/>
          <a:ea typeface="ＭＳ Ｐゴシック" charset="0"/>
          <a:cs typeface="Tw Cen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4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ebconf.ucc.usyd.edu.au/osm-5july2018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5" Type="http://schemas.openxmlformats.org/officeDocument/2006/relationships/hyperlink" Target="https://dx.doi.org/10.1016/S2221-1691(11)60034-8" TargetMode="External"/><Relationship Id="rId6" Type="http://schemas.openxmlformats.org/officeDocument/2006/relationships/hyperlink" Target="https://doi.org/10.1046/j.1432-1327.2001.02403.x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9.emf"/><Relationship Id="rId7" Type="http://schemas.openxmlformats.org/officeDocument/2006/relationships/image" Target="../media/image23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dx.doi.org/10.1038/nature09107" TargetMode="External"/><Relationship Id="rId5" Type="http://schemas.openxmlformats.org/officeDocument/2006/relationships/hyperlink" Target="http://chembl.blogspot.com/2014/04/ligand-based-target-predictions-in.html" TargetMode="External"/><Relationship Id="rId6" Type="http://schemas.openxmlformats.org/officeDocument/2006/relationships/hyperlink" Target="https://www.macinchem.org/reviews/ipython/chemblmodels.php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D1282B"/>
                </a:solidFill>
                <a:latin typeface="Gill Sans MT" pitchFamily="34" charset="0"/>
              </a:rPr>
              <a:t>OSM Online Meeting #</a:t>
            </a:r>
            <a:r>
              <a:rPr lang="en-AU" sz="2800" b="1" dirty="0" smtClean="0">
                <a:solidFill>
                  <a:srgbClr val="D1282B"/>
                </a:solidFill>
                <a:latin typeface="Gill Sans MT" pitchFamily="34" charset="0"/>
              </a:rPr>
              <a:t>13</a:t>
            </a:r>
            <a:r>
              <a:rPr lang="en-AU" sz="2800" b="1" dirty="0" smtClean="0">
                <a:solidFill>
                  <a:srgbClr val="D1282B"/>
                </a:solidFill>
                <a:latin typeface="Gill Sans MT" pitchFamily="34" charset="0"/>
              </a:rPr>
              <a:t/>
            </a:r>
            <a:br>
              <a:rPr lang="en-AU" sz="2800" b="1" dirty="0" smtClean="0">
                <a:solidFill>
                  <a:srgbClr val="D1282B"/>
                </a:solidFill>
                <a:latin typeface="Gill Sans MT" pitchFamily="34" charset="0"/>
              </a:rPr>
            </a:br>
            <a:r>
              <a:rPr lang="en-AU" sz="2800" b="1" dirty="0" smtClean="0">
                <a:solidFill>
                  <a:srgbClr val="D1282B"/>
                </a:solidFill>
                <a:latin typeface="Gill Sans MT" pitchFamily="34" charset="0"/>
              </a:rPr>
              <a:t>Open Source Malaria </a:t>
            </a:r>
            <a:r>
              <a:rPr lang="en-AU" sz="2800" b="1" dirty="0" smtClean="0">
                <a:solidFill>
                  <a:srgbClr val="D1282B"/>
                </a:solidFill>
                <a:latin typeface="Gill Sans MT" pitchFamily="34" charset="0"/>
              </a:rPr>
              <a:t>2-</a:t>
            </a:r>
            <a:r>
              <a:rPr lang="en-AU" sz="2800" b="1" dirty="0">
                <a:solidFill>
                  <a:srgbClr val="D1282B"/>
                </a:solidFill>
                <a:latin typeface="Gill Sans MT" pitchFamily="34" charset="0"/>
              </a:rPr>
              <a:t>M</a:t>
            </a:r>
            <a:r>
              <a:rPr lang="en-AU" sz="2800" b="1" dirty="0" smtClean="0">
                <a:solidFill>
                  <a:srgbClr val="D1282B"/>
                </a:solidFill>
                <a:latin typeface="Gill Sans MT" pitchFamily="34" charset="0"/>
              </a:rPr>
              <a:t>onth Planning</a:t>
            </a:r>
            <a:endParaRPr lang="en-AU" sz="2800" b="1" dirty="0" smtClean="0">
              <a:solidFill>
                <a:srgbClr val="D1282B"/>
              </a:solidFill>
              <a:latin typeface="Gill Sans MT" pitchFamily="34" charset="0"/>
            </a:endParaRPr>
          </a:p>
          <a:p>
            <a:pPr algn="ctr"/>
            <a:r>
              <a:rPr lang="en-AU" b="1" dirty="0" err="1" smtClean="0">
                <a:solidFill>
                  <a:srgbClr val="D1282B"/>
                </a:solidFill>
                <a:latin typeface="Gill Sans MT" pitchFamily="34" charset="0"/>
              </a:rPr>
              <a:t>Thur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 5</a:t>
            </a:r>
            <a:r>
              <a:rPr lang="en-AU" b="1" baseline="30000" dirty="0" smtClean="0">
                <a:solidFill>
                  <a:srgbClr val="D1282B"/>
                </a:solidFill>
                <a:latin typeface="Gill Sans MT" pitchFamily="34" charset="0"/>
              </a:rPr>
              <a:t>th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 July </a:t>
            </a:r>
            <a:r>
              <a:rPr lang="en-AU" b="1" dirty="0">
                <a:solidFill>
                  <a:srgbClr val="D1282B"/>
                </a:solidFill>
                <a:latin typeface="Gill Sans MT" pitchFamily="34" charset="0"/>
              </a:rPr>
              <a:t>4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am 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East Coast US, 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9am 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UK, 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10am 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CET, 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 </a:t>
            </a:r>
            <a:r>
              <a:rPr lang="en-AU" b="1" dirty="0">
                <a:solidFill>
                  <a:srgbClr val="D1282B"/>
                </a:solidFill>
                <a:latin typeface="Gill Sans MT" pitchFamily="34" charset="0"/>
              </a:rPr>
              <a:t>6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pm </a:t>
            </a:r>
            <a:r>
              <a:rPr lang="en-AU" b="1" dirty="0" smtClean="0">
                <a:solidFill>
                  <a:srgbClr val="D1282B"/>
                </a:solidFill>
                <a:latin typeface="Gill Sans MT" pitchFamily="34" charset="0"/>
              </a:rPr>
              <a:t>Sydney</a:t>
            </a:r>
          </a:p>
          <a:p>
            <a:pPr algn="ctr"/>
            <a:endParaRPr lang="en-AU" sz="1600" dirty="0" smtClean="0">
              <a:latin typeface="Gill Sans MT" pitchFamily="34" charset="0"/>
            </a:endParaRPr>
          </a:p>
          <a:p>
            <a:pPr algn="ctr"/>
            <a:r>
              <a:rPr lang="en-US" sz="2000" dirty="0" smtClean="0"/>
              <a:t>To Join: go to </a:t>
            </a:r>
            <a:r>
              <a:rPr lang="en-US" sz="2000" dirty="0">
                <a:hlinkClick r:id="rId4"/>
              </a:rPr>
              <a:t>http://webconf.ucc.usyd.edu.au/osm-</a:t>
            </a:r>
            <a:r>
              <a:rPr lang="en-US" sz="2000" dirty="0" smtClean="0">
                <a:hlinkClick r:id="rId4"/>
              </a:rPr>
              <a:t>5july2018/</a:t>
            </a:r>
            <a:endParaRPr lang="en-AU" sz="20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9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3 Target Identification -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Ho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xmlns="" id="{D98CB4C8-78B9-1A47-83E3-6676C2F09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4704"/>
            <a:ext cx="8859280" cy="27363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468D5F-0430-644D-80DB-35AC3BF133D6}"/>
              </a:ext>
            </a:extLst>
          </p:cNvPr>
          <p:cNvSpPr txBox="1"/>
          <p:nvPr/>
        </p:nvSpPr>
        <p:spPr>
          <a:xfrm>
            <a:off x="323528" y="3717032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Top predictions mainly kinases and Carbonic Anhydrase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Carbonic Anhydrase is know potential anti-malarial target (</a:t>
            </a:r>
            <a:r>
              <a:rPr lang="en-US" sz="2000" dirty="0">
                <a:hlinkClick r:id="rId5"/>
              </a:rPr>
              <a:t>https://dx.doi.org/10.1016%2FS2221-1691(11)60034-8</a:t>
            </a:r>
            <a:r>
              <a:rPr lang="en-US" sz="2000" dirty="0"/>
              <a:t>) but selectivity over human enzyme is potential </a:t>
            </a:r>
            <a:r>
              <a:rPr lang="en-US" sz="2000" dirty="0" smtClean="0"/>
              <a:t>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 possible to predict </a:t>
            </a:r>
            <a:r>
              <a:rPr lang="en-GB" sz="2000" dirty="0"/>
              <a:t>P. falciparum target kinase but some are known (</a:t>
            </a:r>
            <a:r>
              <a:rPr lang="en-GB" sz="2000" dirty="0">
                <a:hlinkClick r:id="rId6"/>
              </a:rPr>
              <a:t>https://doi.org/10.1046/j.1432-1327.2001.02403.x</a:t>
            </a:r>
            <a:r>
              <a:rPr lang="en-GB" sz="2000" dirty="0"/>
              <a:t>), but clearly off-target activity may be an issue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905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3 Target Identification -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Ho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6C00C53-3A65-FC4A-9B5E-D4E604ABEA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622C9971-BFE9-CD4D-94D6-32A2EC5EF83B}"/>
              </a:ext>
            </a:extLst>
          </p:cNvPr>
          <p:cNvSpPr txBox="1">
            <a:spLocks/>
          </p:cNvSpPr>
          <p:nvPr/>
        </p:nvSpPr>
        <p:spPr>
          <a:xfrm>
            <a:off x="467544" y="980728"/>
            <a:ext cx="806489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ysClr val="windowText" lastClr="000000"/>
                </a:solidFill>
                <a:latin typeface="Calibri Light"/>
              </a:rPr>
              <a:t>Inverse docking against Pf kinases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Dock OSM-S-106 against all Pf essential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Lucet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Future Med.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2012) kinases, using both crystal structures and homology models.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Docking performed with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smina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Autodock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variant, using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Vinardo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scoring function and flexible side chains. This is an aggressive approach, with higher sensitivity but also higher false positives.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results confirmed visually.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3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3 Target Identification -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Ho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6C00C53-3A65-FC4A-9B5E-D4E604ABEA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107F4F8-1A46-456C-A729-CE09A2B0D093}"/>
              </a:ext>
            </a:extLst>
          </p:cNvPr>
          <p:cNvSpPr txBox="1">
            <a:spLocks/>
          </p:cNvSpPr>
          <p:nvPr/>
        </p:nvSpPr>
        <p:spPr>
          <a:xfrm>
            <a:off x="395536" y="1268760"/>
            <a:ext cx="8424936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Kinase Production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Funded collaboration with University of Kansas Core Labs.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two crystal structures from inverse docking,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PfA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-R (Protein Kinase A, regulator domain) and CLK1 kinase, currently being cloned and prepared for protein production.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will crystallize kinases with OSM-S-106 and other hits.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can also use purified protein for biochemical and binding assays.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16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3 Target Identification -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Ho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6C00C53-3A65-FC4A-9B5E-D4E604ABEA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2731DDD7-A7FA-CC4A-85BE-283210B4893C}"/>
              </a:ext>
            </a:extLst>
          </p:cNvPr>
          <p:cNvSpPr txBox="1">
            <a:spLocks/>
          </p:cNvSpPr>
          <p:nvPr/>
        </p:nvSpPr>
        <p:spPr>
          <a:xfrm>
            <a:off x="827584" y="1124744"/>
            <a:ext cx="7262192" cy="4195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Suggested Actions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against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falciparum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human Carbonic Anhydrase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Continue to explore P. falciparum kinase targets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Would be better test more than just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MMV025100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Should we be thinking about developing a kinase inhibitor set that might be directed towards non-human targets (not just plasmodium)?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4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Pharmacophore</a:t>
            </a:r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Competition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64704"/>
            <a:ext cx="813690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 competition was run, using test dataset that was not public. </a:t>
            </a:r>
            <a:r>
              <a:rPr lang="en-US" sz="2400" dirty="0"/>
              <a:t>Winners established Sept 2017 </a:t>
            </a:r>
            <a:r>
              <a:rPr lang="en-US" sz="2400" dirty="0" smtClean="0"/>
              <a:t>(OSM_To_Do_List</a:t>
            </a:r>
            <a:r>
              <a:rPr lang="en-US" sz="2400" dirty="0"/>
              <a:t>#</a:t>
            </a:r>
            <a:r>
              <a:rPr lang="en-US" sz="2400" b="1" dirty="0" smtClean="0"/>
              <a:t>538</a:t>
            </a:r>
            <a:r>
              <a:rPr lang="en-US" sz="2400" dirty="0"/>
              <a:t>).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Test dataset has just been published (June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2018)</a:t>
            </a:r>
          </a:p>
          <a:p>
            <a:r>
              <a:rPr lang="en-US" sz="2400" dirty="0" smtClean="0"/>
              <a:t>DOI: </a:t>
            </a:r>
            <a:r>
              <a:rPr lang="mr-IN" sz="2400" dirty="0"/>
              <a:t>10.1038/s41598-018-26819-1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should now use the new data to refine the existing models further.</a:t>
            </a:r>
          </a:p>
          <a:p>
            <a:endParaRPr lang="en-US" sz="2400" dirty="0"/>
          </a:p>
          <a:p>
            <a:r>
              <a:rPr lang="en-US" sz="2400" b="1" dirty="0" smtClean="0"/>
              <a:t>Aim</a:t>
            </a:r>
            <a:r>
              <a:rPr lang="en-US" sz="2400" dirty="0" smtClean="0"/>
              <a:t>: be predictive about what to make </a:t>
            </a:r>
            <a:r>
              <a:rPr lang="mr-IN" sz="2400" dirty="0" smtClean="0"/>
              <a:t>–</a:t>
            </a:r>
            <a:r>
              <a:rPr lang="en-US" sz="2400" dirty="0" smtClean="0"/>
              <a:t> i.e. proposed structures are(not) likely to be potent.</a:t>
            </a:r>
          </a:p>
          <a:p>
            <a:endParaRPr lang="en-US" sz="2400" dirty="0"/>
          </a:p>
          <a:p>
            <a:r>
              <a:rPr lang="en-US" sz="2400" dirty="0" smtClean="0"/>
              <a:t>If all models can be revised, we should co-publish.</a:t>
            </a:r>
          </a:p>
          <a:p>
            <a:endParaRPr lang="en-US" sz="2400" dirty="0"/>
          </a:p>
          <a:p>
            <a:r>
              <a:rPr lang="en-US" sz="2400" dirty="0" smtClean="0"/>
              <a:t>Additional need for paper: structures docked with homology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132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Other Action Items for July/Aug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3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D1282B"/>
                </a:solidFill>
                <a:latin typeface="Gill Sans MT" pitchFamily="34" charset="0"/>
              </a:rPr>
              <a:t>Summary on How to Provide Suggestions/Input</a:t>
            </a:r>
            <a:endParaRPr lang="en-AU" sz="1600" dirty="0"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484784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Now, in this meeting (recorded</a:t>
            </a:r>
            <a:r>
              <a:rPr lang="en-US" sz="2400" dirty="0" smtClean="0"/>
              <a:t>)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rgbClr val="000000"/>
                </a:solidFill>
              </a:rPr>
              <a:t>On relevant </a:t>
            </a:r>
            <a:r>
              <a:rPr lang="en-US" sz="2400" dirty="0" err="1" smtClean="0">
                <a:solidFill>
                  <a:srgbClr val="000000"/>
                </a:solidFill>
              </a:rPr>
              <a:t>Github</a:t>
            </a:r>
            <a:r>
              <a:rPr lang="en-US" sz="2400" dirty="0" smtClean="0">
                <a:solidFill>
                  <a:srgbClr val="000000"/>
                </a:solidFill>
              </a:rPr>
              <a:t> issue </a:t>
            </a:r>
            <a:r>
              <a:rPr lang="en-US" sz="2400" dirty="0" smtClean="0">
                <a:solidFill>
                  <a:srgbClr val="000000"/>
                </a:solidFill>
              </a:rPr>
              <a:t>pages (best)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rgbClr val="000000"/>
                </a:solidFill>
              </a:rPr>
              <a:t>On your own </a:t>
            </a:r>
            <a:r>
              <a:rPr lang="en-US" sz="2400" dirty="0" err="1" smtClean="0">
                <a:solidFill>
                  <a:srgbClr val="000000"/>
                </a:solidFill>
              </a:rPr>
              <a:t>favoured</a:t>
            </a:r>
            <a:r>
              <a:rPr lang="en-US" sz="2400" dirty="0" smtClean="0">
                <a:solidFill>
                  <a:srgbClr val="000000"/>
                </a:solidFill>
              </a:rPr>
              <a:t> blog/site, and then ping </a:t>
            </a:r>
            <a:r>
              <a:rPr lang="en-US" sz="2400" dirty="0" smtClean="0">
                <a:solidFill>
                  <a:srgbClr val="000000"/>
                </a:solidFill>
              </a:rPr>
              <a:t>OSM (</a:t>
            </a:r>
            <a:r>
              <a:rPr lang="en-US" sz="2400" dirty="0" smtClean="0">
                <a:solidFill>
                  <a:srgbClr val="000000"/>
                </a:solidFill>
              </a:rPr>
              <a:t>Twitter, or email).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rgbClr val="000000"/>
                </a:solidFill>
              </a:rPr>
              <a:t>Directly </a:t>
            </a:r>
            <a:r>
              <a:rPr lang="en-US" sz="2400" i="1" dirty="0" smtClean="0">
                <a:solidFill>
                  <a:srgbClr val="000000"/>
                </a:solidFill>
              </a:rPr>
              <a:t>via</a:t>
            </a:r>
            <a:r>
              <a:rPr lang="en-US" sz="2400" dirty="0" smtClean="0">
                <a:solidFill>
                  <a:srgbClr val="000000"/>
                </a:solidFill>
              </a:rPr>
              <a:t> email but </a:t>
            </a:r>
            <a:r>
              <a:rPr lang="en-US" sz="2400" i="1" dirty="0" smtClean="0">
                <a:solidFill>
                  <a:srgbClr val="000000"/>
                </a:solidFill>
              </a:rPr>
              <a:t>please ensure that </a:t>
            </a:r>
            <a:r>
              <a:rPr lang="en-US" sz="2400" i="1" dirty="0" smtClean="0">
                <a:solidFill>
                  <a:srgbClr val="000000"/>
                </a:solidFill>
              </a:rPr>
              <a:t>comments</a:t>
            </a:r>
            <a:r>
              <a:rPr lang="en-US" sz="2400" i="1" dirty="0" smtClean="0">
                <a:solidFill>
                  <a:srgbClr val="000000"/>
                </a:solidFill>
              </a:rPr>
              <a:t>/contributions can be placed into the public domain with attribution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2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The OHOH Compound - David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8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Recent Potency Data - Ed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704552"/>
            <a:ext cx="88773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1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6241312" cy="568325"/>
          </a:xfrm>
        </p:spPr>
        <p:txBody>
          <a:bodyPr/>
          <a:lstStyle/>
          <a:p>
            <a:r>
              <a:rPr lang="en-AU" dirty="0" err="1" smtClean="0">
                <a:latin typeface="Tw Cen MT" charset="0"/>
              </a:rPr>
              <a:t>Indole</a:t>
            </a:r>
            <a:r>
              <a:rPr lang="en-AU" dirty="0" smtClean="0">
                <a:latin typeface="Tw Cen MT" charset="0"/>
              </a:rPr>
              <a:t> Hit and Tele-</a:t>
            </a:r>
            <a:r>
              <a:rPr lang="en-AU" dirty="0" smtClean="0">
                <a:latin typeface="Tw Cen MT" charset="0"/>
              </a:rPr>
              <a:t>substitution - Marat</a:t>
            </a:r>
            <a:endParaRPr lang="en-US" b="0" dirty="0">
              <a:solidFill>
                <a:schemeClr val="accent1"/>
              </a:solidFill>
              <a:latin typeface="Tw Cen MT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907" y="0"/>
            <a:ext cx="0" cy="6858000"/>
          </a:xfrm>
          <a:prstGeom prst="line">
            <a:avLst/>
          </a:prstGeom>
          <a:ln w="7620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144000" y="-17236"/>
            <a:ext cx="0" cy="6858000"/>
          </a:xfrm>
          <a:prstGeom prst="line">
            <a:avLst/>
          </a:prstGeom>
          <a:ln w="7620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0" y="6840764"/>
            <a:ext cx="9186863" cy="17236"/>
          </a:xfrm>
          <a:prstGeom prst="line">
            <a:avLst/>
          </a:prstGeom>
          <a:ln w="7620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-42863" y="-8618"/>
            <a:ext cx="9186863" cy="17236"/>
          </a:xfrm>
          <a:prstGeom prst="line">
            <a:avLst/>
          </a:prstGeom>
          <a:ln w="7620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050894"/>
              </p:ext>
            </p:extLst>
          </p:nvPr>
        </p:nvGraphicFramePr>
        <p:xfrm>
          <a:off x="266612" y="731494"/>
          <a:ext cx="4080358" cy="228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S ChemDraw Drawing" r:id="rId5" imgW="2486669" imgH="1391135" progId="ChemDraw.Document.6.0">
                  <p:embed/>
                </p:oleObj>
              </mc:Choice>
              <mc:Fallback>
                <p:oleObj name="CS ChemDraw Drawing" r:id="rId5" imgW="2486669" imgH="13911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612" y="731494"/>
                        <a:ext cx="4080358" cy="2281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1661" y="611155"/>
            <a:ext cx="1813807" cy="2281885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694794"/>
              </p:ext>
            </p:extLst>
          </p:nvPr>
        </p:nvGraphicFramePr>
        <p:xfrm>
          <a:off x="353218" y="3277967"/>
          <a:ext cx="4071937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S ChemDraw Drawing" r:id="rId8" imgW="3385881" imgH="1952244" progId="ChemDraw.Document.6.0">
                  <p:embed/>
                </p:oleObj>
              </mc:Choice>
              <mc:Fallback>
                <p:oleObj name="CS ChemDraw Drawing" r:id="rId8" imgW="3385881" imgH="19522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218" y="3277967"/>
                        <a:ext cx="4071937" cy="234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07464"/>
              </p:ext>
            </p:extLst>
          </p:nvPr>
        </p:nvGraphicFramePr>
        <p:xfrm>
          <a:off x="6135468" y="1241659"/>
          <a:ext cx="2706630" cy="498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S ChemDraw Drawing" r:id="rId10" imgW="2252399" imgH="4144726" progId="ChemDraw.Document.6.0">
                  <p:embed/>
                </p:oleObj>
              </mc:Choice>
              <mc:Fallback>
                <p:oleObj name="CS ChemDraw Drawing" r:id="rId10" imgW="2252399" imgH="41447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35468" y="1241659"/>
                        <a:ext cx="2706630" cy="498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7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6093296"/>
            <a:ext cx="546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New Metabolic Data - Mat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0"/>
            <a:ext cx="7853906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4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4 </a:t>
            </a:r>
            <a:r>
              <a:rPr lang="mr-I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–</a:t>
            </a:r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Priority Actions in July/Aug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4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Paper 1 </a:t>
            </a:r>
            <a:r>
              <a:rPr lang="mr-I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–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July/Aug Actions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2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Review of Series 3 and Next Targets -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Tha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2260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152636"/>
            <a:ext cx="8856984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</a:t>
            </a:r>
            <a:endParaRPr lang="en-AU" dirty="0"/>
          </a:p>
        </p:txBody>
      </p:sp>
      <p:pic>
        <p:nvPicPr>
          <p:cNvPr id="5" name="Picture 4" descr="OSM_Malaria_Log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8" y="5839123"/>
            <a:ext cx="1018293" cy="10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Series 3 Target Identification - </a:t>
            </a:r>
            <a:r>
              <a:rPr lang="en-A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Ho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4D94FB-7BBF-ED4C-89AA-EEB02A69D804}"/>
              </a:ext>
            </a:extLst>
          </p:cNvPr>
          <p:cNvSpPr txBox="1"/>
          <p:nvPr/>
        </p:nvSpPr>
        <p:spPr>
          <a:xfrm>
            <a:off x="251520" y="980728"/>
            <a:ext cx="8568952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Identified as part of screening </a:t>
            </a:r>
            <a:r>
              <a:rPr lang="en-US" dirty="0" smtClean="0"/>
              <a:t>campaign: Thousands </a:t>
            </a:r>
            <a:r>
              <a:rPr lang="en-US" dirty="0"/>
              <a:t>of chemical starting points for antimalarial lead </a:t>
            </a:r>
            <a:r>
              <a:rPr lang="en-US" dirty="0" smtClean="0"/>
              <a:t>identification Nature </a:t>
            </a:r>
            <a:r>
              <a:rPr lang="en-US" dirty="0"/>
              <a:t>01 May 2010, 465(7296):305-</a:t>
            </a:r>
            <a:r>
              <a:rPr lang="en-US" dirty="0" smtClean="0"/>
              <a:t>310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://dx.doi.org/10.1038/nature09107</a:t>
            </a:r>
            <a:endParaRPr lang="en-US" dirty="0"/>
          </a:p>
          <a:p>
            <a:endParaRPr lang="en-US" dirty="0"/>
          </a:p>
          <a:p>
            <a:r>
              <a:rPr lang="en-GB" dirty="0"/>
              <a:t>Screened nearly 2 million compounds in GlaxoSmithKline's chemical library for inhibitors of P. falciparum</a:t>
            </a:r>
            <a:r>
              <a:rPr lang="en-GB" dirty="0"/>
              <a:t>. Also known as CHEMBL581088, CID 44528665, TCMDC-135294</a:t>
            </a:r>
            <a:endParaRPr lang="en-US" dirty="0"/>
          </a:p>
          <a:p>
            <a:endParaRPr lang="en-GB" dirty="0"/>
          </a:p>
          <a:p>
            <a:r>
              <a:rPr lang="en-GB" dirty="0"/>
              <a:t>Mode of action unknown. Metabolomic profile different from other known antimalarials</a:t>
            </a:r>
            <a:r>
              <a:rPr lang="en-GB" dirty="0" smtClean="0"/>
              <a:t>.</a:t>
            </a:r>
          </a:p>
          <a:p>
            <a:pPr algn="ctr"/>
            <a:endParaRPr lang="en-GB" b="1" dirty="0"/>
          </a:p>
          <a:p>
            <a:pPr algn="ctr"/>
            <a:r>
              <a:rPr lang="en-US" b="1" dirty="0"/>
              <a:t>Target Prediction using </a:t>
            </a:r>
            <a:r>
              <a:rPr lang="en-US" b="1" dirty="0" err="1"/>
              <a:t>ChEMBL</a:t>
            </a:r>
            <a:r>
              <a:rPr lang="en-US" b="1" dirty="0"/>
              <a:t> </a:t>
            </a:r>
            <a:r>
              <a:rPr lang="en-US" b="1" dirty="0" smtClean="0"/>
              <a:t>data</a:t>
            </a:r>
          </a:p>
          <a:p>
            <a:pPr algn="ctr"/>
            <a:endParaRPr lang="en-US" b="1" dirty="0"/>
          </a:p>
          <a:p>
            <a:r>
              <a:rPr lang="en-US" dirty="0"/>
              <a:t>Based on </a:t>
            </a:r>
            <a:r>
              <a:rPr lang="en-GB" dirty="0"/>
              <a:t>Ligand-based target predictions in </a:t>
            </a:r>
            <a:r>
              <a:rPr lang="en-GB" dirty="0" err="1"/>
              <a:t>ChEMBL</a:t>
            </a:r>
            <a:r>
              <a:rPr lang="en-GB" dirty="0"/>
              <a:t> (</a:t>
            </a:r>
            <a:r>
              <a:rPr lang="en-GB" dirty="0">
                <a:hlinkClick r:id="rId5"/>
              </a:rPr>
              <a:t>http://chembl.blogspot.com/2014/04/ligand-based-target-predictions-in.html</a:t>
            </a:r>
            <a:r>
              <a:rPr lang="en-GB" dirty="0"/>
              <a:t>) NB most targets are human proteins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Download models and use </a:t>
            </a:r>
            <a:r>
              <a:rPr lang="en-GB" dirty="0" err="1"/>
              <a:t>Jupyter</a:t>
            </a:r>
            <a:r>
              <a:rPr lang="en-GB" dirty="0"/>
              <a:t> Notebook to provide interface.</a:t>
            </a:r>
            <a:endParaRPr lang="en-US" dirty="0"/>
          </a:p>
          <a:p>
            <a:r>
              <a:rPr lang="en-US" dirty="0"/>
              <a:t>Notebook available </a:t>
            </a:r>
            <a:r>
              <a:rPr lang="en-US" dirty="0" err="1" smtClean="0"/>
              <a:t>here:</a:t>
            </a:r>
            <a:r>
              <a:rPr lang="en-US" dirty="0" err="1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://www.macinchem.org/reviews/ipython/chemblmodels.php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34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DDM November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DDM Novemb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DM November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DM November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M Novembe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M November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M November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M November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DM November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-template-standard_August15">
  <a:themeElements>
    <a:clrScheme name="The University of Sydney_Color Theme">
      <a:dk1>
        <a:sysClr val="windowText" lastClr="000000"/>
      </a:dk1>
      <a:lt1>
        <a:sysClr val="window" lastClr="FFFFFF"/>
      </a:lt1>
      <a:dk2>
        <a:srgbClr val="0148A4"/>
      </a:dk2>
      <a:lt2>
        <a:srgbClr val="EEECE1"/>
      </a:lt2>
      <a:accent1>
        <a:srgbClr val="E64626"/>
      </a:accent1>
      <a:accent2>
        <a:srgbClr val="EF8025"/>
      </a:accent2>
      <a:accent3>
        <a:srgbClr val="FFB800"/>
      </a:accent3>
      <a:accent4>
        <a:srgbClr val="5C923E"/>
      </a:accent4>
      <a:accent5>
        <a:srgbClr val="5496DB"/>
      </a:accent5>
      <a:accent6>
        <a:srgbClr val="0148A4"/>
      </a:accent6>
      <a:hlink>
        <a:srgbClr val="E64626"/>
      </a:hlink>
      <a:folHlink>
        <a:srgbClr val="F0513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15385</TotalTime>
  <Words>672</Words>
  <Application>Microsoft Macintosh PowerPoint</Application>
  <PresentationFormat>On-screen Show (4:3)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Template</vt:lpstr>
      <vt:lpstr>PPT-template-standard_August15</vt:lpstr>
      <vt:lpstr>CS ChemDraw Drawing</vt:lpstr>
      <vt:lpstr>PowerPoint Presentation</vt:lpstr>
      <vt:lpstr>PowerPoint Presentation</vt:lpstr>
      <vt:lpstr>PowerPoint Presentation</vt:lpstr>
      <vt:lpstr>Indole Hit and Tele-substitution - Marat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Sydney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</dc:creator>
  <cp:lastModifiedBy>Matthew Todd</cp:lastModifiedBy>
  <cp:revision>167</cp:revision>
  <dcterms:created xsi:type="dcterms:W3CDTF">2013-10-13T07:27:30Z</dcterms:created>
  <dcterms:modified xsi:type="dcterms:W3CDTF">2018-07-04T13:56:09Z</dcterms:modified>
</cp:coreProperties>
</file>