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306" r:id="rId4"/>
    <p:sldId id="293" r:id="rId5"/>
    <p:sldId id="309" r:id="rId6"/>
    <p:sldId id="311" r:id="rId7"/>
    <p:sldId id="308" r:id="rId8"/>
    <p:sldId id="295" r:id="rId9"/>
    <p:sldId id="297" r:id="rId10"/>
    <p:sldId id="298" r:id="rId11"/>
    <p:sldId id="296" r:id="rId12"/>
    <p:sldId id="301" r:id="rId13"/>
    <p:sldId id="302" r:id="rId14"/>
    <p:sldId id="303" r:id="rId15"/>
    <p:sldId id="304" r:id="rId16"/>
    <p:sldId id="305" r:id="rId17"/>
    <p:sldId id="307" r:id="rId18"/>
    <p:sldId id="299" r:id="rId19"/>
    <p:sldId id="310" r:id="rId20"/>
    <p:sldId id="300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5" autoAdjust="0"/>
    <p:restoredTop sz="97348" autoAdjust="0"/>
  </p:normalViewPr>
  <p:slideViewPr>
    <p:cSldViewPr>
      <p:cViewPr varScale="1">
        <p:scale>
          <a:sx n="80" d="100"/>
          <a:sy n="8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1DDED-592F-454D-83E1-BA9BC5741C39}" type="datetimeFigureOut">
              <a:rPr lang="en-AU" smtClean="0"/>
              <a:t>7/5/18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7494-FBF1-4851-B55B-118BD2E214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27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75C8-9C99-4B85-BEB5-E70EA12E9515}" type="datetime1">
              <a:rPr lang="en-AU" smtClean="0"/>
              <a:t>7/5/18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69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7795-698D-40AD-8D78-D92BC84621DB}" type="datetime1">
              <a:rPr lang="en-AU" smtClean="0"/>
              <a:t>7/5/18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3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5EC-7B58-41BE-A3C7-ADA50BFC7A98}" type="datetime1">
              <a:rPr lang="en-AU" smtClean="0"/>
              <a:t>7/5/18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9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293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0274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0620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39560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908050"/>
            <a:ext cx="39560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841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9407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9015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3554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2874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687F-831A-4CE4-AEF5-036733AC156E}" type="datetime1">
              <a:rPr lang="en-AU" smtClean="0"/>
              <a:t>7/5/18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1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61932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1712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82550"/>
            <a:ext cx="2105025" cy="622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82550"/>
            <a:ext cx="6167437" cy="622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0357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2550"/>
            <a:ext cx="842486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8064500" cy="2624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3684588"/>
            <a:ext cx="8064500" cy="262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4666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7BE8-0B3E-458D-9227-55A303EDD8BC}" type="datetime1">
              <a:rPr lang="en-AU" smtClean="0"/>
              <a:t>7/5/18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6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858E-979A-4065-906B-E831EA67BC22}" type="datetime1">
              <a:rPr lang="en-AU" smtClean="0"/>
              <a:t>7/5/18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2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868-26E4-4ED9-B43F-8F5F569421D1}" type="datetime1">
              <a:rPr lang="en-AU" smtClean="0"/>
              <a:t>7/5/18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3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D789-2B71-4DD4-A27E-303654097377}" type="datetime1">
              <a:rPr lang="en-AU" smtClean="0"/>
              <a:t>7/5/18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8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105-6DB7-4865-9F48-DD21B770E649}" type="datetime1">
              <a:rPr lang="en-AU" smtClean="0"/>
              <a:t>7/5/18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1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3380-65AA-4A3E-BE90-9074F53F44D3}" type="datetime1">
              <a:rPr lang="en-AU" smtClean="0"/>
              <a:t>7/5/18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3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00E1-BB6D-4F5A-BAFD-9FE61F2003E5}" type="datetime1">
              <a:rPr lang="en-AU" smtClean="0"/>
              <a:t>7/5/18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41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0C0C-2542-4C9B-A5B6-7228A5AF51E4}" type="datetime1">
              <a:rPr lang="en-AU" smtClean="0"/>
              <a:t>7/5/18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950" y="6319838"/>
            <a:ext cx="9036050" cy="5381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2550"/>
            <a:ext cx="8424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677275" y="6524625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01BCC5E0-0E03-4CEA-8393-6ECFF5F54A75}" type="slidenum"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64198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6153" name="Picture 9" descr="590px-Edinburgh_university_c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5651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•"/>
        <a:defRPr kumimoj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ebconf.ucc.usyd.edu.au/osm-5july2018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x.doi.org/10.1038/nature09107" TargetMode="External"/><Relationship Id="rId5" Type="http://schemas.openxmlformats.org/officeDocument/2006/relationships/hyperlink" Target="http://chembl.blogspot.com/2014/04/ligand-based-target-predictions-in.html" TargetMode="External"/><Relationship Id="rId6" Type="http://schemas.openxmlformats.org/officeDocument/2006/relationships/hyperlink" Target="https://www.macinchem.org/reviews/ipython/chemblmodels.ph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hyperlink" Target="https://dx.doi.org/10.1016/S2221-1691(11)60034-8" TargetMode="External"/><Relationship Id="rId6" Type="http://schemas.openxmlformats.org/officeDocument/2006/relationships/hyperlink" Target="https://doi.org/10.1046/j.1432-1327.2001.02403.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7" Type="http://schemas.openxmlformats.org/officeDocument/2006/relationships/image" Target="../media/image13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OSM Online Meeting #13</a:t>
            </a:r>
            <a:b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</a:b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Open Source Malaria 2-</a:t>
            </a:r>
            <a:r>
              <a:rPr lang="en-AU" sz="2800" b="1" dirty="0">
                <a:solidFill>
                  <a:srgbClr val="D1282B"/>
                </a:solidFill>
                <a:latin typeface="Gill Sans MT" pitchFamily="34" charset="0"/>
              </a:rPr>
              <a:t>M</a:t>
            </a: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onth Planning</a:t>
            </a:r>
          </a:p>
          <a:p>
            <a:pPr algn="ctr"/>
            <a:r>
              <a:rPr lang="en-AU" b="1" dirty="0" err="1" smtClean="0">
                <a:solidFill>
                  <a:srgbClr val="D1282B"/>
                </a:solidFill>
                <a:latin typeface="Gill Sans MT" pitchFamily="34" charset="0"/>
              </a:rPr>
              <a:t>Thur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 5</a:t>
            </a:r>
            <a:r>
              <a:rPr lang="en-AU" b="1" baseline="30000" dirty="0" smtClean="0">
                <a:solidFill>
                  <a:srgbClr val="D1282B"/>
                </a:solidFill>
                <a:latin typeface="Gill Sans MT" pitchFamily="34" charset="0"/>
              </a:rPr>
              <a:t>th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 July 2018 </a:t>
            </a:r>
            <a:r>
              <a:rPr lang="en-AU" b="1" dirty="0">
                <a:solidFill>
                  <a:srgbClr val="D1282B"/>
                </a:solidFill>
                <a:latin typeface="Gill Sans MT" pitchFamily="34" charset="0"/>
              </a:rPr>
              <a:t>4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am East Coast US, 9am UK, 10am CET,  </a:t>
            </a:r>
            <a:r>
              <a:rPr lang="en-AU" b="1" dirty="0">
                <a:solidFill>
                  <a:srgbClr val="D1282B"/>
                </a:solidFill>
                <a:latin typeface="Gill Sans MT" pitchFamily="34" charset="0"/>
              </a:rPr>
              <a:t>6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pm Sydney</a:t>
            </a:r>
          </a:p>
          <a:p>
            <a:pPr algn="ctr"/>
            <a:endParaRPr lang="en-AU" sz="1600" dirty="0" smtClean="0">
              <a:latin typeface="Gill Sans MT" pitchFamily="34" charset="0"/>
            </a:endParaRPr>
          </a:p>
          <a:p>
            <a:pPr algn="ctr"/>
            <a:r>
              <a:rPr lang="en-US" sz="2000" dirty="0" smtClean="0"/>
              <a:t>To Join: go to </a:t>
            </a:r>
            <a:r>
              <a:rPr lang="en-US" sz="2000" dirty="0">
                <a:hlinkClick r:id="rId4"/>
              </a:rPr>
              <a:t>http://webconf.ucc.usyd.edu.au/osm-</a:t>
            </a:r>
            <a:r>
              <a:rPr lang="en-US" sz="2000" dirty="0" smtClean="0">
                <a:hlinkClick r:id="rId4"/>
              </a:rPr>
              <a:t>5july2018/</a:t>
            </a:r>
            <a:endParaRPr lang="en-AU" sz="2000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204864"/>
            <a:ext cx="8496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Anyone can contribute to this meeting, but if you’re not speaking, please </a:t>
            </a:r>
            <a:r>
              <a:rPr lang="en-US" sz="2000" i="1" dirty="0" smtClean="0"/>
              <a:t>mute your </a:t>
            </a:r>
            <a:r>
              <a:rPr lang="en-US" sz="2000" i="1" dirty="0" err="1" smtClean="0"/>
              <a:t>mic</a:t>
            </a:r>
            <a:r>
              <a:rPr lang="en-US" sz="2000" dirty="0" err="1" smtClean="0"/>
              <a:t>.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U</a:t>
            </a:r>
            <a:r>
              <a:rPr lang="en-US" sz="2000" dirty="0" smtClean="0"/>
              <a:t>se the </a:t>
            </a:r>
            <a:r>
              <a:rPr lang="en-US" sz="2000" i="1" dirty="0" smtClean="0"/>
              <a:t>chat window </a:t>
            </a:r>
            <a:r>
              <a:rPr lang="en-US" sz="2000" dirty="0" smtClean="0"/>
              <a:t>to make notes, ask questions. The chat history will be saved.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The meeting will be </a:t>
            </a:r>
            <a:r>
              <a:rPr lang="en-US" sz="2000" i="1" dirty="0" smtClean="0"/>
              <a:t>recorded</a:t>
            </a:r>
            <a:r>
              <a:rPr lang="en-US" sz="2000" dirty="0" smtClean="0"/>
              <a:t> and uploaded to OSM’s public YouTube channel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Aim of this meeting is to </a:t>
            </a:r>
            <a:r>
              <a:rPr lang="en-US" sz="2000" dirty="0" err="1" smtClean="0"/>
              <a:t>summarise</a:t>
            </a:r>
            <a:r>
              <a:rPr lang="en-US" sz="2000" dirty="0" smtClean="0"/>
              <a:t> recent results and </a:t>
            </a:r>
            <a:r>
              <a:rPr lang="en-US" sz="2000" i="1" dirty="0" smtClean="0"/>
              <a:t>plan principal activities for July and August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Smaller To Do items that we don’t get a chance to talk about: please </a:t>
            </a:r>
            <a:r>
              <a:rPr lang="en-US" sz="2000" dirty="0"/>
              <a:t>add those to </a:t>
            </a:r>
            <a:r>
              <a:rPr lang="en-US" sz="2000" i="1" dirty="0" smtClean="0"/>
              <a:t>OSM_To_Do_List</a:t>
            </a:r>
            <a:r>
              <a:rPr lang="en-US" sz="2000" i="1" dirty="0"/>
              <a:t>#</a:t>
            </a:r>
            <a:r>
              <a:rPr lang="en-US" sz="2000" i="1" dirty="0" smtClean="0"/>
              <a:t>568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9099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Review of Series 3 and Next Targets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Tha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640992-1C56-4303-A010-B89677FD5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" y="1331717"/>
            <a:ext cx="2168843" cy="2940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8320208-3D24-4A87-89A2-C3659D741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165" y="1295721"/>
            <a:ext cx="3283268" cy="3789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F5A9D4-1C41-41FB-8247-BDB0A73B7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36" y="1331717"/>
            <a:ext cx="3171825" cy="121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0FCA8D-2E81-4798-B175-40F5965BC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241" y="2731082"/>
            <a:ext cx="3146108" cy="1157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337819-3191-4A48-9B52-0ABEECEC9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3569" y="4070440"/>
            <a:ext cx="3094673" cy="13201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237312"/>
            <a:ext cx="724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Separate repo </a:t>
            </a:r>
            <a:r>
              <a:rPr lang="en-US" dirty="0"/>
              <a:t>for Series 3: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OpenSourceMalaria</a:t>
            </a:r>
            <a:r>
              <a:rPr lang="en-US" dirty="0"/>
              <a:t>/Series3</a:t>
            </a:r>
          </a:p>
        </p:txBody>
      </p:sp>
    </p:spTree>
    <p:extLst>
      <p:ext uri="{BB962C8B-B14F-4D97-AF65-F5344CB8AC3E}">
        <p14:creationId xmlns:p14="http://schemas.microsoft.com/office/powerpoint/2010/main" val="104402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4D94FB-7BBF-ED4C-89AA-EEB02A69D804}"/>
              </a:ext>
            </a:extLst>
          </p:cNvPr>
          <p:cNvSpPr txBox="1"/>
          <p:nvPr/>
        </p:nvSpPr>
        <p:spPr>
          <a:xfrm>
            <a:off x="251520" y="980728"/>
            <a:ext cx="856895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Identified as part of screening </a:t>
            </a:r>
            <a:r>
              <a:rPr lang="en-US" dirty="0" smtClean="0"/>
              <a:t>campaign: Thousands </a:t>
            </a:r>
            <a:r>
              <a:rPr lang="en-US" dirty="0"/>
              <a:t>of chemical starting points for antimalarial lead </a:t>
            </a:r>
            <a:r>
              <a:rPr lang="en-US" dirty="0" smtClean="0"/>
              <a:t>identification Nature </a:t>
            </a:r>
            <a:r>
              <a:rPr lang="en-US" dirty="0"/>
              <a:t>01 May 2010, 465(7296):305-</a:t>
            </a:r>
            <a:r>
              <a:rPr lang="en-US" dirty="0" smtClean="0"/>
              <a:t>310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://dx.doi.org/10.1038/nature09107</a:t>
            </a:r>
            <a:endParaRPr lang="en-US" dirty="0"/>
          </a:p>
          <a:p>
            <a:endParaRPr lang="en-US" dirty="0"/>
          </a:p>
          <a:p>
            <a:r>
              <a:rPr lang="en-GB" dirty="0"/>
              <a:t>Screened nearly 2 million compounds in GlaxoSmithKline's chemical library for inhibitors of P. falciparum. Also known as CHEMBL581088, CID 44528665, TCMDC-135294</a:t>
            </a:r>
            <a:endParaRPr lang="en-US" dirty="0"/>
          </a:p>
          <a:p>
            <a:endParaRPr lang="en-GB" dirty="0"/>
          </a:p>
          <a:p>
            <a:r>
              <a:rPr lang="en-GB" dirty="0"/>
              <a:t>Mode of action unknown. Metabolomic profile different from other known antimalarials</a:t>
            </a:r>
            <a:r>
              <a:rPr lang="en-GB" dirty="0" smtClean="0"/>
              <a:t>.</a:t>
            </a:r>
          </a:p>
          <a:p>
            <a:pPr algn="ctr"/>
            <a:endParaRPr lang="en-GB" b="1" dirty="0"/>
          </a:p>
          <a:p>
            <a:pPr algn="ctr"/>
            <a:r>
              <a:rPr lang="en-US" b="1" dirty="0"/>
              <a:t>Target Prediction using </a:t>
            </a:r>
            <a:r>
              <a:rPr lang="en-US" b="1" dirty="0" err="1"/>
              <a:t>ChEMBL</a:t>
            </a:r>
            <a:r>
              <a:rPr lang="en-US" b="1" dirty="0"/>
              <a:t> </a:t>
            </a:r>
            <a:r>
              <a:rPr lang="en-US" b="1" dirty="0" smtClean="0"/>
              <a:t>data</a:t>
            </a:r>
          </a:p>
          <a:p>
            <a:pPr algn="ctr"/>
            <a:endParaRPr lang="en-US" b="1" dirty="0"/>
          </a:p>
          <a:p>
            <a:r>
              <a:rPr lang="en-US" dirty="0"/>
              <a:t>Based on </a:t>
            </a:r>
            <a:r>
              <a:rPr lang="en-GB" dirty="0"/>
              <a:t>Ligand-based target predictions in </a:t>
            </a:r>
            <a:r>
              <a:rPr lang="en-GB" dirty="0" err="1"/>
              <a:t>ChEMBL</a:t>
            </a:r>
            <a:r>
              <a:rPr lang="en-GB" dirty="0"/>
              <a:t> (</a:t>
            </a:r>
            <a:r>
              <a:rPr lang="en-GB" dirty="0">
                <a:hlinkClick r:id="rId5"/>
              </a:rPr>
              <a:t>http://chembl.blogspot.com/2014/04/ligand-based-target-predictions-in.html</a:t>
            </a:r>
            <a:r>
              <a:rPr lang="en-GB" dirty="0"/>
              <a:t>) NB most targets are human proteins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Download models and use </a:t>
            </a:r>
            <a:r>
              <a:rPr lang="en-GB" dirty="0" err="1"/>
              <a:t>Jupyter</a:t>
            </a:r>
            <a:r>
              <a:rPr lang="en-GB" dirty="0"/>
              <a:t> Notebook to provide interface.</a:t>
            </a:r>
            <a:endParaRPr lang="en-US" dirty="0"/>
          </a:p>
          <a:p>
            <a:r>
              <a:rPr lang="en-US" dirty="0"/>
              <a:t>Notebook available </a:t>
            </a:r>
            <a:r>
              <a:rPr lang="en-US" dirty="0" err="1" smtClean="0"/>
              <a:t>here:</a:t>
            </a:r>
            <a:r>
              <a:rPr lang="en-US" dirty="0" err="1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://www.macinchem.org/reviews/ipython/chemblmodels.php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="" xmlns:a16="http://schemas.microsoft.com/office/drawing/2014/main" id="{D98CB4C8-78B9-1A47-83E3-6676C2F09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4704"/>
            <a:ext cx="8859280" cy="2736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468D5F-0430-644D-80DB-35AC3BF133D6}"/>
              </a:ext>
            </a:extLst>
          </p:cNvPr>
          <p:cNvSpPr txBox="1"/>
          <p:nvPr/>
        </p:nvSpPr>
        <p:spPr>
          <a:xfrm>
            <a:off x="323528" y="3717032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predictions mainly kinases and Carbonic Anhydrase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Carbonic Anhydrase is know potential anti-malarial target (</a:t>
            </a:r>
            <a:r>
              <a:rPr lang="en-US" sz="2000" dirty="0">
                <a:hlinkClick r:id="rId5"/>
              </a:rPr>
              <a:t>https://dx.doi.org/10.1016%2FS2221-1691(11)60034-8</a:t>
            </a:r>
            <a:r>
              <a:rPr lang="en-US" sz="2000" dirty="0"/>
              <a:t>) but selectivity over human enzyme is potential </a:t>
            </a:r>
            <a:r>
              <a:rPr lang="en-US" sz="2000" dirty="0" smtClean="0"/>
              <a:t>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possible to predict </a:t>
            </a:r>
            <a:r>
              <a:rPr lang="en-GB" sz="2000" dirty="0"/>
              <a:t>P. falciparum target kinase but some are known (</a:t>
            </a:r>
            <a:r>
              <a:rPr lang="en-GB" sz="2000" dirty="0">
                <a:hlinkClick r:id="rId6"/>
              </a:rPr>
              <a:t>https://doi.org/10.1046/j.1432-1327.2001.02403.x</a:t>
            </a:r>
            <a:r>
              <a:rPr lang="en-GB" sz="2000" dirty="0"/>
              <a:t>), but clearly off-target activity may be an issue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05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6C00C53-3A65-FC4A-9B5E-D4E604ABE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22C9971-BFE9-CD4D-94D6-32A2EC5EF83B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806489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ysClr val="windowText" lastClr="000000"/>
                </a:solidFill>
                <a:latin typeface="Calibri Light"/>
              </a:rPr>
              <a:t>Inverse docking against Pf kinases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Dock OSM-S-106 against all Pf essential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Lucet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Future Med.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2012) kinases, using both crystal structures and homology models.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Docking performed with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smina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Autodock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variant, using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Vinardo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scoring function and flexible side chains. This is an aggressive approach, with higher sensitivity but also higher false positives.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results confirmed visually.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6C00C53-3A65-FC4A-9B5E-D4E604ABE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D107F4F8-1A46-456C-A729-CE09A2B0D093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Kinase Production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Funded collaboration with University of Kansas Core Labs.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two crystal structures from inverse docking,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 (Protein Kinase A, regulator domain) and CLK1 kinase, currently being cloned and prepared for protein production.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will crystallize kinases with OSM-S-106 and other hits.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 also use purified protein for biochemical and binding assays.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6C00C53-3A65-FC4A-9B5E-D4E604ABE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731DDD7-A7FA-CC4A-85BE-283210B4893C}"/>
              </a:ext>
            </a:extLst>
          </p:cNvPr>
          <p:cNvSpPr txBox="1">
            <a:spLocks/>
          </p:cNvSpPr>
          <p:nvPr/>
        </p:nvSpPr>
        <p:spPr>
          <a:xfrm>
            <a:off x="827584" y="1124744"/>
            <a:ext cx="7262192" cy="4195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 Actions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against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falciparum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human Carbonic Anhydrase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Continue to explore P. falciparum kinase targets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 be better test more than just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MMV025100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we be thinking about developing a kinase inhibitor set that might be directed towards non-human targets (not just plasmodium)?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4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Griffith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Uni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– Series 4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Ureas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and Carbamates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26123"/>
              </p:ext>
            </p:extLst>
          </p:nvPr>
        </p:nvGraphicFramePr>
        <p:xfrm>
          <a:off x="467544" y="783867"/>
          <a:ext cx="7488832" cy="582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S ChemDraw Drawing" r:id="rId5" imgW="6633875" imgH="5164566" progId="ChemDraw.Document.6.0">
                  <p:embed/>
                </p:oleObj>
              </mc:Choice>
              <mc:Fallback>
                <p:oleObj name="CS ChemDraw Drawing" r:id="rId5" imgW="6633875" imgH="51645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783867"/>
                        <a:ext cx="7488832" cy="582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08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Planned Targets at MCPHS </a:t>
            </a:r>
            <a:r>
              <a:rPr lang="mr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–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Chase Smith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782C49-54D3-7A41-9A5A-E966E2280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840152"/>
            <a:ext cx="6629400" cy="273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C50426-9362-474F-803C-F137F95DF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38" y="692696"/>
            <a:ext cx="7048500" cy="27305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6F50F63-CCD5-7B47-9D66-2A6C9184ED88}"/>
              </a:ext>
            </a:extLst>
          </p:cNvPr>
          <p:cNvSpPr/>
          <p:nvPr/>
        </p:nvSpPr>
        <p:spPr>
          <a:xfrm>
            <a:off x="6354727" y="889556"/>
            <a:ext cx="2016224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F0815FD-13B7-5142-B649-74170A740A10}"/>
              </a:ext>
            </a:extLst>
          </p:cNvPr>
          <p:cNvSpPr/>
          <p:nvPr/>
        </p:nvSpPr>
        <p:spPr>
          <a:xfrm>
            <a:off x="3581361" y="2220632"/>
            <a:ext cx="2016224" cy="12612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08F78C97-7B6C-874D-AA9F-9B4C55B0D3EB}"/>
              </a:ext>
            </a:extLst>
          </p:cNvPr>
          <p:cNvSpPr/>
          <p:nvPr/>
        </p:nvSpPr>
        <p:spPr>
          <a:xfrm>
            <a:off x="3854252" y="5229200"/>
            <a:ext cx="2016224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379428-7BC4-8F4D-8450-4718DCBDA8BD}"/>
              </a:ext>
            </a:extLst>
          </p:cNvPr>
          <p:cNvCxnSpPr/>
          <p:nvPr/>
        </p:nvCxnSpPr>
        <p:spPr>
          <a:xfrm>
            <a:off x="960120" y="3645024"/>
            <a:ext cx="7223760" cy="0"/>
          </a:xfrm>
          <a:prstGeom prst="line">
            <a:avLst/>
          </a:prstGeom>
          <a:ln w="317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A0F8B4-48AF-6642-9793-0F302288D308}"/>
              </a:ext>
            </a:extLst>
          </p:cNvPr>
          <p:cNvSpPr txBox="1"/>
          <p:nvPr/>
        </p:nvSpPr>
        <p:spPr>
          <a:xfrm>
            <a:off x="6829007" y="2185700"/>
            <a:ext cx="105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62367E-9E1E-6141-9D3C-C2D837AB5E66}"/>
              </a:ext>
            </a:extLst>
          </p:cNvPr>
          <p:cNvSpPr txBox="1"/>
          <p:nvPr/>
        </p:nvSpPr>
        <p:spPr>
          <a:xfrm>
            <a:off x="5597585" y="2617183"/>
            <a:ext cx="105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8C6010-A310-3244-B0F7-E7B5146069BE}"/>
              </a:ext>
            </a:extLst>
          </p:cNvPr>
          <p:cNvSpPr txBox="1"/>
          <p:nvPr/>
        </p:nvSpPr>
        <p:spPr>
          <a:xfrm>
            <a:off x="542206" y="2459430"/>
            <a:ext cx="1791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May require protection / deprotection strategy for </a:t>
            </a:r>
            <a:r>
              <a:rPr lang="en-US" sz="1600" dirty="0" err="1"/>
              <a:t>triol</a:t>
            </a:r>
            <a:r>
              <a:rPr lang="en-US" sz="1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5FB11-3052-2B4B-A0A2-EA6B54D8AA7A}"/>
              </a:ext>
            </a:extLst>
          </p:cNvPr>
          <p:cNvSpPr txBox="1"/>
          <p:nvPr/>
        </p:nvSpPr>
        <p:spPr>
          <a:xfrm>
            <a:off x="2840084" y="3645024"/>
            <a:ext cx="382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Return to Scaffold Hop Ideas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78755A-0E27-AC43-A390-062357A14F18}"/>
              </a:ext>
            </a:extLst>
          </p:cNvPr>
          <p:cNvSpPr txBox="1"/>
          <p:nvPr/>
        </p:nvSpPr>
        <p:spPr>
          <a:xfrm>
            <a:off x="5875912" y="6218722"/>
            <a:ext cx="105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#3</a:t>
            </a:r>
          </a:p>
        </p:txBody>
      </p:sp>
    </p:spTree>
    <p:extLst>
      <p:ext uri="{BB962C8B-B14F-4D97-AF65-F5344CB8AC3E}">
        <p14:creationId xmlns:p14="http://schemas.microsoft.com/office/powerpoint/2010/main" val="73132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Pharmacophore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Competition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813690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competition was run, using test dataset that was not public. </a:t>
            </a:r>
            <a:r>
              <a:rPr lang="en-US" sz="2400" dirty="0"/>
              <a:t>Winners established Sept 2017 </a:t>
            </a:r>
            <a:r>
              <a:rPr lang="en-US" sz="2400" dirty="0" smtClean="0"/>
              <a:t>(OSM_To_Do_List</a:t>
            </a:r>
            <a:r>
              <a:rPr lang="en-US" sz="2400" dirty="0"/>
              <a:t>#</a:t>
            </a:r>
            <a:r>
              <a:rPr lang="en-US" sz="2400" b="1" dirty="0" smtClean="0"/>
              <a:t>538</a:t>
            </a:r>
            <a:r>
              <a:rPr lang="en-US" sz="2400" dirty="0"/>
              <a:t>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Test dataset has just been published (June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2018)</a:t>
            </a:r>
          </a:p>
          <a:p>
            <a:r>
              <a:rPr lang="en-US" sz="2400" dirty="0" smtClean="0"/>
              <a:t>DOI: </a:t>
            </a:r>
            <a:r>
              <a:rPr lang="mr-IN" sz="2400" dirty="0"/>
              <a:t>10.1038/s41598-018-26819-1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should now use the new data to refine the existing models further.</a:t>
            </a:r>
          </a:p>
          <a:p>
            <a:endParaRPr lang="en-US" sz="2400" dirty="0"/>
          </a:p>
          <a:p>
            <a:r>
              <a:rPr lang="en-US" sz="2400" b="1" dirty="0" smtClean="0"/>
              <a:t>Aim</a:t>
            </a:r>
            <a:r>
              <a:rPr lang="en-US" sz="2400" dirty="0" smtClean="0"/>
              <a:t>: be predictive about what to make </a:t>
            </a:r>
            <a:r>
              <a:rPr lang="mr-IN" sz="2400" dirty="0" smtClean="0"/>
              <a:t>–</a:t>
            </a:r>
            <a:r>
              <a:rPr lang="en-US" sz="2400" dirty="0" smtClean="0"/>
              <a:t> i.e. proposed structures are(not) likely to be potent.</a:t>
            </a:r>
          </a:p>
          <a:p>
            <a:endParaRPr lang="en-US" sz="2400" dirty="0"/>
          </a:p>
          <a:p>
            <a:r>
              <a:rPr lang="en-US" sz="2400" dirty="0" smtClean="0"/>
              <a:t>If all models can be revised, we should co-publish.</a:t>
            </a:r>
          </a:p>
          <a:p>
            <a:endParaRPr lang="en-US" sz="2400" dirty="0"/>
          </a:p>
          <a:p>
            <a:r>
              <a:rPr lang="en-US" sz="2400" dirty="0" smtClean="0"/>
              <a:t>Additional need for paper: structures docked with homology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041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Other Action Items for July/Aug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08720"/>
            <a:ext cx="792088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second email newsletter, and 5-6 news items to go in (Mat, others?)</a:t>
            </a:r>
          </a:p>
          <a:p>
            <a:endParaRPr lang="en-US" dirty="0"/>
          </a:p>
          <a:p>
            <a:r>
              <a:rPr lang="en-US" dirty="0" smtClean="0"/>
              <a:t>Volunteers for a video newsletter, and to trial automated captioning.</a:t>
            </a:r>
          </a:p>
          <a:p>
            <a:endParaRPr lang="en-US" dirty="0"/>
          </a:p>
          <a:p>
            <a:r>
              <a:rPr lang="en-US" dirty="0" smtClean="0"/>
              <a:t>Tech Ops wiki needs content dragged in from </a:t>
            </a:r>
            <a:r>
              <a:rPr lang="en-US" dirty="0" err="1" smtClean="0"/>
              <a:t>openwetware</a:t>
            </a:r>
            <a:r>
              <a:rPr lang="en-US" dirty="0" smtClean="0"/>
              <a:t> and elsewhere (Mandrake?)</a:t>
            </a:r>
          </a:p>
          <a:p>
            <a:endParaRPr lang="en-US" dirty="0"/>
          </a:p>
          <a:p>
            <a:r>
              <a:rPr lang="en-US" dirty="0" smtClean="0"/>
              <a:t>Must start Meetings/Publicity/Talks Repo (Mat)</a:t>
            </a:r>
          </a:p>
          <a:p>
            <a:endParaRPr lang="en-US" dirty="0"/>
          </a:p>
          <a:p>
            <a:r>
              <a:rPr lang="en-US" dirty="0" smtClean="0"/>
              <a:t>Too many Issues open, needing to be folded into wiki and closed (Mat, everyone) </a:t>
            </a:r>
            <a:r>
              <a:rPr lang="mr-IN" dirty="0" smtClean="0"/>
              <a:t>–</a:t>
            </a:r>
            <a:r>
              <a:rPr lang="en-US" dirty="0" smtClean="0"/>
              <a:t> must avoid orphaning of discussions.</a:t>
            </a:r>
          </a:p>
          <a:p>
            <a:endParaRPr lang="en-US" dirty="0"/>
          </a:p>
          <a:p>
            <a:r>
              <a:rPr lang="en-US" dirty="0" smtClean="0"/>
              <a:t>Public posting of </a:t>
            </a:r>
            <a:r>
              <a:rPr lang="en-US" dirty="0" err="1" smtClean="0"/>
              <a:t>Conor</a:t>
            </a:r>
            <a:r>
              <a:rPr lang="en-US" dirty="0" smtClean="0"/>
              <a:t> Graham LSF/fluorination work, followed by shipping compounds to Rob Britton for LSF.</a:t>
            </a:r>
          </a:p>
          <a:p>
            <a:endParaRPr lang="en-US" dirty="0"/>
          </a:p>
          <a:p>
            <a:r>
              <a:rPr lang="en-US" dirty="0" smtClean="0"/>
              <a:t>Clarity on Liver Stage Data and </a:t>
            </a:r>
            <a:r>
              <a:rPr lang="en-US" dirty="0" err="1" smtClean="0"/>
              <a:t>Eudysmic</a:t>
            </a:r>
            <a:r>
              <a:rPr lang="en-US" dirty="0"/>
              <a:t> Ratio of OSM-S-218 </a:t>
            </a:r>
            <a:r>
              <a:rPr lang="en-US" dirty="0" smtClean="0"/>
              <a:t>(Series4#35 - David)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3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</a:t>
            </a:r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The OHOH Compound - David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1A13BD-1FB4-49BD-B68B-5C2F80D1B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783868"/>
            <a:ext cx="6444208" cy="3151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A2FFCD-EB74-4AD1-B8B5-6DFACA71A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21385"/>
            <a:ext cx="5507889" cy="23811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7DE2D6-6EE0-41C9-9061-66DC266115E6}"/>
              </a:ext>
            </a:extLst>
          </p:cNvPr>
          <p:cNvSpPr/>
          <p:nvPr/>
        </p:nvSpPr>
        <p:spPr>
          <a:xfrm>
            <a:off x="5849888" y="4693822"/>
            <a:ext cx="32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More info at these GitHub issues:</a:t>
            </a:r>
          </a:p>
          <a:p>
            <a:r>
              <a:rPr lang="en-GB" sz="1200" b="1" dirty="0"/>
              <a:t>Original biosynthesis</a:t>
            </a:r>
            <a:r>
              <a:rPr lang="en-GB" sz="1200" dirty="0"/>
              <a:t>: </a:t>
            </a:r>
            <a:r>
              <a:rPr lang="en-GB" sz="1200" dirty="0" err="1"/>
              <a:t>To_Do_List</a:t>
            </a:r>
            <a:r>
              <a:rPr lang="en-GB" sz="1200" dirty="0"/>
              <a:t>/#513</a:t>
            </a:r>
          </a:p>
          <a:p>
            <a:r>
              <a:rPr lang="en-GB" sz="1200" b="1" dirty="0"/>
              <a:t>Identification of correct compound</a:t>
            </a:r>
            <a:r>
              <a:rPr lang="en-GB" sz="1200" dirty="0"/>
              <a:t>: Series4/#33</a:t>
            </a:r>
          </a:p>
          <a:p>
            <a:r>
              <a:rPr lang="en-GB" sz="1200" b="1" dirty="0"/>
              <a:t>OHOH synthesis</a:t>
            </a:r>
            <a:r>
              <a:rPr lang="en-GB" sz="1200" dirty="0"/>
              <a:t>: Series4/#36</a:t>
            </a:r>
          </a:p>
        </p:txBody>
      </p:sp>
    </p:spTree>
    <p:extLst>
      <p:ext uri="{BB962C8B-B14F-4D97-AF65-F5344CB8AC3E}">
        <p14:creationId xmlns:p14="http://schemas.microsoft.com/office/powerpoint/2010/main" val="240913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Summary on How to Provide Suggestions/Input</a:t>
            </a:r>
            <a:endParaRPr lang="en-AU" sz="1600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Now, in this meeting (recorded)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000000"/>
                </a:solidFill>
              </a:rPr>
              <a:t>On relevant </a:t>
            </a:r>
            <a:r>
              <a:rPr lang="en-US" sz="2400" dirty="0" err="1" smtClean="0">
                <a:solidFill>
                  <a:srgbClr val="000000"/>
                </a:solidFill>
              </a:rPr>
              <a:t>Github</a:t>
            </a:r>
            <a:r>
              <a:rPr lang="en-US" sz="2400" dirty="0" smtClean="0">
                <a:solidFill>
                  <a:srgbClr val="000000"/>
                </a:solidFill>
              </a:rPr>
              <a:t> issue pages (best)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000000"/>
                </a:solidFill>
              </a:rPr>
              <a:t>On your own </a:t>
            </a:r>
            <a:r>
              <a:rPr lang="en-US" sz="2400" dirty="0" err="1" smtClean="0">
                <a:solidFill>
                  <a:srgbClr val="000000"/>
                </a:solidFill>
              </a:rPr>
              <a:t>favoured</a:t>
            </a:r>
            <a:r>
              <a:rPr lang="en-US" sz="2400" dirty="0" smtClean="0">
                <a:solidFill>
                  <a:srgbClr val="000000"/>
                </a:solidFill>
              </a:rPr>
              <a:t> blog/site, and then ping OSM (Twitter, or email).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000000"/>
                </a:solidFill>
              </a:rPr>
              <a:t>Directly </a:t>
            </a:r>
            <a:r>
              <a:rPr lang="en-US" sz="2400" i="1" dirty="0" smtClean="0">
                <a:solidFill>
                  <a:srgbClr val="000000"/>
                </a:solidFill>
              </a:rPr>
              <a:t>via</a:t>
            </a:r>
            <a:r>
              <a:rPr lang="en-US" sz="2400" dirty="0" smtClean="0">
                <a:solidFill>
                  <a:srgbClr val="000000"/>
                </a:solidFill>
              </a:rPr>
              <a:t> email but </a:t>
            </a:r>
            <a:r>
              <a:rPr lang="en-US" sz="2400" i="1" dirty="0" smtClean="0">
                <a:solidFill>
                  <a:srgbClr val="000000"/>
                </a:solidFill>
              </a:rPr>
              <a:t>please ensure that comments/contributions can be placed into the public domain with attribution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2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Recent Potency Data - Ed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560536"/>
            <a:ext cx="8877300" cy="589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309320"/>
            <a:ext cx="29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1282B"/>
                </a:solidFill>
              </a:rPr>
              <a:t>Latest Batch Sent : Series4#54</a:t>
            </a:r>
            <a:endParaRPr lang="en-US" dirty="0">
              <a:solidFill>
                <a:srgbClr val="D128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1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Target Compounds - 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Ed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749300"/>
            <a:ext cx="77343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Azaborine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bac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k on agenda?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980728"/>
            <a:ext cx="22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OSM_To_Do_List</a:t>
            </a:r>
            <a:r>
              <a:rPr lang="en-US" dirty="0"/>
              <a:t>#</a:t>
            </a:r>
            <a:r>
              <a:rPr lang="en-US" dirty="0" smtClean="0"/>
              <a:t>388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1643099"/>
            <a:ext cx="8676456" cy="35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AU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ill Sans MT" pitchFamily="34" charset="0"/>
              </a:rPr>
              <a:t>Synthetic Chemistry and Tele-substitution - Marat</a:t>
            </a:r>
            <a:endParaRPr lang="en-AU" sz="1600" dirty="0">
              <a:solidFill>
                <a:srgbClr val="1F497D">
                  <a:lumMod val="60000"/>
                  <a:lumOff val="40000"/>
                </a:srgbClr>
              </a:solidFill>
              <a:latin typeface="Gill Sans MT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4789" y="1084428"/>
            <a:ext cx="4352532" cy="1674822"/>
            <a:chOff x="215211" y="950015"/>
            <a:chExt cx="5930169" cy="2281885"/>
          </a:xfrm>
        </p:grpSpPr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2664946"/>
                </p:ext>
              </p:extLst>
            </p:nvPr>
          </p:nvGraphicFramePr>
          <p:xfrm>
            <a:off x="215211" y="950015"/>
            <a:ext cx="4080360" cy="2281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CS ChemDraw Drawing" r:id="rId5" imgW="2486669" imgH="1391135" progId="ChemDraw.Document.6.0">
                    <p:embed/>
                  </p:oleObj>
                </mc:Choice>
                <mc:Fallback>
                  <p:oleObj name="CS ChemDraw Drawing" r:id="rId5" imgW="2486669" imgH="139113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5211" y="950015"/>
                          <a:ext cx="4080360" cy="22818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31574" y="950015"/>
              <a:ext cx="1813806" cy="2281885"/>
            </a:xfrm>
            <a:prstGeom prst="rect">
              <a:avLst/>
            </a:prstGeom>
          </p:spPr>
        </p:pic>
      </p:grp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02639"/>
              </p:ext>
            </p:extLst>
          </p:nvPr>
        </p:nvGraphicFramePr>
        <p:xfrm>
          <a:off x="5120640" y="731494"/>
          <a:ext cx="3523844" cy="202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S ChemDraw Drawing" r:id="rId8" imgW="3385881" imgH="1951828" progId="ChemDraw.Document.6.0">
                  <p:embed/>
                </p:oleObj>
              </mc:Choice>
              <mc:Fallback>
                <p:oleObj name="CS ChemDraw Drawing" r:id="rId8" imgW="3385881" imgH="19518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20640" y="731494"/>
                        <a:ext cx="3523844" cy="2027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60380"/>
              </p:ext>
            </p:extLst>
          </p:nvPr>
        </p:nvGraphicFramePr>
        <p:xfrm>
          <a:off x="827584" y="2821485"/>
          <a:ext cx="5668927" cy="167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S ChemDraw Drawing" r:id="rId10" imgW="4303818" imgH="1270600" progId="ChemDraw.Document.6.0">
                  <p:embed/>
                </p:oleObj>
              </mc:Choice>
              <mc:Fallback>
                <p:oleObj name="CS ChemDraw Drawing" r:id="rId10" imgW="4303818" imgH="1270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7584" y="2821485"/>
                        <a:ext cx="5668927" cy="167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44136"/>
              </p:ext>
            </p:extLst>
          </p:nvPr>
        </p:nvGraphicFramePr>
        <p:xfrm>
          <a:off x="795924" y="4754895"/>
          <a:ext cx="1680853" cy="155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S ChemDraw Drawing" r:id="rId12" imgW="1235844" imgH="1145909" progId="ChemDraw.Document.6.0">
                  <p:embed/>
                </p:oleObj>
              </mc:Choice>
              <mc:Fallback>
                <p:oleObj name="CS ChemDraw Drawing" r:id="rId12" imgW="1235844" imgH="11459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5924" y="4754895"/>
                        <a:ext cx="1680853" cy="1554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21096"/>
              </p:ext>
            </p:extLst>
          </p:nvPr>
        </p:nvGraphicFramePr>
        <p:xfrm>
          <a:off x="3131840" y="4509120"/>
          <a:ext cx="4814355" cy="163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S ChemDraw Drawing" r:id="rId14" imgW="3590190" imgH="1235687" progId="ChemDraw.Document.6.0">
                  <p:embed/>
                </p:oleObj>
              </mc:Choice>
              <mc:Fallback>
                <p:oleObj name="CS ChemDraw Drawing" r:id="rId14" imgW="3590190" imgH="1235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31840" y="4509120"/>
                        <a:ext cx="4814355" cy="1636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9792" y="630932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1282B"/>
                </a:solidFill>
              </a:rPr>
              <a:t>Structure Corrections: </a:t>
            </a:r>
            <a:r>
              <a:rPr lang="en-US" dirty="0" smtClean="0">
                <a:solidFill>
                  <a:srgbClr val="D1282B"/>
                </a:solidFill>
              </a:rPr>
              <a:t>Series4#48</a:t>
            </a:r>
            <a:endParaRPr lang="en-US" dirty="0">
              <a:solidFill>
                <a:srgbClr val="D128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6093296"/>
            <a:ext cx="546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New Metabolic Data - Mat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0"/>
            <a:ext cx="785390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4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4 </a:t>
            </a:r>
            <a:r>
              <a:rPr lang="mr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–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Priority Actions in July/Aug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66107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Completion of Ed’s next structures</a:t>
            </a:r>
          </a:p>
          <a:p>
            <a:r>
              <a:rPr lang="en-US" dirty="0" smtClean="0"/>
              <a:t>Completion of David’s final structures</a:t>
            </a:r>
          </a:p>
          <a:p>
            <a:r>
              <a:rPr lang="en-US" dirty="0" smtClean="0"/>
              <a:t>Marat: Scoping out of </a:t>
            </a:r>
            <a:r>
              <a:rPr lang="en-US" dirty="0" err="1" smtClean="0"/>
              <a:t>telesubstitution</a:t>
            </a:r>
            <a:endParaRPr lang="en-US" dirty="0" smtClean="0"/>
          </a:p>
          <a:p>
            <a:r>
              <a:rPr lang="en-US" dirty="0" smtClean="0"/>
              <a:t>Completion of IVIVC (Mat)</a:t>
            </a:r>
          </a:p>
          <a:p>
            <a:r>
              <a:rPr lang="en-US" dirty="0" smtClean="0"/>
              <a:t>Re-starting and running second phase of </a:t>
            </a:r>
            <a:r>
              <a:rPr lang="en-US" dirty="0" err="1" smtClean="0"/>
              <a:t>pharmacophore</a:t>
            </a:r>
            <a:r>
              <a:rPr lang="en-US" dirty="0" smtClean="0"/>
              <a:t> competition (see later)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Paper: Next slide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4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Paper 1 </a:t>
            </a:r>
            <a:r>
              <a:rPr lang="mr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–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July/Aug Actions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8712968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can be edited by anyone </a:t>
            </a:r>
            <a:r>
              <a:rPr lang="mr-IN" dirty="0" smtClean="0"/>
              <a:t>–</a:t>
            </a:r>
            <a:r>
              <a:rPr lang="en-US" dirty="0" smtClean="0"/>
              <a:t> people are actively encouraged to take ownership of sections and write.</a:t>
            </a:r>
          </a:p>
          <a:p>
            <a:r>
              <a:rPr lang="en-US" dirty="0" smtClean="0"/>
              <a:t>Paper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tinyurl.com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/OSM-S4-Paper1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Associated Issues can be used for </a:t>
            </a:r>
            <a:r>
              <a:rPr lang="en-US" dirty="0"/>
              <a:t>extended discussion: </a:t>
            </a:r>
            <a:r>
              <a:rPr lang="en-US" dirty="0">
                <a:solidFill>
                  <a:srgbClr val="558ED5"/>
                </a:solidFill>
              </a:rPr>
              <a:t>https://</a:t>
            </a:r>
            <a:r>
              <a:rPr lang="en-US" dirty="0" err="1">
                <a:solidFill>
                  <a:srgbClr val="558ED5"/>
                </a:solidFill>
              </a:rPr>
              <a:t>github.com</a:t>
            </a:r>
            <a:r>
              <a:rPr lang="en-US" dirty="0">
                <a:solidFill>
                  <a:srgbClr val="558ED5"/>
                </a:solidFill>
              </a:rPr>
              <a:t>/</a:t>
            </a:r>
            <a:r>
              <a:rPr lang="en-US" dirty="0" err="1">
                <a:solidFill>
                  <a:srgbClr val="558ED5"/>
                </a:solidFill>
              </a:rPr>
              <a:t>OpenSourceMalaria</a:t>
            </a:r>
            <a:r>
              <a:rPr lang="en-US" dirty="0">
                <a:solidFill>
                  <a:srgbClr val="558ED5"/>
                </a:solidFill>
              </a:rPr>
              <a:t>/OSMSeries4Paper1/issues</a:t>
            </a:r>
            <a:endParaRPr lang="en-US" dirty="0" smtClean="0">
              <a:solidFill>
                <a:srgbClr val="558ED5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TO DO</a:t>
            </a:r>
            <a:r>
              <a:rPr lang="en-US" dirty="0" smtClean="0"/>
              <a:t>: awaiting confirmation of potency of Pfizer compound. If good, key properties must be measured (sol, </a:t>
            </a:r>
            <a:r>
              <a:rPr lang="en-US" dirty="0" err="1" smtClean="0"/>
              <a:t>CLint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), then those compounds are used as the “</a:t>
            </a:r>
            <a:r>
              <a:rPr lang="en-US" dirty="0" err="1" smtClean="0"/>
              <a:t>punchline</a:t>
            </a:r>
            <a:r>
              <a:rPr lang="en-US" dirty="0" smtClean="0"/>
              <a:t>”. Then:</a:t>
            </a:r>
          </a:p>
          <a:p>
            <a:endParaRPr lang="en-US" dirty="0"/>
          </a:p>
          <a:p>
            <a:pPr marL="400050" indent="-400050">
              <a:buAutoNum type="romanLcParenR"/>
            </a:pPr>
            <a:r>
              <a:rPr lang="en-US" dirty="0" smtClean="0"/>
              <a:t>Complete potency data import into wiki, to generate complete SAR picture</a:t>
            </a:r>
          </a:p>
          <a:p>
            <a:pPr marL="400050" indent="-400050">
              <a:buAutoNum type="romanLcParenR"/>
            </a:pPr>
            <a:r>
              <a:rPr lang="en-US" dirty="0" smtClean="0"/>
              <a:t>Decide which compounds to feature in paper</a:t>
            </a:r>
          </a:p>
          <a:p>
            <a:pPr marL="400050" indent="-400050">
              <a:buAutoNum type="romanLcParenR"/>
            </a:pPr>
            <a:r>
              <a:rPr lang="en-US" dirty="0" smtClean="0"/>
              <a:t>Complete experimental data for those compounds</a:t>
            </a:r>
          </a:p>
          <a:p>
            <a:endParaRPr lang="en-US" dirty="0" smtClean="0"/>
          </a:p>
          <a:p>
            <a:r>
              <a:rPr lang="en-US" dirty="0" smtClean="0"/>
              <a:t>Sections Needing Writing: </a:t>
            </a:r>
            <a:r>
              <a:rPr lang="en-US" dirty="0" err="1" smtClean="0"/>
              <a:t>i</a:t>
            </a:r>
            <a:r>
              <a:rPr lang="en-US" dirty="0" smtClean="0"/>
              <a:t>) Generic synthetic chemistry summary for ethers and amides (?); ii) Summary evidence for </a:t>
            </a:r>
            <a:r>
              <a:rPr lang="en-US" dirty="0" err="1" smtClean="0"/>
              <a:t>Mech</a:t>
            </a:r>
            <a:r>
              <a:rPr lang="en-US" dirty="0" smtClean="0"/>
              <a:t> of Action (Ed); iii) Metabolomics (anyone want to proof/shorten section from Creek Lab?); iv) Write up of in vitro metabolic data; v) Write up of in vivo activity.</a:t>
            </a:r>
            <a:endParaRPr lang="en-US" dirty="0"/>
          </a:p>
          <a:p>
            <a:endParaRPr lang="en-US" dirty="0"/>
          </a:p>
          <a:p>
            <a:r>
              <a:rPr lang="en-US" i="1" dirty="0" smtClean="0"/>
              <a:t>Separate papers </a:t>
            </a:r>
            <a:r>
              <a:rPr lang="en-US" dirty="0" smtClean="0"/>
              <a:t>for:</a:t>
            </a:r>
          </a:p>
          <a:p>
            <a:pPr marL="400050" indent="-400050">
              <a:buAutoNum type="romanLcParenR"/>
            </a:pPr>
            <a:r>
              <a:rPr lang="en-US" dirty="0" err="1" smtClean="0"/>
              <a:t>Pharmacophore</a:t>
            </a:r>
            <a:r>
              <a:rPr lang="en-US" dirty="0" smtClean="0"/>
              <a:t> competition</a:t>
            </a:r>
          </a:p>
          <a:p>
            <a:pPr marL="400050" indent="-400050">
              <a:buAutoNum type="romanLcParenR"/>
            </a:pPr>
            <a:r>
              <a:rPr lang="en-US" dirty="0" err="1" smtClean="0"/>
              <a:t>Telesubstitution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2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DDM Novemb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DDM Novemb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DM Novemb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M Novemb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M November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15593</TotalTime>
  <Words>1229</Words>
  <Application>Microsoft Macintosh PowerPoint</Application>
  <PresentationFormat>On-screen Show (4:3)</PresentationFormat>
  <Paragraphs>174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Template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Matthew Todd</cp:lastModifiedBy>
  <cp:revision>181</cp:revision>
  <dcterms:created xsi:type="dcterms:W3CDTF">2013-10-13T07:27:30Z</dcterms:created>
  <dcterms:modified xsi:type="dcterms:W3CDTF">2018-07-05T04:13:01Z</dcterms:modified>
</cp:coreProperties>
</file>