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26" r:id="rId2"/>
    <p:sldId id="527" r:id="rId3"/>
    <p:sldId id="528" r:id="rId4"/>
    <p:sldId id="529" r:id="rId5"/>
    <p:sldId id="530" r:id="rId6"/>
    <p:sldId id="299" r:id="rId7"/>
    <p:sldId id="301" r:id="rId8"/>
    <p:sldId id="302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75652" autoAdjust="0"/>
  </p:normalViewPr>
  <p:slideViewPr>
    <p:cSldViewPr snapToGrid="0">
      <p:cViewPr varScale="1">
        <p:scale>
          <a:sx n="96" d="100"/>
          <a:sy n="96" d="100"/>
        </p:scale>
        <p:origin x="14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2244D-416F-4804-963C-178D5EC33B4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A733-3F64-4889-8F8A-C4B5E9EF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start with a story…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8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</a:t>
            </a:r>
            <a:r>
              <a:rPr lang="en-US" baseline="0" dirty="0"/>
              <a:t> that you and a friend are on a walk. You’re both somewhat unfamiliar with the area.</a:t>
            </a:r>
          </a:p>
          <a:p>
            <a:r>
              <a:rPr lang="en-US" baseline="0" dirty="0"/>
              <a:t>Suddenly, in the middle of the sidewalk, you encounter a fire hydrant</a:t>
            </a:r>
          </a:p>
          <a:p>
            <a:endParaRPr lang="en-US" baseline="0" dirty="0"/>
          </a:p>
          <a:p>
            <a:r>
              <a:rPr lang="en-US" baseline="0" dirty="0"/>
              <a:t>-- Image Reference</a:t>
            </a:r>
          </a:p>
          <a:p>
            <a:r>
              <a:rPr lang="en-US" baseline="0" dirty="0"/>
              <a:t>http://</a:t>
            </a:r>
            <a:r>
              <a:rPr lang="en-US" baseline="0" dirty="0" err="1"/>
              <a:t>www.iconsdb.com</a:t>
            </a:r>
            <a:r>
              <a:rPr lang="en-US" baseline="0" dirty="0"/>
              <a:t>/black-icons/fire-hydrant-</a:t>
            </a:r>
            <a:r>
              <a:rPr lang="en-US" baseline="0" dirty="0" err="1"/>
              <a:t>icon.html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15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this case, you manage to go around because there is a driveway, but they are temporarily forced onto the street which is dangerous.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31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Now, you get to the end of the block and discover that there is no curb cut. You are forced to turn around and find another way.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problem is not only the sidewalks remain inaccessible,</a:t>
            </a:r>
            <a:r>
              <a:rPr lang="en-US" baseline="0" dirty="0"/>
              <a:t> but</a:t>
            </a:r>
            <a:r>
              <a:rPr lang="en-US" dirty="0"/>
              <a:t> there are currently few mechanisms to find out about the accessibility of a route in</a:t>
            </a:r>
            <a:r>
              <a:rPr lang="en-US" baseline="0" dirty="0"/>
              <a:t> advance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15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Now, you get to the end of the block and discover that there is no curb cut. You are forced to turn around and find another way.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problem is not only the sidewalks remain inaccessible,</a:t>
            </a:r>
            <a:r>
              <a:rPr lang="en-US" baseline="0" dirty="0"/>
              <a:t> but</a:t>
            </a:r>
            <a:r>
              <a:rPr lang="en-US" dirty="0"/>
              <a:t> there are currently few mechanisms to find out about the accessibility of a route in</a:t>
            </a:r>
            <a:r>
              <a:rPr lang="en-US" baseline="0" dirty="0"/>
              <a:t> advance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15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National Council on Disability noted that they could not find comprehensive information on the “degree to which sidewalks are accessible”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Council on Disability. (2007). The impact of the Americans with Disabilities Act: Assessing the progress toward achieving the goals of the ADA.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E79E8-F03D-B443-99A5-519506F39B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8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4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BEBD-2457-4805-A25A-78C9F1F95FB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1465-7CF8-4470-81FC-E550EA6E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8377" y="3105835"/>
            <a:ext cx="574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Segoe UI Light"/>
                <a:cs typeface="Segoe UI Light"/>
              </a:rPr>
              <a:t>I want to start with </a:t>
            </a:r>
            <a:r>
              <a:rPr lang="en-US" sz="3200" b="1" dirty="0">
                <a:solidFill>
                  <a:prstClr val="black"/>
                </a:solidFill>
                <a:latin typeface="Segoe UI Semibold"/>
                <a:cs typeface="Segoe UI Semibold"/>
              </a:rPr>
              <a:t>a story</a:t>
            </a:r>
            <a:r>
              <a:rPr lang="en-US" sz="3200" dirty="0">
                <a:solidFill>
                  <a:prstClr val="black"/>
                </a:solidFill>
                <a:latin typeface="Segoe UI Light"/>
                <a:cs typeface="Segoe UI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2942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"/>
    </mc:Choice>
    <mc:Fallback>
      <p:transition spd="slow" advTm="24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king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8" y="3162370"/>
            <a:ext cx="524863" cy="88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63" y="3309354"/>
            <a:ext cx="647815" cy="73965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979606" y="3253332"/>
            <a:ext cx="19536085" cy="853322"/>
            <a:chOff x="-1979606" y="3253332"/>
            <a:chExt cx="19536085" cy="853322"/>
          </a:xfrm>
        </p:grpSpPr>
        <p:grpSp>
          <p:nvGrpSpPr>
            <p:cNvPr id="12" name="Group 11"/>
            <p:cNvGrpSpPr/>
            <p:nvPr/>
          </p:nvGrpSpPr>
          <p:grpSpPr>
            <a:xfrm>
              <a:off x="-1979606" y="3253332"/>
              <a:ext cx="19536085" cy="853322"/>
              <a:chOff x="-4949012" y="3253332"/>
              <a:chExt cx="22505492" cy="853322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-4949012" y="4049005"/>
                <a:ext cx="22505492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4102" y="3253332"/>
                <a:ext cx="853322" cy="853322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491116" y="3952375"/>
              <a:ext cx="124168" cy="85700"/>
              <a:chOff x="1915529" y="4910604"/>
              <a:chExt cx="124168" cy="857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10262180" y="3936192"/>
              <a:ext cx="124168" cy="85700"/>
              <a:chOff x="1915529" y="4910604"/>
              <a:chExt cx="124168" cy="857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-56937" y="2011113"/>
            <a:ext cx="2315764" cy="995134"/>
            <a:chOff x="-56937" y="2011113"/>
            <a:chExt cx="2315764" cy="995134"/>
          </a:xfrm>
        </p:grpSpPr>
        <p:sp>
          <p:nvSpPr>
            <p:cNvPr id="6" name="TextBox 5"/>
            <p:cNvSpPr txBox="1"/>
            <p:nvPr/>
          </p:nvSpPr>
          <p:spPr>
            <a:xfrm>
              <a:off x="-56937" y="2011113"/>
              <a:ext cx="2315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3600" dirty="0">
                  <a:solidFill>
                    <a:srgbClr val="CC0797"/>
                  </a:solidFill>
                  <a:latin typeface="Segoe UI Light"/>
                  <a:cs typeface="Segoe UI Light"/>
                </a:rPr>
                <a:t>You</a:t>
              </a:r>
            </a:p>
          </p:txBody>
        </p:sp>
        <p:cxnSp>
          <p:nvCxnSpPr>
            <p:cNvPr id="28" name="Straight Connector 27"/>
            <p:cNvCxnSpPr>
              <a:stCxn id="6" idx="2"/>
            </p:cNvCxnSpPr>
            <p:nvPr/>
          </p:nvCxnSpPr>
          <p:spPr>
            <a:xfrm>
              <a:off x="1100945" y="2657444"/>
              <a:ext cx="547" cy="348803"/>
            </a:xfrm>
            <a:prstGeom prst="line">
              <a:avLst/>
            </a:prstGeom>
            <a:ln>
              <a:solidFill>
                <a:srgbClr val="CC0797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99962" y="2011113"/>
            <a:ext cx="2981116" cy="973132"/>
            <a:chOff x="1599962" y="2011113"/>
            <a:chExt cx="2981116" cy="973132"/>
          </a:xfrm>
        </p:grpSpPr>
        <p:sp>
          <p:nvSpPr>
            <p:cNvPr id="8" name="TextBox 7"/>
            <p:cNvSpPr txBox="1"/>
            <p:nvPr/>
          </p:nvSpPr>
          <p:spPr>
            <a:xfrm>
              <a:off x="1599962" y="2011113"/>
              <a:ext cx="298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3600" dirty="0">
                  <a:solidFill>
                    <a:srgbClr val="0090FF"/>
                  </a:solidFill>
                  <a:latin typeface="Segoe UI Light"/>
                  <a:cs typeface="Segoe UI Light"/>
                </a:rPr>
                <a:t>Your Friend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90247" y="2635442"/>
              <a:ext cx="547" cy="348803"/>
            </a:xfrm>
            <a:prstGeom prst="line">
              <a:avLst/>
            </a:prstGeom>
            <a:ln>
              <a:solidFill>
                <a:srgbClr val="0090F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977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54"/>
    </mc:Choice>
    <mc:Fallback>
      <p:transition spd="slow" advTm="1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5138E-6 8.29088E-7 L -0.78622 8.29088E-7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522914" y="4626467"/>
            <a:ext cx="10607693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522914" y="3322301"/>
            <a:ext cx="10607693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28047" y="3322301"/>
            <a:ext cx="0" cy="362682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1556" y="3322301"/>
            <a:ext cx="0" cy="130416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01029" y="3322301"/>
            <a:ext cx="0" cy="362682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37520" y="3322301"/>
            <a:ext cx="0" cy="376792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910502" y="3322301"/>
            <a:ext cx="0" cy="376792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46996" y="3322301"/>
            <a:ext cx="0" cy="130416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843573" y="3413698"/>
            <a:ext cx="346598" cy="794584"/>
            <a:chOff x="3582751" y="3057798"/>
            <a:chExt cx="346598" cy="794584"/>
          </a:xfrm>
        </p:grpSpPr>
        <p:sp>
          <p:nvSpPr>
            <p:cNvPr id="24" name="Rectangle 23"/>
            <p:cNvSpPr/>
            <p:nvPr/>
          </p:nvSpPr>
          <p:spPr>
            <a:xfrm>
              <a:off x="3641726" y="3118546"/>
              <a:ext cx="229850" cy="6722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41726" y="3057798"/>
              <a:ext cx="229850" cy="123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41726" y="3729231"/>
              <a:ext cx="229850" cy="123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82751" y="3267447"/>
              <a:ext cx="346598" cy="352481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67481" y="3695843"/>
            <a:ext cx="831277" cy="830727"/>
            <a:chOff x="4870896" y="3301391"/>
            <a:chExt cx="831277" cy="830727"/>
          </a:xfrm>
        </p:grpSpPr>
        <p:sp>
          <p:nvSpPr>
            <p:cNvPr id="46" name="Oval 45"/>
            <p:cNvSpPr/>
            <p:nvPr/>
          </p:nvSpPr>
          <p:spPr>
            <a:xfrm>
              <a:off x="4951946" y="4045620"/>
              <a:ext cx="739037" cy="86498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951946" y="3301391"/>
              <a:ext cx="739037" cy="86498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20734" y="3407727"/>
              <a:ext cx="275843" cy="30472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13123" y="3407726"/>
              <a:ext cx="425728" cy="3047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14336" y="3712487"/>
              <a:ext cx="425728" cy="3047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70896" y="3331939"/>
              <a:ext cx="346598" cy="794584"/>
              <a:chOff x="3582751" y="3057798"/>
              <a:chExt cx="346598" cy="79458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641726" y="3118546"/>
                <a:ext cx="229850" cy="6722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641726" y="3057798"/>
                <a:ext cx="229850" cy="12315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641726" y="3729231"/>
                <a:ext cx="229850" cy="12315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582751" y="3267447"/>
                <a:ext cx="346598" cy="352481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426330" y="3716005"/>
              <a:ext cx="275843" cy="30120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" name="Straight Connector 37"/>
            <p:cNvCxnSpPr>
              <a:endCxn id="34" idx="6"/>
            </p:cNvCxnSpPr>
            <p:nvPr/>
          </p:nvCxnSpPr>
          <p:spPr>
            <a:xfrm flipH="1">
              <a:off x="5217494" y="3712448"/>
              <a:ext cx="484679" cy="5381"/>
            </a:xfrm>
            <a:prstGeom prst="line">
              <a:avLst/>
            </a:prstGeom>
            <a:ln w="127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495359" y="3782341"/>
            <a:ext cx="688306" cy="493277"/>
            <a:chOff x="4330733" y="3354271"/>
            <a:chExt cx="688306" cy="493277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330733" y="3576119"/>
              <a:ext cx="58662" cy="5866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960377" y="3572253"/>
              <a:ext cx="58662" cy="5866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812518" y="3512139"/>
              <a:ext cx="177540" cy="17754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360342" y="3513694"/>
              <a:ext cx="177540" cy="17754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29002" y="3354271"/>
              <a:ext cx="493277" cy="493277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586870" y="3512139"/>
              <a:ext cx="177540" cy="17754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4787379" y="1096876"/>
            <a:ext cx="4264465" cy="1708472"/>
            <a:chOff x="168077" y="746957"/>
            <a:chExt cx="4264465" cy="1708472"/>
          </a:xfrm>
        </p:grpSpPr>
        <p:sp>
          <p:nvSpPr>
            <p:cNvPr id="61" name="Oval 60"/>
            <p:cNvSpPr/>
            <p:nvPr/>
          </p:nvSpPr>
          <p:spPr>
            <a:xfrm rot="749093">
              <a:off x="4167183" y="1886862"/>
              <a:ext cx="255504" cy="468335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21016049">
              <a:off x="4177038" y="899357"/>
              <a:ext cx="255504" cy="468335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21859" y="746957"/>
              <a:ext cx="507143" cy="1708472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0133" y="746957"/>
              <a:ext cx="3920896" cy="1708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68077" y="746957"/>
              <a:ext cx="262374" cy="17084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-99897" y="591861"/>
            <a:ext cx="1728812" cy="181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35835" y="591861"/>
            <a:ext cx="1728812" cy="181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71567" y="591861"/>
            <a:ext cx="1728812" cy="181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07300" y="591861"/>
            <a:ext cx="1728812" cy="181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1731569" y="4869039"/>
            <a:ext cx="1395944" cy="875260"/>
          </a:xfrm>
          <a:prstGeom prst="rect">
            <a:avLst/>
          </a:prstGeom>
        </p:spPr>
      </p:pic>
      <p:grpSp>
        <p:nvGrpSpPr>
          <p:cNvPr id="167" name="Group 166"/>
          <p:cNvGrpSpPr/>
          <p:nvPr/>
        </p:nvGrpSpPr>
        <p:grpSpPr>
          <a:xfrm>
            <a:off x="1242907" y="5296082"/>
            <a:ext cx="193840" cy="83339"/>
            <a:chOff x="1915529" y="4910604"/>
            <a:chExt cx="124168" cy="857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2655" y="4937271"/>
            <a:ext cx="69768" cy="96178"/>
            <a:chOff x="1242907" y="5150871"/>
            <a:chExt cx="69768" cy="96178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1242907" y="5161349"/>
              <a:ext cx="48580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296007" y="5150871"/>
              <a:ext cx="16668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45287" y="5623479"/>
            <a:ext cx="124168" cy="85700"/>
            <a:chOff x="1915529" y="4910604"/>
            <a:chExt cx="124168" cy="85700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4413714" y="6241087"/>
            <a:ext cx="124168" cy="85700"/>
            <a:chOff x="1915529" y="4910604"/>
            <a:chExt cx="124168" cy="857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5009338" y="5210382"/>
            <a:ext cx="124168" cy="85700"/>
            <a:chOff x="1915529" y="4910604"/>
            <a:chExt cx="124168" cy="85700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894770" y="6391126"/>
            <a:ext cx="69768" cy="96178"/>
            <a:chOff x="1242907" y="5150871"/>
            <a:chExt cx="69768" cy="96178"/>
          </a:xfrm>
        </p:grpSpPr>
        <p:cxnSp>
          <p:nvCxnSpPr>
            <p:cNvPr id="201" name="Straight Connector 200"/>
            <p:cNvCxnSpPr/>
            <p:nvPr/>
          </p:nvCxnSpPr>
          <p:spPr>
            <a:xfrm>
              <a:off x="1242907" y="5161349"/>
              <a:ext cx="48580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296007" y="5150871"/>
              <a:ext cx="16668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315334" y="5381782"/>
            <a:ext cx="69768" cy="96178"/>
            <a:chOff x="1242907" y="5150871"/>
            <a:chExt cx="69768" cy="96178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1242907" y="5161349"/>
              <a:ext cx="48580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296007" y="5150871"/>
              <a:ext cx="16668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5222569" y="6005584"/>
            <a:ext cx="124168" cy="85700"/>
            <a:chOff x="1915529" y="4910604"/>
            <a:chExt cx="124168" cy="85700"/>
          </a:xfrm>
        </p:grpSpPr>
        <p:cxnSp>
          <p:nvCxnSpPr>
            <p:cNvPr id="207" name="Straight Connector 206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998419" y="5279899"/>
            <a:ext cx="124168" cy="85700"/>
            <a:chOff x="1915529" y="4910604"/>
            <a:chExt cx="124168" cy="8570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8435382" y="6444454"/>
            <a:ext cx="124168" cy="85700"/>
            <a:chOff x="1915529" y="4910604"/>
            <a:chExt cx="124168" cy="85700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8708096" y="4935924"/>
            <a:ext cx="124168" cy="85700"/>
            <a:chOff x="1915529" y="4910604"/>
            <a:chExt cx="124168" cy="85700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1915529" y="4942271"/>
              <a:ext cx="35700" cy="5167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2015935" y="4937271"/>
              <a:ext cx="23762" cy="5768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1981485" y="4910604"/>
              <a:ext cx="1412" cy="857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/>
          <p:nvPr/>
        </p:nvCxnSpPr>
        <p:spPr>
          <a:xfrm flipV="1">
            <a:off x="7910502" y="3322301"/>
            <a:ext cx="285438" cy="130416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5151549" y="3352105"/>
            <a:ext cx="285438" cy="130416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4195700" y="3306908"/>
            <a:ext cx="285438" cy="130416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1436747" y="3313196"/>
            <a:ext cx="285438" cy="130416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 rot="16200000">
            <a:off x="2000048" y="6409717"/>
            <a:ext cx="2045733" cy="1708473"/>
            <a:chOff x="2386809" y="746957"/>
            <a:chExt cx="2045733" cy="1708473"/>
          </a:xfrm>
        </p:grpSpPr>
        <p:sp>
          <p:nvSpPr>
            <p:cNvPr id="147" name="Oval 146"/>
            <p:cNvSpPr/>
            <p:nvPr/>
          </p:nvSpPr>
          <p:spPr>
            <a:xfrm rot="749093">
              <a:off x="4167183" y="1886862"/>
              <a:ext cx="255504" cy="468335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 rot="21016049">
              <a:off x="4177038" y="899357"/>
              <a:ext cx="255504" cy="468335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3921859" y="746957"/>
              <a:ext cx="507143" cy="1708472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386809" y="746958"/>
              <a:ext cx="1814220" cy="1708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2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155E-6 1.47617E-6 L 0.1255 -0.16497 C 0.15171 -0.20199 0.19112 -0.22235 0.23225 -0.22235 C 0.27912 -0.22235 0.31679 -0.20199 0.34283 -0.16497 L 0.46867 1.47617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3" y="-11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108E-6 1.23091E-6 L 0.11699 -0.13235 C 0.14147 -0.16219 0.17827 -0.17885 0.21645 -0.17885 C 0.2602 -0.17885 0.29526 -0.16219 0.31956 -0.13235 L 0.43673 1.2309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-8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4E-6 -3.5395E-6 L 1.69605 -3.539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king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17" y="3108279"/>
            <a:ext cx="524863" cy="88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744" y="3255263"/>
            <a:ext cx="647815" cy="7396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02784" y="3188986"/>
            <a:ext cx="22907935" cy="1059211"/>
            <a:chOff x="-602784" y="3188986"/>
            <a:chExt cx="22907935" cy="1059211"/>
          </a:xfrm>
        </p:grpSpPr>
        <p:grpSp>
          <p:nvGrpSpPr>
            <p:cNvPr id="23" name="Group 22"/>
            <p:cNvGrpSpPr/>
            <p:nvPr/>
          </p:nvGrpSpPr>
          <p:grpSpPr>
            <a:xfrm>
              <a:off x="-602784" y="3188986"/>
              <a:ext cx="22907935" cy="1059211"/>
              <a:chOff x="-3272250" y="3268993"/>
              <a:chExt cx="22907935" cy="105921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3272250" y="3268993"/>
                <a:ext cx="16572399" cy="853322"/>
                <a:chOff x="4318935" y="3325015"/>
                <a:chExt cx="19091337" cy="853322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V="1">
                  <a:off x="4318935" y="4133297"/>
                  <a:ext cx="19091337" cy="23516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4166" y="3325015"/>
                  <a:ext cx="853321" cy="853322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 flipV="1">
                <a:off x="13300149" y="4052349"/>
                <a:ext cx="0" cy="275855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277808" y="4297569"/>
                <a:ext cx="6357877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7541979" y="3905700"/>
              <a:ext cx="124168" cy="85700"/>
              <a:chOff x="1915529" y="4910604"/>
              <a:chExt cx="124168" cy="857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1094679" y="3894849"/>
              <a:ext cx="124168" cy="85700"/>
              <a:chOff x="1915529" y="4910604"/>
              <a:chExt cx="124168" cy="857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5499018" y="329448"/>
            <a:ext cx="2626218" cy="3642894"/>
            <a:chOff x="5403482" y="261208"/>
            <a:chExt cx="2626218" cy="3642894"/>
          </a:xfrm>
        </p:grpSpPr>
        <p:grpSp>
          <p:nvGrpSpPr>
            <p:cNvPr id="6" name="Group 5"/>
            <p:cNvGrpSpPr/>
            <p:nvPr/>
          </p:nvGrpSpPr>
          <p:grpSpPr>
            <a:xfrm>
              <a:off x="5403482" y="261208"/>
              <a:ext cx="2154716" cy="3642894"/>
              <a:chOff x="4108096" y="414416"/>
              <a:chExt cx="3297170" cy="557439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153872" y="4401161"/>
                <a:ext cx="752105" cy="1587648"/>
              </a:xfrm>
              <a:prstGeom prst="line">
                <a:avLst/>
              </a:prstGeom>
              <a:ln w="38100" cmpd="sng">
                <a:solidFill>
                  <a:srgbClr val="CA2525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showimage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264"/>
              <a:stretch/>
            </p:blipFill>
            <p:spPr>
              <a:xfrm rot="21351588">
                <a:off x="4108096" y="414416"/>
                <a:ext cx="3297170" cy="39770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sp>
          <p:nvSpPr>
            <p:cNvPr id="14" name="TextBox 13"/>
            <p:cNvSpPr txBox="1"/>
            <p:nvPr/>
          </p:nvSpPr>
          <p:spPr>
            <a:xfrm rot="21333631">
              <a:off x="6432912" y="3138817"/>
              <a:ext cx="159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CA2525"/>
                  </a:solidFill>
                  <a:latin typeface="Segoe UI Light" pitchFamily="34" charset="0"/>
                </a:rPr>
                <a:t>No curb ramp!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6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537E-6 3.46821E-7 L -1.08017 3.4682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king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417" y="3108279"/>
            <a:ext cx="524863" cy="88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6744" y="3255263"/>
            <a:ext cx="647815" cy="7396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75655" y="3188986"/>
            <a:ext cx="22907935" cy="1059211"/>
            <a:chOff x="-602784" y="3188986"/>
            <a:chExt cx="22907935" cy="1059211"/>
          </a:xfrm>
        </p:grpSpPr>
        <p:grpSp>
          <p:nvGrpSpPr>
            <p:cNvPr id="23" name="Group 22"/>
            <p:cNvGrpSpPr/>
            <p:nvPr/>
          </p:nvGrpSpPr>
          <p:grpSpPr>
            <a:xfrm>
              <a:off x="-602784" y="3188986"/>
              <a:ext cx="22907935" cy="1059211"/>
              <a:chOff x="-3272250" y="3268993"/>
              <a:chExt cx="22907935" cy="105921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3272250" y="3268993"/>
                <a:ext cx="16572399" cy="853322"/>
                <a:chOff x="4318935" y="3325015"/>
                <a:chExt cx="19091337" cy="853322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V="1">
                  <a:off x="4318935" y="4133297"/>
                  <a:ext cx="19091337" cy="23516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4166" y="3325015"/>
                  <a:ext cx="853321" cy="853322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 flipV="1">
                <a:off x="13300149" y="4052349"/>
                <a:ext cx="0" cy="275855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277808" y="4297569"/>
                <a:ext cx="6357877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7541979" y="3905700"/>
              <a:ext cx="124168" cy="85700"/>
              <a:chOff x="1915529" y="4910604"/>
              <a:chExt cx="124168" cy="857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1094679" y="3894849"/>
              <a:ext cx="124168" cy="85700"/>
              <a:chOff x="1915529" y="4910604"/>
              <a:chExt cx="124168" cy="857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915529" y="4942271"/>
                <a:ext cx="35700" cy="516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015935" y="4937271"/>
                <a:ext cx="23762" cy="576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981485" y="4910604"/>
                <a:ext cx="1412" cy="857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5499018" y="329448"/>
            <a:ext cx="2626218" cy="3642894"/>
            <a:chOff x="5403482" y="261208"/>
            <a:chExt cx="2626218" cy="3642894"/>
          </a:xfrm>
        </p:grpSpPr>
        <p:grpSp>
          <p:nvGrpSpPr>
            <p:cNvPr id="6" name="Group 5"/>
            <p:cNvGrpSpPr/>
            <p:nvPr/>
          </p:nvGrpSpPr>
          <p:grpSpPr>
            <a:xfrm>
              <a:off x="5403482" y="261208"/>
              <a:ext cx="2154716" cy="3642894"/>
              <a:chOff x="4108096" y="414416"/>
              <a:chExt cx="3297170" cy="557439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153872" y="4401161"/>
                <a:ext cx="752105" cy="1587648"/>
              </a:xfrm>
              <a:prstGeom prst="line">
                <a:avLst/>
              </a:prstGeom>
              <a:ln w="38100" cmpd="sng">
                <a:solidFill>
                  <a:srgbClr val="CA2525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showimage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264"/>
              <a:stretch/>
            </p:blipFill>
            <p:spPr>
              <a:xfrm rot="21351588">
                <a:off x="4108096" y="414416"/>
                <a:ext cx="3297170" cy="39770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sp>
          <p:nvSpPr>
            <p:cNvPr id="14" name="TextBox 13"/>
            <p:cNvSpPr txBox="1"/>
            <p:nvPr/>
          </p:nvSpPr>
          <p:spPr>
            <a:xfrm rot="21333631">
              <a:off x="6432912" y="3138817"/>
              <a:ext cx="159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CA2525"/>
                  </a:solidFill>
                  <a:latin typeface="Segoe UI Light" pitchFamily="34" charset="0"/>
                </a:rPr>
                <a:t>No curb ramp!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4256" y="334447"/>
            <a:ext cx="4684521" cy="2246769"/>
          </a:xfrm>
          <a:prstGeom prst="rect">
            <a:avLst/>
          </a:prstGeom>
          <a:noFill/>
          <a:ln>
            <a:solidFill>
              <a:srgbClr val="CA2525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CA2525"/>
                </a:solidFill>
                <a:latin typeface="Segoe UI Light"/>
                <a:cs typeface="Segoe UI Light"/>
              </a:rPr>
              <a:t>The problem is not just that there are inaccessible areas of cities, but also that there are currently few methods to determine them </a:t>
            </a:r>
            <a:r>
              <a:rPr lang="en-US" sz="2800" i="1" dirty="0">
                <a:solidFill>
                  <a:srgbClr val="CA2525"/>
                </a:solidFill>
                <a:latin typeface="Segoe UI Semibold"/>
                <a:cs typeface="Segoe UI Semibold"/>
              </a:rPr>
              <a:t>a priori</a:t>
            </a:r>
          </a:p>
        </p:txBody>
      </p:sp>
    </p:spTree>
    <p:extLst>
      <p:ext uri="{BB962C8B-B14F-4D97-AF65-F5344CB8AC3E}">
        <p14:creationId xmlns:p14="http://schemas.microsoft.com/office/powerpoint/2010/main" val="2495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0669" y="1595947"/>
            <a:ext cx="1752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en-US" sz="27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NeueLT Com 107 XBlkCn" pitchFamily="34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984" y="427380"/>
            <a:ext cx="1752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7800" dirty="0">
                <a:solidFill>
                  <a:prstClr val="black">
                    <a:lumMod val="85000"/>
                    <a:lumOff val="15000"/>
                  </a:prstClr>
                </a:solidFill>
                <a:latin typeface="HelveticaNeueLT Com 107 XBlkCn" pitchFamily="34" charset="0"/>
              </a:rPr>
              <a:t>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94" y="1679207"/>
            <a:ext cx="7849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Segoe UI Light" pitchFamily="34" charset="0"/>
              </a:rPr>
              <a:t>The National Council on Disability noted that there is </a:t>
            </a:r>
            <a:r>
              <a:rPr lang="en-US" sz="3200" dirty="0">
                <a:solidFill>
                  <a:srgbClr val="FFC000"/>
                </a:solidFill>
                <a:latin typeface="Segoe UI Semibold" pitchFamily="34" charset="0"/>
              </a:rPr>
              <a:t>no comprehensive information </a:t>
            </a:r>
            <a:r>
              <a:rPr lang="en-US" sz="3200" dirty="0">
                <a:solidFill>
                  <a:prstClr val="white"/>
                </a:solidFill>
                <a:latin typeface="Segoe UI Light" pitchFamily="34" charset="0"/>
              </a:rPr>
              <a:t>on “the degree to which sidewalks are accessible” in cities.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9100" y="1183944"/>
            <a:ext cx="8305800" cy="2966112"/>
          </a:xfrm>
          <a:prstGeom prst="roundRect">
            <a:avLst>
              <a:gd name="adj" fmla="val 8845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964954" y="4150056"/>
            <a:ext cx="1" cy="386239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angle 9"/>
          <p:cNvSpPr/>
          <p:nvPr/>
        </p:nvSpPr>
        <p:spPr>
          <a:xfrm>
            <a:off x="2910950" y="5270939"/>
            <a:ext cx="6151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  <a:latin typeface="Segoe UI Semibold"/>
                <a:cs typeface="Segoe UI Semibold"/>
              </a:rPr>
              <a:t>National Council on Disability, 2007</a:t>
            </a:r>
          </a:p>
          <a:p>
            <a:pPr defTabSz="457200"/>
            <a:r>
              <a:rPr lang="en-US" dirty="0">
                <a:solidFill>
                  <a:prstClr val="white"/>
                </a:solidFill>
                <a:latin typeface="Segoe UI Light" pitchFamily="34" charset="0"/>
                <a:cs typeface="Segoe UI Semibold"/>
              </a:rPr>
              <a:t>The impact of the Americans with Disabilities Act: Assessing the progress toward achieving the goals of the ADA </a:t>
            </a:r>
          </a:p>
        </p:txBody>
      </p:sp>
      <p:pic>
        <p:nvPicPr>
          <p:cNvPr id="1026" name="Picture 2" descr="http://www.tndisability.org/system/files/u1/national_council_disabil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8" y="4536295"/>
            <a:ext cx="1720334" cy="17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8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666" y="1905000"/>
            <a:ext cx="8528134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500"/>
              </a:spcAft>
              <a:buFontTx/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Segoe UI Light" pitchFamily="34" charset="0"/>
              </a:rPr>
              <a:t>Invent new methods to gather information on the </a:t>
            </a:r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accessibility of the physical world</a:t>
            </a:r>
            <a:r>
              <a:rPr lang="en-US" sz="3600" dirty="0">
                <a:solidFill>
                  <a:schemeClr val="bg1"/>
                </a:solidFill>
                <a:latin typeface="Segoe UI Light" pitchFamily="34" charset="0"/>
              </a:rPr>
              <a:t> at unprecedented levels</a:t>
            </a:r>
          </a:p>
          <a:p>
            <a:pPr marL="514350" indent="-514350">
              <a:buFontTx/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Segoe UI Light"/>
                <a:cs typeface="Segoe UI Light"/>
              </a:rPr>
              <a:t>Build new types of </a:t>
            </a:r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Light"/>
              </a:rPr>
              <a:t>accessibility applications never before possible</a:t>
            </a:r>
            <a:r>
              <a:rPr lang="en-US" sz="3600" dirty="0">
                <a:solidFill>
                  <a:schemeClr val="bg1"/>
                </a:solidFill>
                <a:latin typeface="Segoe UI Light"/>
                <a:cs typeface="Segoe UI Light"/>
              </a:rPr>
              <a:t> with this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120" y="914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egoe UI Semibold"/>
                <a:cs typeface="Segoe UI Semibold"/>
              </a:rPr>
              <a:t>Two Goals</a:t>
            </a:r>
          </a:p>
        </p:txBody>
      </p:sp>
    </p:spTree>
    <p:extLst>
      <p:ext uri="{BB962C8B-B14F-4D97-AF65-F5344CB8AC3E}">
        <p14:creationId xmlns:p14="http://schemas.microsoft.com/office/powerpoint/2010/main" val="253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88" y="3948611"/>
            <a:ext cx="2089150" cy="31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16070"/>
          <a:stretch/>
        </p:blipFill>
        <p:spPr bwMode="auto">
          <a:xfrm>
            <a:off x="11345288" y="2958011"/>
            <a:ext cx="2578100" cy="387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88" y="2348411"/>
            <a:ext cx="2578100" cy="38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 hidden="1"/>
          <p:cNvSpPr/>
          <p:nvPr/>
        </p:nvSpPr>
        <p:spPr>
          <a:xfrm>
            <a:off x="541428" y="1258824"/>
            <a:ext cx="2578099" cy="3877056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 descr="C:\Users\jonf\Dropbox\Grants\Sidewalk_NSF_Oct2012\Images\1349476710_Flag2Left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762000"/>
            <a:ext cx="556304" cy="5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onf\Dropbox\Grants\Sidewalk_NSF_Oct2012\Images\1349476666_Flag1RightGreen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3" y="-647951"/>
            <a:ext cx="467348" cy="4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research\projects\sidewalk\Grants\Images\MultipleRouteSuggest\maps_tur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888" y="367211"/>
            <a:ext cx="89535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/>
          <p:cNvGrpSpPr/>
          <p:nvPr/>
        </p:nvGrpSpPr>
        <p:grpSpPr>
          <a:xfrm>
            <a:off x="180463" y="910237"/>
            <a:ext cx="2978206" cy="5705374"/>
            <a:chOff x="341375" y="314426"/>
            <a:chExt cx="2978206" cy="5705374"/>
          </a:xfrm>
        </p:grpSpPr>
        <p:pic>
          <p:nvPicPr>
            <p:cNvPr id="2050" name="Picture 2" descr="D:\research\projects\sidewalk\Grants\Images\iPhone4s_NoReflecti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75" y="314426"/>
              <a:ext cx="2978206" cy="570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41428" y="1177655"/>
              <a:ext cx="2578100" cy="3936983"/>
              <a:chOff x="541428" y="1177655"/>
              <a:chExt cx="2578100" cy="3936983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57" r="13372" b="7623"/>
              <a:stretch/>
            </p:blipFill>
            <p:spPr bwMode="auto">
              <a:xfrm>
                <a:off x="541428" y="1533144"/>
                <a:ext cx="2578099" cy="3581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214323" y="2023262"/>
                <a:ext cx="1331367" cy="2706624"/>
              </a:xfrm>
              <a:custGeom>
                <a:avLst/>
                <a:gdLst>
                  <a:gd name="connsiteX0" fmla="*/ 1024128 w 1331367"/>
                  <a:gd name="connsiteY0" fmla="*/ 0 h 2721254"/>
                  <a:gd name="connsiteX1" fmla="*/ 1265530 w 1331367"/>
                  <a:gd name="connsiteY1" fmla="*/ 7315 h 2721254"/>
                  <a:gd name="connsiteX2" fmla="*/ 1331367 w 1331367"/>
                  <a:gd name="connsiteY2" fmla="*/ 43891 h 2721254"/>
                  <a:gd name="connsiteX3" fmla="*/ 1126541 w 1331367"/>
                  <a:gd name="connsiteY3" fmla="*/ 212141 h 2721254"/>
                  <a:gd name="connsiteX4" fmla="*/ 1038759 w 1331367"/>
                  <a:gd name="connsiteY4" fmla="*/ 343814 h 2721254"/>
                  <a:gd name="connsiteX5" fmla="*/ 1126541 w 1331367"/>
                  <a:gd name="connsiteY5" fmla="*/ 380390 h 2721254"/>
                  <a:gd name="connsiteX6" fmla="*/ 1097280 w 1331367"/>
                  <a:gd name="connsiteY6" fmla="*/ 563270 h 2721254"/>
                  <a:gd name="connsiteX7" fmla="*/ 1075335 w 1331367"/>
                  <a:gd name="connsiteY7" fmla="*/ 651053 h 2721254"/>
                  <a:gd name="connsiteX8" fmla="*/ 892455 w 1331367"/>
                  <a:gd name="connsiteY8" fmla="*/ 592531 h 2721254"/>
                  <a:gd name="connsiteX9" fmla="*/ 863194 w 1331367"/>
                  <a:gd name="connsiteY9" fmla="*/ 870509 h 2721254"/>
                  <a:gd name="connsiteX10" fmla="*/ 577901 w 1331367"/>
                  <a:gd name="connsiteY10" fmla="*/ 826617 h 2721254"/>
                  <a:gd name="connsiteX11" fmla="*/ 490119 w 1331367"/>
                  <a:gd name="connsiteY11" fmla="*/ 899769 h 2721254"/>
                  <a:gd name="connsiteX12" fmla="*/ 358445 w 1331367"/>
                  <a:gd name="connsiteY12" fmla="*/ 833933 h 2721254"/>
                  <a:gd name="connsiteX13" fmla="*/ 212141 w 1331367"/>
                  <a:gd name="connsiteY13" fmla="*/ 811987 h 2721254"/>
                  <a:gd name="connsiteX14" fmla="*/ 160935 w 1331367"/>
                  <a:gd name="connsiteY14" fmla="*/ 855878 h 2721254"/>
                  <a:gd name="connsiteX15" fmla="*/ 731520 w 1331367"/>
                  <a:gd name="connsiteY15" fmla="*/ 1558137 h 2721254"/>
                  <a:gd name="connsiteX16" fmla="*/ 146304 w 1331367"/>
                  <a:gd name="connsiteY16" fmla="*/ 2721254 h 2721254"/>
                  <a:gd name="connsiteX17" fmla="*/ 0 w 1331367"/>
                  <a:gd name="connsiteY17" fmla="*/ 2655417 h 2721254"/>
                  <a:gd name="connsiteX18" fmla="*/ 0 w 1331367"/>
                  <a:gd name="connsiteY18" fmla="*/ 2655417 h 2721254"/>
                  <a:gd name="connsiteX0" fmla="*/ 1024128 w 1331367"/>
                  <a:gd name="connsiteY0" fmla="*/ 0 h 2706624"/>
                  <a:gd name="connsiteX1" fmla="*/ 1265530 w 1331367"/>
                  <a:gd name="connsiteY1" fmla="*/ 7315 h 2706624"/>
                  <a:gd name="connsiteX2" fmla="*/ 1331367 w 1331367"/>
                  <a:gd name="connsiteY2" fmla="*/ 43891 h 2706624"/>
                  <a:gd name="connsiteX3" fmla="*/ 1126541 w 1331367"/>
                  <a:gd name="connsiteY3" fmla="*/ 212141 h 2706624"/>
                  <a:gd name="connsiteX4" fmla="*/ 1038759 w 1331367"/>
                  <a:gd name="connsiteY4" fmla="*/ 343814 h 2706624"/>
                  <a:gd name="connsiteX5" fmla="*/ 1126541 w 1331367"/>
                  <a:gd name="connsiteY5" fmla="*/ 380390 h 2706624"/>
                  <a:gd name="connsiteX6" fmla="*/ 1097280 w 1331367"/>
                  <a:gd name="connsiteY6" fmla="*/ 563270 h 2706624"/>
                  <a:gd name="connsiteX7" fmla="*/ 1075335 w 1331367"/>
                  <a:gd name="connsiteY7" fmla="*/ 651053 h 2706624"/>
                  <a:gd name="connsiteX8" fmla="*/ 892455 w 1331367"/>
                  <a:gd name="connsiteY8" fmla="*/ 592531 h 2706624"/>
                  <a:gd name="connsiteX9" fmla="*/ 863194 w 1331367"/>
                  <a:gd name="connsiteY9" fmla="*/ 870509 h 2706624"/>
                  <a:gd name="connsiteX10" fmla="*/ 577901 w 1331367"/>
                  <a:gd name="connsiteY10" fmla="*/ 826617 h 2706624"/>
                  <a:gd name="connsiteX11" fmla="*/ 490119 w 1331367"/>
                  <a:gd name="connsiteY11" fmla="*/ 899769 h 2706624"/>
                  <a:gd name="connsiteX12" fmla="*/ 358445 w 1331367"/>
                  <a:gd name="connsiteY12" fmla="*/ 833933 h 2706624"/>
                  <a:gd name="connsiteX13" fmla="*/ 212141 w 1331367"/>
                  <a:gd name="connsiteY13" fmla="*/ 811987 h 2706624"/>
                  <a:gd name="connsiteX14" fmla="*/ 160935 w 1331367"/>
                  <a:gd name="connsiteY14" fmla="*/ 855878 h 2706624"/>
                  <a:gd name="connsiteX15" fmla="*/ 731520 w 1331367"/>
                  <a:gd name="connsiteY15" fmla="*/ 1558137 h 2706624"/>
                  <a:gd name="connsiteX16" fmla="*/ 124359 w 1331367"/>
                  <a:gd name="connsiteY16" fmla="*/ 2706624 h 2706624"/>
                  <a:gd name="connsiteX17" fmla="*/ 0 w 1331367"/>
                  <a:gd name="connsiteY17" fmla="*/ 2655417 h 2706624"/>
                  <a:gd name="connsiteX18" fmla="*/ 0 w 1331367"/>
                  <a:gd name="connsiteY18" fmla="*/ 2655417 h 2706624"/>
                  <a:gd name="connsiteX0" fmla="*/ 1024128 w 1331367"/>
                  <a:gd name="connsiteY0" fmla="*/ 0 h 2706624"/>
                  <a:gd name="connsiteX1" fmla="*/ 1265530 w 1331367"/>
                  <a:gd name="connsiteY1" fmla="*/ 7315 h 2706624"/>
                  <a:gd name="connsiteX2" fmla="*/ 1331367 w 1331367"/>
                  <a:gd name="connsiteY2" fmla="*/ 43891 h 2706624"/>
                  <a:gd name="connsiteX3" fmla="*/ 1126541 w 1331367"/>
                  <a:gd name="connsiteY3" fmla="*/ 212141 h 2706624"/>
                  <a:gd name="connsiteX4" fmla="*/ 1038759 w 1331367"/>
                  <a:gd name="connsiteY4" fmla="*/ 343814 h 2706624"/>
                  <a:gd name="connsiteX5" fmla="*/ 1126541 w 1331367"/>
                  <a:gd name="connsiteY5" fmla="*/ 380390 h 2706624"/>
                  <a:gd name="connsiteX6" fmla="*/ 1097280 w 1331367"/>
                  <a:gd name="connsiteY6" fmla="*/ 563270 h 2706624"/>
                  <a:gd name="connsiteX7" fmla="*/ 1075335 w 1331367"/>
                  <a:gd name="connsiteY7" fmla="*/ 651053 h 2706624"/>
                  <a:gd name="connsiteX8" fmla="*/ 892455 w 1331367"/>
                  <a:gd name="connsiteY8" fmla="*/ 592531 h 2706624"/>
                  <a:gd name="connsiteX9" fmla="*/ 863194 w 1331367"/>
                  <a:gd name="connsiteY9" fmla="*/ 870509 h 2706624"/>
                  <a:gd name="connsiteX10" fmla="*/ 577901 w 1331367"/>
                  <a:gd name="connsiteY10" fmla="*/ 826617 h 2706624"/>
                  <a:gd name="connsiteX11" fmla="*/ 490119 w 1331367"/>
                  <a:gd name="connsiteY11" fmla="*/ 899769 h 2706624"/>
                  <a:gd name="connsiteX12" fmla="*/ 358445 w 1331367"/>
                  <a:gd name="connsiteY12" fmla="*/ 833933 h 2706624"/>
                  <a:gd name="connsiteX13" fmla="*/ 212141 w 1331367"/>
                  <a:gd name="connsiteY13" fmla="*/ 811987 h 2706624"/>
                  <a:gd name="connsiteX14" fmla="*/ 160935 w 1331367"/>
                  <a:gd name="connsiteY14" fmla="*/ 855878 h 2706624"/>
                  <a:gd name="connsiteX15" fmla="*/ 694944 w 1331367"/>
                  <a:gd name="connsiteY15" fmla="*/ 1514246 h 2706624"/>
                  <a:gd name="connsiteX16" fmla="*/ 124359 w 1331367"/>
                  <a:gd name="connsiteY16" fmla="*/ 2706624 h 2706624"/>
                  <a:gd name="connsiteX17" fmla="*/ 0 w 1331367"/>
                  <a:gd name="connsiteY17" fmla="*/ 2655417 h 2706624"/>
                  <a:gd name="connsiteX18" fmla="*/ 0 w 1331367"/>
                  <a:gd name="connsiteY18" fmla="*/ 2655417 h 270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1367" h="2706624">
                    <a:moveTo>
                      <a:pt x="1024128" y="0"/>
                    </a:moveTo>
                    <a:lnTo>
                      <a:pt x="1265530" y="7315"/>
                    </a:lnTo>
                    <a:lnTo>
                      <a:pt x="1331367" y="43891"/>
                    </a:lnTo>
                    <a:lnTo>
                      <a:pt x="1126541" y="212141"/>
                    </a:lnTo>
                    <a:lnTo>
                      <a:pt x="1038759" y="343814"/>
                    </a:lnTo>
                    <a:lnTo>
                      <a:pt x="1126541" y="380390"/>
                    </a:lnTo>
                    <a:lnTo>
                      <a:pt x="1097280" y="563270"/>
                    </a:lnTo>
                    <a:lnTo>
                      <a:pt x="1075335" y="651053"/>
                    </a:lnTo>
                    <a:lnTo>
                      <a:pt x="892455" y="592531"/>
                    </a:lnTo>
                    <a:lnTo>
                      <a:pt x="863194" y="870509"/>
                    </a:lnTo>
                    <a:lnTo>
                      <a:pt x="577901" y="826617"/>
                    </a:lnTo>
                    <a:lnTo>
                      <a:pt x="490119" y="899769"/>
                    </a:lnTo>
                    <a:lnTo>
                      <a:pt x="358445" y="833933"/>
                    </a:lnTo>
                    <a:lnTo>
                      <a:pt x="212141" y="811987"/>
                    </a:lnTo>
                    <a:lnTo>
                      <a:pt x="160935" y="855878"/>
                    </a:lnTo>
                    <a:lnTo>
                      <a:pt x="694944" y="1514246"/>
                    </a:lnTo>
                    <a:lnTo>
                      <a:pt x="124359" y="2706624"/>
                    </a:lnTo>
                    <a:lnTo>
                      <a:pt x="0" y="2655417"/>
                    </a:lnTo>
                    <a:lnTo>
                      <a:pt x="0" y="2655417"/>
                    </a:lnTo>
                  </a:path>
                </a:pathLst>
              </a:cu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863194" y="2023262"/>
                <a:ext cx="1360627" cy="2633472"/>
              </a:xfrm>
              <a:custGeom>
                <a:avLst/>
                <a:gdLst>
                  <a:gd name="connsiteX0" fmla="*/ 1360627 w 1360627"/>
                  <a:gd name="connsiteY0" fmla="*/ 0 h 2633472"/>
                  <a:gd name="connsiteX1" fmla="*/ 0 w 1360627"/>
                  <a:gd name="connsiteY1" fmla="*/ 7315 h 2633472"/>
                  <a:gd name="connsiteX2" fmla="*/ 0 w 1360627"/>
                  <a:gd name="connsiteY2" fmla="*/ 2457907 h 2633472"/>
                  <a:gd name="connsiteX3" fmla="*/ 358444 w 1360627"/>
                  <a:gd name="connsiteY3" fmla="*/ 2633472 h 26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27" h="2633472">
                    <a:moveTo>
                      <a:pt x="1360627" y="0"/>
                    </a:moveTo>
                    <a:lnTo>
                      <a:pt x="0" y="7315"/>
                    </a:lnTo>
                    <a:lnTo>
                      <a:pt x="0" y="2457907"/>
                    </a:lnTo>
                    <a:lnTo>
                      <a:pt x="358444" y="2633472"/>
                    </a:lnTo>
                  </a:path>
                </a:pathLst>
              </a:custGeom>
              <a:noFill/>
              <a:ln w="63500">
                <a:solidFill>
                  <a:srgbClr val="00B0F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" name="Picture 2" descr="D:\Dropbox\Grants\Sidewalk_NSF_Oct2012\Images\1349476607_BulbGrey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171" y="4155588"/>
                <a:ext cx="521272" cy="521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541428" y="4800600"/>
                <a:ext cx="2578099" cy="314038"/>
              </a:xfrm>
              <a:prstGeom prst="rect">
                <a:avLst/>
              </a:prstGeom>
              <a:solidFill>
                <a:schemeClr val="tx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  <a:latin typeface="Segoe Condensed" pitchFamily="34" charset="0"/>
                  </a:rPr>
                  <a:t>Routing for: </a:t>
                </a:r>
                <a:r>
                  <a:rPr lang="en-US" sz="1400" dirty="0">
                    <a:solidFill>
                      <a:prstClr val="white"/>
                    </a:solidFill>
                    <a:latin typeface="Segoe Condensed" pitchFamily="34" charset="0"/>
                  </a:rPr>
                  <a:t>Manual Wheelchair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62694" y="1177655"/>
                <a:ext cx="2556834" cy="35936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Segoe Condensed" pitchFamily="34" charset="0"/>
                  </a:rPr>
                  <a:t>1</a:t>
                </a:r>
                <a:r>
                  <a:rPr lang="en-US" sz="1400" baseline="30000" dirty="0">
                    <a:solidFill>
                      <a:prstClr val="white"/>
                    </a:solidFill>
                    <a:latin typeface="Segoe Condensed" pitchFamily="34" charset="0"/>
                  </a:rPr>
                  <a:t>st</a:t>
                </a:r>
                <a:r>
                  <a:rPr lang="en-US" sz="1400" dirty="0">
                    <a:solidFill>
                      <a:prstClr val="white"/>
                    </a:solidFill>
                    <a:latin typeface="Segoe Condensed" pitchFamily="34" charset="0"/>
                  </a:rPr>
                  <a:t> of 3 Suggested Routes</a:t>
                </a:r>
                <a:br>
                  <a:rPr lang="en-US" sz="1400" dirty="0">
                    <a:solidFill>
                      <a:prstClr val="white"/>
                    </a:solidFill>
                    <a:latin typeface="Segoe Condensed" pitchFamily="34" charset="0"/>
                  </a:rPr>
                </a:br>
                <a:r>
                  <a:rPr lang="en-US" sz="1050" dirty="0">
                    <a:solidFill>
                      <a:prstClr val="white"/>
                    </a:solidFill>
                    <a:latin typeface="Segoe Condensed" pitchFamily="34" charset="0"/>
                  </a:rPr>
                  <a:t>16 minutes, 0.7 miles, 1 obstacle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1813879" y="2776273"/>
                <a:ext cx="172663" cy="147821"/>
              </a:xfrm>
              <a:prstGeom prst="triangle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48000">
                    <a:srgbClr val="FF0000"/>
                  </a:gs>
                  <a:gs pos="100000">
                    <a:srgbClr val="FF0000"/>
                  </a:gs>
                </a:gsLst>
              </a:gra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0" bIns="45720"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</a:rPr>
                  <a:t>!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774508" y="3149729"/>
                <a:ext cx="172663" cy="147821"/>
              </a:xfrm>
              <a:prstGeom prst="triangl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8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0" bIns="45720"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</a:rPr>
                  <a:t>!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1793674" y="3467107"/>
                <a:ext cx="172663" cy="147821"/>
              </a:xfrm>
              <a:prstGeom prst="triangle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48000">
                    <a:srgbClr val="FF0000"/>
                  </a:gs>
                  <a:gs pos="100000">
                    <a:srgbClr val="FF0000"/>
                  </a:gs>
                </a:gsLst>
              </a:gra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0" bIns="45720"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</a:rPr>
                  <a:t>!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2223821" y="2419299"/>
                <a:ext cx="172663" cy="147821"/>
              </a:xfrm>
              <a:prstGeom prst="triangle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48000">
                    <a:srgbClr val="FF0000"/>
                  </a:gs>
                  <a:gs pos="100000">
                    <a:srgbClr val="FF0000"/>
                  </a:gs>
                </a:gsLst>
              </a:gra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0" bIns="45720" rtlCol="0" anchor="ctr"/>
              <a:lstStyle/>
              <a:p>
                <a:pPr algn="ctr"/>
                <a:r>
                  <a:rPr lang="en-US" sz="900" b="1" dirty="0">
                    <a:solidFill>
                      <a:sysClr val="windowText" lastClr="000000"/>
                    </a:solidFill>
                  </a:rPr>
                  <a:t>!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963185" y="1522462"/>
                <a:ext cx="521272" cy="521272"/>
                <a:chOff x="1963185" y="1522462"/>
                <a:chExt cx="521272" cy="521272"/>
              </a:xfrm>
            </p:grpSpPr>
            <p:pic>
              <p:nvPicPr>
                <p:cNvPr id="17" name="Picture 2" descr="D:\Dropbox\Grants\Sidewalk_NSF_Oct2012\Images\1349476607_BulbGrey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3185" y="1522462"/>
                  <a:ext cx="521272" cy="521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2060555" y="1542474"/>
                  <a:ext cx="304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prstClr val="black"/>
                      </a:solidFill>
                      <a:latin typeface="Segoe UI Semibold" pitchFamily="34" charset="0"/>
                    </a:rPr>
                    <a:t>A</a:t>
                  </a: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047456" y="419440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latin typeface="Segoe UI Semibold" pitchFamily="34" charset="0"/>
                  </a:rPr>
                  <a:t>B</a:t>
                </a:r>
              </a:p>
            </p:txBody>
          </p:sp>
        </p:grpSp>
        <p:sp>
          <p:nvSpPr>
            <p:cNvPr id="2048" name="Rectangular Callout 2047"/>
            <p:cNvSpPr/>
            <p:nvPr/>
          </p:nvSpPr>
          <p:spPr>
            <a:xfrm>
              <a:off x="1170275" y="2337073"/>
              <a:ext cx="596336" cy="204628"/>
            </a:xfrm>
            <a:prstGeom prst="wedgeRectCallout">
              <a:avLst>
                <a:gd name="adj1" fmla="val -41049"/>
                <a:gd name="adj2" fmla="val -177792"/>
              </a:avLst>
            </a:prstGeom>
            <a:solidFill>
              <a:srgbClr val="00B0F0">
                <a:alpha val="70000"/>
              </a:srgbClr>
            </a:solidFill>
            <a:ln w="19050">
              <a:solidFill>
                <a:srgbClr val="0082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  <a:t>Route 1</a:t>
              </a:r>
            </a:p>
          </p:txBody>
        </p:sp>
        <p:sp>
          <p:nvSpPr>
            <p:cNvPr id="51" name="Rectangular Callout 50"/>
            <p:cNvSpPr/>
            <p:nvPr/>
          </p:nvSpPr>
          <p:spPr>
            <a:xfrm>
              <a:off x="2545690" y="2365477"/>
              <a:ext cx="419769" cy="176224"/>
            </a:xfrm>
            <a:prstGeom prst="wedgeRectCallout">
              <a:avLst>
                <a:gd name="adj1" fmla="val -64343"/>
                <a:gd name="adj2" fmla="val -172620"/>
              </a:avLst>
            </a:prstGeom>
            <a:solidFill>
              <a:schemeClr val="tx2">
                <a:lumMod val="20000"/>
                <a:lumOff val="80000"/>
                <a:alpha val="58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Segoe Condensed" pitchFamily="34" charset="0"/>
                </a:rPr>
                <a:t>Route 2</a:t>
              </a: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3115688" y="897151"/>
            <a:ext cx="2978206" cy="5705374"/>
            <a:chOff x="3276600" y="301340"/>
            <a:chExt cx="2978206" cy="5705374"/>
          </a:xfrm>
        </p:grpSpPr>
        <p:pic>
          <p:nvPicPr>
            <p:cNvPr id="18" name="Picture 2" descr="D:\research\projects\sidewalk\Grants\Images\iPhone4s_NoReflecti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340"/>
              <a:ext cx="2978206" cy="570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3476653" y="1515424"/>
              <a:ext cx="2597144" cy="3599214"/>
              <a:chOff x="3663465" y="1245738"/>
              <a:chExt cx="2597144" cy="359921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57" r="13372" b="7167"/>
              <a:stretch/>
            </p:blipFill>
            <p:spPr bwMode="auto">
              <a:xfrm>
                <a:off x="3663465" y="1245738"/>
                <a:ext cx="2578099" cy="3599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Freeform 20"/>
              <p:cNvSpPr/>
              <p:nvPr/>
            </p:nvSpPr>
            <p:spPr>
              <a:xfrm>
                <a:off x="4336360" y="1735856"/>
                <a:ext cx="1331367" cy="2706624"/>
              </a:xfrm>
              <a:custGeom>
                <a:avLst/>
                <a:gdLst>
                  <a:gd name="connsiteX0" fmla="*/ 1024128 w 1331367"/>
                  <a:gd name="connsiteY0" fmla="*/ 0 h 2721254"/>
                  <a:gd name="connsiteX1" fmla="*/ 1265530 w 1331367"/>
                  <a:gd name="connsiteY1" fmla="*/ 7315 h 2721254"/>
                  <a:gd name="connsiteX2" fmla="*/ 1331367 w 1331367"/>
                  <a:gd name="connsiteY2" fmla="*/ 43891 h 2721254"/>
                  <a:gd name="connsiteX3" fmla="*/ 1126541 w 1331367"/>
                  <a:gd name="connsiteY3" fmla="*/ 212141 h 2721254"/>
                  <a:gd name="connsiteX4" fmla="*/ 1038759 w 1331367"/>
                  <a:gd name="connsiteY4" fmla="*/ 343814 h 2721254"/>
                  <a:gd name="connsiteX5" fmla="*/ 1126541 w 1331367"/>
                  <a:gd name="connsiteY5" fmla="*/ 380390 h 2721254"/>
                  <a:gd name="connsiteX6" fmla="*/ 1097280 w 1331367"/>
                  <a:gd name="connsiteY6" fmla="*/ 563270 h 2721254"/>
                  <a:gd name="connsiteX7" fmla="*/ 1075335 w 1331367"/>
                  <a:gd name="connsiteY7" fmla="*/ 651053 h 2721254"/>
                  <a:gd name="connsiteX8" fmla="*/ 892455 w 1331367"/>
                  <a:gd name="connsiteY8" fmla="*/ 592531 h 2721254"/>
                  <a:gd name="connsiteX9" fmla="*/ 863194 w 1331367"/>
                  <a:gd name="connsiteY9" fmla="*/ 870509 h 2721254"/>
                  <a:gd name="connsiteX10" fmla="*/ 577901 w 1331367"/>
                  <a:gd name="connsiteY10" fmla="*/ 826617 h 2721254"/>
                  <a:gd name="connsiteX11" fmla="*/ 490119 w 1331367"/>
                  <a:gd name="connsiteY11" fmla="*/ 899769 h 2721254"/>
                  <a:gd name="connsiteX12" fmla="*/ 358445 w 1331367"/>
                  <a:gd name="connsiteY12" fmla="*/ 833933 h 2721254"/>
                  <a:gd name="connsiteX13" fmla="*/ 212141 w 1331367"/>
                  <a:gd name="connsiteY13" fmla="*/ 811987 h 2721254"/>
                  <a:gd name="connsiteX14" fmla="*/ 160935 w 1331367"/>
                  <a:gd name="connsiteY14" fmla="*/ 855878 h 2721254"/>
                  <a:gd name="connsiteX15" fmla="*/ 731520 w 1331367"/>
                  <a:gd name="connsiteY15" fmla="*/ 1558137 h 2721254"/>
                  <a:gd name="connsiteX16" fmla="*/ 146304 w 1331367"/>
                  <a:gd name="connsiteY16" fmla="*/ 2721254 h 2721254"/>
                  <a:gd name="connsiteX17" fmla="*/ 0 w 1331367"/>
                  <a:gd name="connsiteY17" fmla="*/ 2655417 h 2721254"/>
                  <a:gd name="connsiteX18" fmla="*/ 0 w 1331367"/>
                  <a:gd name="connsiteY18" fmla="*/ 2655417 h 2721254"/>
                  <a:gd name="connsiteX0" fmla="*/ 1024128 w 1331367"/>
                  <a:gd name="connsiteY0" fmla="*/ 0 h 2706624"/>
                  <a:gd name="connsiteX1" fmla="*/ 1265530 w 1331367"/>
                  <a:gd name="connsiteY1" fmla="*/ 7315 h 2706624"/>
                  <a:gd name="connsiteX2" fmla="*/ 1331367 w 1331367"/>
                  <a:gd name="connsiteY2" fmla="*/ 43891 h 2706624"/>
                  <a:gd name="connsiteX3" fmla="*/ 1126541 w 1331367"/>
                  <a:gd name="connsiteY3" fmla="*/ 212141 h 2706624"/>
                  <a:gd name="connsiteX4" fmla="*/ 1038759 w 1331367"/>
                  <a:gd name="connsiteY4" fmla="*/ 343814 h 2706624"/>
                  <a:gd name="connsiteX5" fmla="*/ 1126541 w 1331367"/>
                  <a:gd name="connsiteY5" fmla="*/ 380390 h 2706624"/>
                  <a:gd name="connsiteX6" fmla="*/ 1097280 w 1331367"/>
                  <a:gd name="connsiteY6" fmla="*/ 563270 h 2706624"/>
                  <a:gd name="connsiteX7" fmla="*/ 1075335 w 1331367"/>
                  <a:gd name="connsiteY7" fmla="*/ 651053 h 2706624"/>
                  <a:gd name="connsiteX8" fmla="*/ 892455 w 1331367"/>
                  <a:gd name="connsiteY8" fmla="*/ 592531 h 2706624"/>
                  <a:gd name="connsiteX9" fmla="*/ 863194 w 1331367"/>
                  <a:gd name="connsiteY9" fmla="*/ 870509 h 2706624"/>
                  <a:gd name="connsiteX10" fmla="*/ 577901 w 1331367"/>
                  <a:gd name="connsiteY10" fmla="*/ 826617 h 2706624"/>
                  <a:gd name="connsiteX11" fmla="*/ 490119 w 1331367"/>
                  <a:gd name="connsiteY11" fmla="*/ 899769 h 2706624"/>
                  <a:gd name="connsiteX12" fmla="*/ 358445 w 1331367"/>
                  <a:gd name="connsiteY12" fmla="*/ 833933 h 2706624"/>
                  <a:gd name="connsiteX13" fmla="*/ 212141 w 1331367"/>
                  <a:gd name="connsiteY13" fmla="*/ 811987 h 2706624"/>
                  <a:gd name="connsiteX14" fmla="*/ 160935 w 1331367"/>
                  <a:gd name="connsiteY14" fmla="*/ 855878 h 2706624"/>
                  <a:gd name="connsiteX15" fmla="*/ 731520 w 1331367"/>
                  <a:gd name="connsiteY15" fmla="*/ 1558137 h 2706624"/>
                  <a:gd name="connsiteX16" fmla="*/ 124359 w 1331367"/>
                  <a:gd name="connsiteY16" fmla="*/ 2706624 h 2706624"/>
                  <a:gd name="connsiteX17" fmla="*/ 0 w 1331367"/>
                  <a:gd name="connsiteY17" fmla="*/ 2655417 h 2706624"/>
                  <a:gd name="connsiteX18" fmla="*/ 0 w 1331367"/>
                  <a:gd name="connsiteY18" fmla="*/ 2655417 h 2706624"/>
                  <a:gd name="connsiteX0" fmla="*/ 1024128 w 1331367"/>
                  <a:gd name="connsiteY0" fmla="*/ 0 h 2706624"/>
                  <a:gd name="connsiteX1" fmla="*/ 1265530 w 1331367"/>
                  <a:gd name="connsiteY1" fmla="*/ 7315 h 2706624"/>
                  <a:gd name="connsiteX2" fmla="*/ 1331367 w 1331367"/>
                  <a:gd name="connsiteY2" fmla="*/ 43891 h 2706624"/>
                  <a:gd name="connsiteX3" fmla="*/ 1126541 w 1331367"/>
                  <a:gd name="connsiteY3" fmla="*/ 212141 h 2706624"/>
                  <a:gd name="connsiteX4" fmla="*/ 1038759 w 1331367"/>
                  <a:gd name="connsiteY4" fmla="*/ 343814 h 2706624"/>
                  <a:gd name="connsiteX5" fmla="*/ 1126541 w 1331367"/>
                  <a:gd name="connsiteY5" fmla="*/ 380390 h 2706624"/>
                  <a:gd name="connsiteX6" fmla="*/ 1097280 w 1331367"/>
                  <a:gd name="connsiteY6" fmla="*/ 563270 h 2706624"/>
                  <a:gd name="connsiteX7" fmla="*/ 1075335 w 1331367"/>
                  <a:gd name="connsiteY7" fmla="*/ 651053 h 2706624"/>
                  <a:gd name="connsiteX8" fmla="*/ 892455 w 1331367"/>
                  <a:gd name="connsiteY8" fmla="*/ 592531 h 2706624"/>
                  <a:gd name="connsiteX9" fmla="*/ 863194 w 1331367"/>
                  <a:gd name="connsiteY9" fmla="*/ 870509 h 2706624"/>
                  <a:gd name="connsiteX10" fmla="*/ 577901 w 1331367"/>
                  <a:gd name="connsiteY10" fmla="*/ 826617 h 2706624"/>
                  <a:gd name="connsiteX11" fmla="*/ 490119 w 1331367"/>
                  <a:gd name="connsiteY11" fmla="*/ 899769 h 2706624"/>
                  <a:gd name="connsiteX12" fmla="*/ 358445 w 1331367"/>
                  <a:gd name="connsiteY12" fmla="*/ 833933 h 2706624"/>
                  <a:gd name="connsiteX13" fmla="*/ 212141 w 1331367"/>
                  <a:gd name="connsiteY13" fmla="*/ 811987 h 2706624"/>
                  <a:gd name="connsiteX14" fmla="*/ 160935 w 1331367"/>
                  <a:gd name="connsiteY14" fmla="*/ 855878 h 2706624"/>
                  <a:gd name="connsiteX15" fmla="*/ 694944 w 1331367"/>
                  <a:gd name="connsiteY15" fmla="*/ 1514246 h 2706624"/>
                  <a:gd name="connsiteX16" fmla="*/ 124359 w 1331367"/>
                  <a:gd name="connsiteY16" fmla="*/ 2706624 h 2706624"/>
                  <a:gd name="connsiteX17" fmla="*/ 0 w 1331367"/>
                  <a:gd name="connsiteY17" fmla="*/ 2655417 h 2706624"/>
                  <a:gd name="connsiteX18" fmla="*/ 0 w 1331367"/>
                  <a:gd name="connsiteY18" fmla="*/ 2655417 h 270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1367" h="2706624">
                    <a:moveTo>
                      <a:pt x="1024128" y="0"/>
                    </a:moveTo>
                    <a:lnTo>
                      <a:pt x="1265530" y="7315"/>
                    </a:lnTo>
                    <a:lnTo>
                      <a:pt x="1331367" y="43891"/>
                    </a:lnTo>
                    <a:lnTo>
                      <a:pt x="1126541" y="212141"/>
                    </a:lnTo>
                    <a:lnTo>
                      <a:pt x="1038759" y="343814"/>
                    </a:lnTo>
                    <a:lnTo>
                      <a:pt x="1126541" y="380390"/>
                    </a:lnTo>
                    <a:lnTo>
                      <a:pt x="1097280" y="563270"/>
                    </a:lnTo>
                    <a:lnTo>
                      <a:pt x="1075335" y="651053"/>
                    </a:lnTo>
                    <a:lnTo>
                      <a:pt x="892455" y="592531"/>
                    </a:lnTo>
                    <a:lnTo>
                      <a:pt x="863194" y="870509"/>
                    </a:lnTo>
                    <a:lnTo>
                      <a:pt x="577901" y="826617"/>
                    </a:lnTo>
                    <a:lnTo>
                      <a:pt x="490119" y="899769"/>
                    </a:lnTo>
                    <a:lnTo>
                      <a:pt x="358445" y="833933"/>
                    </a:lnTo>
                    <a:lnTo>
                      <a:pt x="212141" y="811987"/>
                    </a:lnTo>
                    <a:lnTo>
                      <a:pt x="160935" y="855878"/>
                    </a:lnTo>
                    <a:lnTo>
                      <a:pt x="694944" y="1514246"/>
                    </a:lnTo>
                    <a:lnTo>
                      <a:pt x="124359" y="2706624"/>
                    </a:lnTo>
                    <a:lnTo>
                      <a:pt x="0" y="2655417"/>
                    </a:lnTo>
                    <a:lnTo>
                      <a:pt x="0" y="2655417"/>
                    </a:lnTo>
                  </a:path>
                </a:pathLst>
              </a:cu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985231" y="1735856"/>
                <a:ext cx="1360627" cy="2633472"/>
              </a:xfrm>
              <a:custGeom>
                <a:avLst/>
                <a:gdLst>
                  <a:gd name="connsiteX0" fmla="*/ 1360627 w 1360627"/>
                  <a:gd name="connsiteY0" fmla="*/ 0 h 2633472"/>
                  <a:gd name="connsiteX1" fmla="*/ 0 w 1360627"/>
                  <a:gd name="connsiteY1" fmla="*/ 7315 h 2633472"/>
                  <a:gd name="connsiteX2" fmla="*/ 0 w 1360627"/>
                  <a:gd name="connsiteY2" fmla="*/ 2457907 h 2633472"/>
                  <a:gd name="connsiteX3" fmla="*/ 358444 w 1360627"/>
                  <a:gd name="connsiteY3" fmla="*/ 2633472 h 26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27" h="2633472">
                    <a:moveTo>
                      <a:pt x="1360627" y="0"/>
                    </a:moveTo>
                    <a:lnTo>
                      <a:pt x="0" y="7315"/>
                    </a:lnTo>
                    <a:lnTo>
                      <a:pt x="0" y="2457907"/>
                    </a:lnTo>
                    <a:lnTo>
                      <a:pt x="358444" y="2633472"/>
                    </a:lnTo>
                  </a:path>
                </a:pathLst>
              </a:custGeom>
              <a:noFill/>
              <a:ln w="63500">
                <a:solidFill>
                  <a:srgbClr val="00B0F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 descr="D:\Dropbox\Grants\Sidewalk_NSF_Oct2012\Images\1349476607_BulbGrey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208" y="3868182"/>
                <a:ext cx="521272" cy="521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3997842" y="1903229"/>
                <a:ext cx="255181" cy="2252360"/>
              </a:xfrm>
              <a:custGeom>
                <a:avLst/>
                <a:gdLst>
                  <a:gd name="connsiteX0" fmla="*/ 0 w 255181"/>
                  <a:gd name="connsiteY0" fmla="*/ 1127051 h 2349795"/>
                  <a:gd name="connsiteX1" fmla="*/ 255181 w 255181"/>
                  <a:gd name="connsiteY1" fmla="*/ 0 h 2349795"/>
                  <a:gd name="connsiteX2" fmla="*/ 244549 w 255181"/>
                  <a:gd name="connsiteY2" fmla="*/ 2349795 h 2349795"/>
                  <a:gd name="connsiteX3" fmla="*/ 0 w 255181"/>
                  <a:gd name="connsiteY3" fmla="*/ 1127051 h 234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181" h="2349795">
                    <a:moveTo>
                      <a:pt x="0" y="1127051"/>
                    </a:moveTo>
                    <a:lnTo>
                      <a:pt x="255181" y="0"/>
                    </a:lnTo>
                    <a:lnTo>
                      <a:pt x="244549" y="2349795"/>
                    </a:lnTo>
                    <a:lnTo>
                      <a:pt x="0" y="112705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12457" y="2044314"/>
                <a:ext cx="102955" cy="10295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05624" y="3173191"/>
                <a:ext cx="102955" cy="10295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952515" y="2511769"/>
                <a:ext cx="102955" cy="10295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242391" y="1818860"/>
                <a:ext cx="1972592" cy="2391450"/>
              </a:xfrm>
              <a:prstGeom prst="roundRect">
                <a:avLst>
                  <a:gd name="adj" fmla="val 7516"/>
                </a:avLst>
              </a:prstGeom>
              <a:solidFill>
                <a:schemeClr val="tx1">
                  <a:alpha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354033" y="1927708"/>
                <a:ext cx="1759790" cy="1120292"/>
                <a:chOff x="4228684" y="1989721"/>
                <a:chExt cx="1759790" cy="1120292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9000" contras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98" t="11486" r="18611" b="23748"/>
                <a:stretch/>
              </p:blipFill>
              <p:spPr bwMode="auto">
                <a:xfrm>
                  <a:off x="4228684" y="1989721"/>
                  <a:ext cx="1759790" cy="1120292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Freeform 9"/>
                <p:cNvSpPr/>
                <p:nvPr/>
              </p:nvSpPr>
              <p:spPr>
                <a:xfrm>
                  <a:off x="4678327" y="2381692"/>
                  <a:ext cx="829339" cy="425302"/>
                </a:xfrm>
                <a:custGeom>
                  <a:avLst/>
                  <a:gdLst>
                    <a:gd name="connsiteX0" fmla="*/ 0 w 829339"/>
                    <a:gd name="connsiteY0" fmla="*/ 159489 h 425302"/>
                    <a:gd name="connsiteX1" fmla="*/ 180753 w 829339"/>
                    <a:gd name="connsiteY1" fmla="*/ 425302 h 425302"/>
                    <a:gd name="connsiteX2" fmla="*/ 829339 w 829339"/>
                    <a:gd name="connsiteY2" fmla="*/ 191386 h 425302"/>
                    <a:gd name="connsiteX3" fmla="*/ 637953 w 829339"/>
                    <a:gd name="connsiteY3" fmla="*/ 0 h 425302"/>
                    <a:gd name="connsiteX4" fmla="*/ 0 w 829339"/>
                    <a:gd name="connsiteY4" fmla="*/ 159489 h 42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9339" h="425302">
                      <a:moveTo>
                        <a:pt x="0" y="159489"/>
                      </a:moveTo>
                      <a:lnTo>
                        <a:pt x="180753" y="425302"/>
                      </a:lnTo>
                      <a:lnTo>
                        <a:pt x="829339" y="191386"/>
                      </a:lnTo>
                      <a:lnTo>
                        <a:pt x="637953" y="0"/>
                      </a:lnTo>
                      <a:lnTo>
                        <a:pt x="0" y="159489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247706" y="3025370"/>
                <a:ext cx="1967277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white"/>
                    </a:solidFill>
                    <a:latin typeface="Segoe Condensed" pitchFamily="34" charset="0"/>
                  </a:rPr>
                  <a:t>Surface Problem</a:t>
                </a:r>
              </a:p>
              <a:p>
                <a:r>
                  <a:rPr lang="en-US" sz="1200" dirty="0" err="1">
                    <a:solidFill>
                      <a:prstClr val="white"/>
                    </a:solidFill>
                    <a:latin typeface="Segoe Condensed" pitchFamily="34" charset="0"/>
                  </a:rPr>
                  <a:t>Avg</a:t>
                </a:r>
                <a:r>
                  <a:rPr lang="en-US" sz="1200" dirty="0">
                    <a:solidFill>
                      <a:prstClr val="white"/>
                    </a:solidFill>
                    <a:latin typeface="Segoe Condensed" pitchFamily="34" charset="0"/>
                  </a:rPr>
                  <a:t> Severity: 3.6 (Hard to Pass)</a:t>
                </a:r>
              </a:p>
              <a:p>
                <a:endParaRPr lang="en-US" sz="700" dirty="0">
                  <a:solidFill>
                    <a:prstClr val="white"/>
                  </a:solidFill>
                  <a:latin typeface="Segoe Condensed" pitchFamily="34" charset="0"/>
                </a:endParaRPr>
              </a:p>
              <a:p>
                <a:r>
                  <a:rPr lang="en-US" sz="1200" b="1" dirty="0">
                    <a:solidFill>
                      <a:prstClr val="white"/>
                    </a:solidFill>
                    <a:latin typeface="Segoe Condensed" pitchFamily="34" charset="0"/>
                  </a:rPr>
                  <a:t>Recent Comments:</a:t>
                </a:r>
              </a:p>
              <a:p>
                <a:r>
                  <a:rPr lang="en-US" sz="1100" dirty="0">
                    <a:solidFill>
                      <a:prstClr val="white"/>
                    </a:solidFill>
                    <a:latin typeface="Segoe Condensed" pitchFamily="34" charset="0"/>
                  </a:rPr>
                  <a:t>“Obstacle is passable in a manual chair but not in a motorized chair”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82510" y="4530914"/>
                <a:ext cx="2578099" cy="314038"/>
              </a:xfrm>
              <a:prstGeom prst="rect">
                <a:avLst/>
              </a:prstGeom>
              <a:solidFill>
                <a:schemeClr val="tx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  <a:latin typeface="Segoe Condensed" pitchFamily="34" charset="0"/>
                  </a:rPr>
                  <a:t>Routing for: </a:t>
                </a:r>
                <a:r>
                  <a:rPr lang="en-US" sz="1400" dirty="0">
                    <a:solidFill>
                      <a:prstClr val="white"/>
                    </a:solidFill>
                    <a:latin typeface="Segoe Condensed" pitchFamily="34" charset="0"/>
                  </a:rPr>
                  <a:t>Manual Wheelchair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886191" y="1500172"/>
              <a:ext cx="521272" cy="521272"/>
              <a:chOff x="1963185" y="1522462"/>
              <a:chExt cx="521272" cy="521272"/>
            </a:xfrm>
          </p:grpSpPr>
          <p:pic>
            <p:nvPicPr>
              <p:cNvPr id="45" name="Picture 2" descr="D:\Dropbox\Grants\Sidewalk_NSF_Oct2012\Images\1349476607_BulbGrey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3185" y="1522462"/>
                <a:ext cx="521272" cy="521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059880" y="1542474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latin typeface="Segoe UI Semibold" pitchFamily="34" charset="0"/>
                  </a:rPr>
                  <a:t>A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3494808" y="1164007"/>
              <a:ext cx="2559943" cy="3593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  <a:t>1</a:t>
              </a:r>
              <a:r>
                <a:rPr lang="en-US" sz="1400" baseline="30000" dirty="0">
                  <a:solidFill>
                    <a:prstClr val="white"/>
                  </a:solidFill>
                  <a:latin typeface="Segoe Condensed" pitchFamily="34" charset="0"/>
                </a:rPr>
                <a:t>st</a:t>
              </a:r>
              <a: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  <a:t> of 3 Suggested Routes</a:t>
              </a:r>
              <a:b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</a:br>
              <a:r>
                <a:rPr lang="en-US" sz="1050" dirty="0">
                  <a:solidFill>
                    <a:prstClr val="white"/>
                  </a:solidFill>
                  <a:latin typeface="Segoe Condensed" pitchFamily="34" charset="0"/>
                </a:rPr>
                <a:t>16 minutes, 0.7 miles, 1 obstacle</a:t>
              </a:r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709733" y="3154308"/>
              <a:ext cx="172663" cy="147821"/>
            </a:xfrm>
            <a:prstGeom prst="triangl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</a:rPr>
                <a:t>!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997" r="7088" b="507"/>
          <a:stretch/>
        </p:blipFill>
        <p:spPr bwMode="auto">
          <a:xfrm>
            <a:off x="9364088" y="-274436"/>
            <a:ext cx="2965394" cy="21919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0430888" y="4398316"/>
            <a:ext cx="1718016" cy="359368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  <a:latin typeface="Segoe Condensed" pitchFamily="34" charset="0"/>
            </a:endParaRPr>
          </a:p>
        </p:txBody>
      </p:sp>
      <p:pic>
        <p:nvPicPr>
          <p:cNvPr id="1029" name="Picture 5" descr="http://clients.criticalimpact.com/user/24315/image/quad/camera_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784" y="4074882"/>
            <a:ext cx="585169" cy="5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D:\Dropbox\Grants\Sidewalk_NSF_Oct2012\Images\camera_icon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088" y="6768011"/>
            <a:ext cx="322498" cy="2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ular Callout 2058"/>
          <p:cNvSpPr/>
          <p:nvPr/>
        </p:nvSpPr>
        <p:spPr>
          <a:xfrm>
            <a:off x="9350372" y="3258285"/>
            <a:ext cx="1226566" cy="231606"/>
          </a:xfrm>
          <a:prstGeom prst="wedgeRectCallout">
            <a:avLst>
              <a:gd name="adj1" fmla="val -829"/>
              <a:gd name="adj2" fmla="val 259927"/>
            </a:avLst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  <a:latin typeface="Segoe Condensed" pitchFamily="34" charset="0"/>
              </a:rPr>
              <a:t>Click to rate severity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77215" y="910237"/>
            <a:ext cx="3125847" cy="5705374"/>
            <a:chOff x="6077215" y="551190"/>
            <a:chExt cx="3125847" cy="5705374"/>
          </a:xfrm>
        </p:grpSpPr>
        <p:pic>
          <p:nvPicPr>
            <p:cNvPr id="72" name="Picture 2" descr="D:\research\projects\sidewalk\Grants\Images\iPhone4s_NoReflecti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215" y="551190"/>
              <a:ext cx="2978206" cy="570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7" r="13372" b="7167"/>
            <a:stretch/>
          </p:blipFill>
          <p:spPr bwMode="auto">
            <a:xfrm>
              <a:off x="6277268" y="1765274"/>
              <a:ext cx="2578099" cy="3599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Freeform 74"/>
            <p:cNvSpPr/>
            <p:nvPr/>
          </p:nvSpPr>
          <p:spPr>
            <a:xfrm>
              <a:off x="6950163" y="2255392"/>
              <a:ext cx="1331367" cy="2706624"/>
            </a:xfrm>
            <a:custGeom>
              <a:avLst/>
              <a:gdLst>
                <a:gd name="connsiteX0" fmla="*/ 1024128 w 1331367"/>
                <a:gd name="connsiteY0" fmla="*/ 0 h 2721254"/>
                <a:gd name="connsiteX1" fmla="*/ 1265530 w 1331367"/>
                <a:gd name="connsiteY1" fmla="*/ 7315 h 2721254"/>
                <a:gd name="connsiteX2" fmla="*/ 1331367 w 1331367"/>
                <a:gd name="connsiteY2" fmla="*/ 43891 h 2721254"/>
                <a:gd name="connsiteX3" fmla="*/ 1126541 w 1331367"/>
                <a:gd name="connsiteY3" fmla="*/ 212141 h 2721254"/>
                <a:gd name="connsiteX4" fmla="*/ 1038759 w 1331367"/>
                <a:gd name="connsiteY4" fmla="*/ 343814 h 2721254"/>
                <a:gd name="connsiteX5" fmla="*/ 1126541 w 1331367"/>
                <a:gd name="connsiteY5" fmla="*/ 380390 h 2721254"/>
                <a:gd name="connsiteX6" fmla="*/ 1097280 w 1331367"/>
                <a:gd name="connsiteY6" fmla="*/ 563270 h 2721254"/>
                <a:gd name="connsiteX7" fmla="*/ 1075335 w 1331367"/>
                <a:gd name="connsiteY7" fmla="*/ 651053 h 2721254"/>
                <a:gd name="connsiteX8" fmla="*/ 892455 w 1331367"/>
                <a:gd name="connsiteY8" fmla="*/ 592531 h 2721254"/>
                <a:gd name="connsiteX9" fmla="*/ 863194 w 1331367"/>
                <a:gd name="connsiteY9" fmla="*/ 870509 h 2721254"/>
                <a:gd name="connsiteX10" fmla="*/ 577901 w 1331367"/>
                <a:gd name="connsiteY10" fmla="*/ 826617 h 2721254"/>
                <a:gd name="connsiteX11" fmla="*/ 490119 w 1331367"/>
                <a:gd name="connsiteY11" fmla="*/ 899769 h 2721254"/>
                <a:gd name="connsiteX12" fmla="*/ 358445 w 1331367"/>
                <a:gd name="connsiteY12" fmla="*/ 833933 h 2721254"/>
                <a:gd name="connsiteX13" fmla="*/ 212141 w 1331367"/>
                <a:gd name="connsiteY13" fmla="*/ 811987 h 2721254"/>
                <a:gd name="connsiteX14" fmla="*/ 160935 w 1331367"/>
                <a:gd name="connsiteY14" fmla="*/ 855878 h 2721254"/>
                <a:gd name="connsiteX15" fmla="*/ 731520 w 1331367"/>
                <a:gd name="connsiteY15" fmla="*/ 1558137 h 2721254"/>
                <a:gd name="connsiteX16" fmla="*/ 146304 w 1331367"/>
                <a:gd name="connsiteY16" fmla="*/ 2721254 h 2721254"/>
                <a:gd name="connsiteX17" fmla="*/ 0 w 1331367"/>
                <a:gd name="connsiteY17" fmla="*/ 2655417 h 2721254"/>
                <a:gd name="connsiteX18" fmla="*/ 0 w 1331367"/>
                <a:gd name="connsiteY18" fmla="*/ 2655417 h 2721254"/>
                <a:gd name="connsiteX0" fmla="*/ 1024128 w 1331367"/>
                <a:gd name="connsiteY0" fmla="*/ 0 h 2706624"/>
                <a:gd name="connsiteX1" fmla="*/ 1265530 w 1331367"/>
                <a:gd name="connsiteY1" fmla="*/ 7315 h 2706624"/>
                <a:gd name="connsiteX2" fmla="*/ 1331367 w 1331367"/>
                <a:gd name="connsiteY2" fmla="*/ 43891 h 2706624"/>
                <a:gd name="connsiteX3" fmla="*/ 1126541 w 1331367"/>
                <a:gd name="connsiteY3" fmla="*/ 212141 h 2706624"/>
                <a:gd name="connsiteX4" fmla="*/ 1038759 w 1331367"/>
                <a:gd name="connsiteY4" fmla="*/ 343814 h 2706624"/>
                <a:gd name="connsiteX5" fmla="*/ 1126541 w 1331367"/>
                <a:gd name="connsiteY5" fmla="*/ 380390 h 2706624"/>
                <a:gd name="connsiteX6" fmla="*/ 1097280 w 1331367"/>
                <a:gd name="connsiteY6" fmla="*/ 563270 h 2706624"/>
                <a:gd name="connsiteX7" fmla="*/ 1075335 w 1331367"/>
                <a:gd name="connsiteY7" fmla="*/ 651053 h 2706624"/>
                <a:gd name="connsiteX8" fmla="*/ 892455 w 1331367"/>
                <a:gd name="connsiteY8" fmla="*/ 592531 h 2706624"/>
                <a:gd name="connsiteX9" fmla="*/ 863194 w 1331367"/>
                <a:gd name="connsiteY9" fmla="*/ 870509 h 2706624"/>
                <a:gd name="connsiteX10" fmla="*/ 577901 w 1331367"/>
                <a:gd name="connsiteY10" fmla="*/ 826617 h 2706624"/>
                <a:gd name="connsiteX11" fmla="*/ 490119 w 1331367"/>
                <a:gd name="connsiteY11" fmla="*/ 899769 h 2706624"/>
                <a:gd name="connsiteX12" fmla="*/ 358445 w 1331367"/>
                <a:gd name="connsiteY12" fmla="*/ 833933 h 2706624"/>
                <a:gd name="connsiteX13" fmla="*/ 212141 w 1331367"/>
                <a:gd name="connsiteY13" fmla="*/ 811987 h 2706624"/>
                <a:gd name="connsiteX14" fmla="*/ 160935 w 1331367"/>
                <a:gd name="connsiteY14" fmla="*/ 855878 h 2706624"/>
                <a:gd name="connsiteX15" fmla="*/ 731520 w 1331367"/>
                <a:gd name="connsiteY15" fmla="*/ 1558137 h 2706624"/>
                <a:gd name="connsiteX16" fmla="*/ 124359 w 1331367"/>
                <a:gd name="connsiteY16" fmla="*/ 2706624 h 2706624"/>
                <a:gd name="connsiteX17" fmla="*/ 0 w 1331367"/>
                <a:gd name="connsiteY17" fmla="*/ 2655417 h 2706624"/>
                <a:gd name="connsiteX18" fmla="*/ 0 w 1331367"/>
                <a:gd name="connsiteY18" fmla="*/ 2655417 h 2706624"/>
                <a:gd name="connsiteX0" fmla="*/ 1024128 w 1331367"/>
                <a:gd name="connsiteY0" fmla="*/ 0 h 2706624"/>
                <a:gd name="connsiteX1" fmla="*/ 1265530 w 1331367"/>
                <a:gd name="connsiteY1" fmla="*/ 7315 h 2706624"/>
                <a:gd name="connsiteX2" fmla="*/ 1331367 w 1331367"/>
                <a:gd name="connsiteY2" fmla="*/ 43891 h 2706624"/>
                <a:gd name="connsiteX3" fmla="*/ 1126541 w 1331367"/>
                <a:gd name="connsiteY3" fmla="*/ 212141 h 2706624"/>
                <a:gd name="connsiteX4" fmla="*/ 1038759 w 1331367"/>
                <a:gd name="connsiteY4" fmla="*/ 343814 h 2706624"/>
                <a:gd name="connsiteX5" fmla="*/ 1126541 w 1331367"/>
                <a:gd name="connsiteY5" fmla="*/ 380390 h 2706624"/>
                <a:gd name="connsiteX6" fmla="*/ 1097280 w 1331367"/>
                <a:gd name="connsiteY6" fmla="*/ 563270 h 2706624"/>
                <a:gd name="connsiteX7" fmla="*/ 1075335 w 1331367"/>
                <a:gd name="connsiteY7" fmla="*/ 651053 h 2706624"/>
                <a:gd name="connsiteX8" fmla="*/ 892455 w 1331367"/>
                <a:gd name="connsiteY8" fmla="*/ 592531 h 2706624"/>
                <a:gd name="connsiteX9" fmla="*/ 863194 w 1331367"/>
                <a:gd name="connsiteY9" fmla="*/ 870509 h 2706624"/>
                <a:gd name="connsiteX10" fmla="*/ 577901 w 1331367"/>
                <a:gd name="connsiteY10" fmla="*/ 826617 h 2706624"/>
                <a:gd name="connsiteX11" fmla="*/ 490119 w 1331367"/>
                <a:gd name="connsiteY11" fmla="*/ 899769 h 2706624"/>
                <a:gd name="connsiteX12" fmla="*/ 358445 w 1331367"/>
                <a:gd name="connsiteY12" fmla="*/ 833933 h 2706624"/>
                <a:gd name="connsiteX13" fmla="*/ 212141 w 1331367"/>
                <a:gd name="connsiteY13" fmla="*/ 811987 h 2706624"/>
                <a:gd name="connsiteX14" fmla="*/ 160935 w 1331367"/>
                <a:gd name="connsiteY14" fmla="*/ 855878 h 2706624"/>
                <a:gd name="connsiteX15" fmla="*/ 694944 w 1331367"/>
                <a:gd name="connsiteY15" fmla="*/ 1514246 h 2706624"/>
                <a:gd name="connsiteX16" fmla="*/ 124359 w 1331367"/>
                <a:gd name="connsiteY16" fmla="*/ 2706624 h 2706624"/>
                <a:gd name="connsiteX17" fmla="*/ 0 w 1331367"/>
                <a:gd name="connsiteY17" fmla="*/ 2655417 h 2706624"/>
                <a:gd name="connsiteX18" fmla="*/ 0 w 1331367"/>
                <a:gd name="connsiteY18" fmla="*/ 2655417 h 27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1367" h="2706624">
                  <a:moveTo>
                    <a:pt x="1024128" y="0"/>
                  </a:moveTo>
                  <a:lnTo>
                    <a:pt x="1265530" y="7315"/>
                  </a:lnTo>
                  <a:lnTo>
                    <a:pt x="1331367" y="43891"/>
                  </a:lnTo>
                  <a:lnTo>
                    <a:pt x="1126541" y="212141"/>
                  </a:lnTo>
                  <a:lnTo>
                    <a:pt x="1038759" y="343814"/>
                  </a:lnTo>
                  <a:lnTo>
                    <a:pt x="1126541" y="380390"/>
                  </a:lnTo>
                  <a:lnTo>
                    <a:pt x="1097280" y="563270"/>
                  </a:lnTo>
                  <a:lnTo>
                    <a:pt x="1075335" y="651053"/>
                  </a:lnTo>
                  <a:lnTo>
                    <a:pt x="892455" y="592531"/>
                  </a:lnTo>
                  <a:lnTo>
                    <a:pt x="863194" y="870509"/>
                  </a:lnTo>
                  <a:lnTo>
                    <a:pt x="577901" y="826617"/>
                  </a:lnTo>
                  <a:lnTo>
                    <a:pt x="490119" y="899769"/>
                  </a:lnTo>
                  <a:lnTo>
                    <a:pt x="358445" y="833933"/>
                  </a:lnTo>
                  <a:lnTo>
                    <a:pt x="212141" y="811987"/>
                  </a:lnTo>
                  <a:lnTo>
                    <a:pt x="160935" y="855878"/>
                  </a:lnTo>
                  <a:lnTo>
                    <a:pt x="694944" y="1514246"/>
                  </a:lnTo>
                  <a:lnTo>
                    <a:pt x="124359" y="2706624"/>
                  </a:lnTo>
                  <a:lnTo>
                    <a:pt x="0" y="2655417"/>
                  </a:lnTo>
                  <a:lnTo>
                    <a:pt x="0" y="2655417"/>
                  </a:ln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6599034" y="2255392"/>
              <a:ext cx="1360627" cy="2633472"/>
            </a:xfrm>
            <a:custGeom>
              <a:avLst/>
              <a:gdLst>
                <a:gd name="connsiteX0" fmla="*/ 1360627 w 1360627"/>
                <a:gd name="connsiteY0" fmla="*/ 0 h 2633472"/>
                <a:gd name="connsiteX1" fmla="*/ 0 w 1360627"/>
                <a:gd name="connsiteY1" fmla="*/ 7315 h 2633472"/>
                <a:gd name="connsiteX2" fmla="*/ 0 w 1360627"/>
                <a:gd name="connsiteY2" fmla="*/ 2457907 h 2633472"/>
                <a:gd name="connsiteX3" fmla="*/ 358444 w 1360627"/>
                <a:gd name="connsiteY3" fmla="*/ 2633472 h 263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627" h="2633472">
                  <a:moveTo>
                    <a:pt x="1360627" y="0"/>
                  </a:moveTo>
                  <a:lnTo>
                    <a:pt x="0" y="7315"/>
                  </a:lnTo>
                  <a:lnTo>
                    <a:pt x="0" y="2457907"/>
                  </a:lnTo>
                  <a:lnTo>
                    <a:pt x="358444" y="2633472"/>
                  </a:lnTo>
                </a:path>
              </a:pathLst>
            </a:custGeom>
            <a:noFill/>
            <a:ln w="63500">
              <a:solidFill>
                <a:srgbClr val="00B0F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7" name="Picture 2" descr="D:\Dropbox\Grants\Sidewalk_NSF_Oct2012\Images\1349476607_BulbGrey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011" y="4318710"/>
              <a:ext cx="521272" cy="52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al 78"/>
            <p:cNvSpPr/>
            <p:nvPr/>
          </p:nvSpPr>
          <p:spPr>
            <a:xfrm>
              <a:off x="8026260" y="2563850"/>
              <a:ext cx="102955" cy="1029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566318" y="3031305"/>
              <a:ext cx="102955" cy="1029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 r="17661"/>
            <a:stretch/>
          </p:blipFill>
          <p:spPr bwMode="auto">
            <a:xfrm>
              <a:off x="6296312" y="1760764"/>
              <a:ext cx="2559055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Freeform 86"/>
            <p:cNvSpPr/>
            <p:nvPr/>
          </p:nvSpPr>
          <p:spPr>
            <a:xfrm>
              <a:off x="6766701" y="3049670"/>
              <a:ext cx="904203" cy="463694"/>
            </a:xfrm>
            <a:custGeom>
              <a:avLst/>
              <a:gdLst>
                <a:gd name="connsiteX0" fmla="*/ 0 w 829339"/>
                <a:gd name="connsiteY0" fmla="*/ 159489 h 425302"/>
                <a:gd name="connsiteX1" fmla="*/ 180753 w 829339"/>
                <a:gd name="connsiteY1" fmla="*/ 425302 h 425302"/>
                <a:gd name="connsiteX2" fmla="*/ 829339 w 829339"/>
                <a:gd name="connsiteY2" fmla="*/ 191386 h 425302"/>
                <a:gd name="connsiteX3" fmla="*/ 637953 w 829339"/>
                <a:gd name="connsiteY3" fmla="*/ 0 h 425302"/>
                <a:gd name="connsiteX4" fmla="*/ 0 w 829339"/>
                <a:gd name="connsiteY4" fmla="*/ 159489 h 4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339" h="425302">
                  <a:moveTo>
                    <a:pt x="0" y="159489"/>
                  </a:moveTo>
                  <a:lnTo>
                    <a:pt x="180753" y="425302"/>
                  </a:lnTo>
                  <a:lnTo>
                    <a:pt x="829339" y="191386"/>
                  </a:lnTo>
                  <a:lnTo>
                    <a:pt x="637953" y="0"/>
                  </a:lnTo>
                  <a:lnTo>
                    <a:pt x="0" y="159489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96312" y="4124290"/>
              <a:ext cx="2578099" cy="12401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400" dirty="0">
                <a:solidFill>
                  <a:prstClr val="white"/>
                </a:solidFill>
                <a:latin typeface="Segoe Condensed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51" r="50000" b="27622"/>
            <a:stretch/>
          </p:blipFill>
          <p:spPr bwMode="auto">
            <a:xfrm>
              <a:off x="8002791" y="4230395"/>
              <a:ext cx="810562" cy="77075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51" name="Oval 2050"/>
            <p:cNvSpPr/>
            <p:nvPr/>
          </p:nvSpPr>
          <p:spPr>
            <a:xfrm>
              <a:off x="8143070" y="4583068"/>
              <a:ext cx="113475" cy="11347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D:\Dropbox\Grants\Sidewalk_NSF_Oct2012\Images\camera_icon_transparent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073" y="4213650"/>
              <a:ext cx="322498" cy="23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2" name="TextBox 2051"/>
            <p:cNvSpPr txBox="1"/>
            <p:nvPr/>
          </p:nvSpPr>
          <p:spPr>
            <a:xfrm>
              <a:off x="7907904" y="4958831"/>
              <a:ext cx="1295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  <a:t>Your location</a:t>
              </a:r>
            </a:p>
          </p:txBody>
        </p:sp>
        <p:cxnSp>
          <p:nvCxnSpPr>
            <p:cNvPr id="2054" name="Straight Connector 2053"/>
            <p:cNvCxnSpPr/>
            <p:nvPr/>
          </p:nvCxnSpPr>
          <p:spPr>
            <a:xfrm>
              <a:off x="7917722" y="4124290"/>
              <a:ext cx="0" cy="10991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5" name="TextBox 2054"/>
            <p:cNvSpPr txBox="1"/>
            <p:nvPr/>
          </p:nvSpPr>
          <p:spPr>
            <a:xfrm>
              <a:off x="6734767" y="4159581"/>
              <a:ext cx="1157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Segoe Condensed" pitchFamily="34" charset="0"/>
                </a:rPr>
                <a:t>Take picture</a:t>
              </a:r>
            </a:p>
          </p:txBody>
        </p:sp>
        <p:cxnSp>
          <p:nvCxnSpPr>
            <p:cNvPr id="2057" name="Straight Connector 2056"/>
            <p:cNvCxnSpPr/>
            <p:nvPr/>
          </p:nvCxnSpPr>
          <p:spPr>
            <a:xfrm>
              <a:off x="6296312" y="4514060"/>
              <a:ext cx="16115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733333" y="4510472"/>
              <a:ext cx="1157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Segoe Condensed" pitchFamily="34" charset="0"/>
                </a:rPr>
                <a:t>Upload note</a:t>
              </a:r>
            </a:p>
          </p:txBody>
        </p:sp>
        <p:pic>
          <p:nvPicPr>
            <p:cNvPr id="1031" name="Picture 7" descr="D:\Dropbox\Grants\Sidewalk_NSF_Oct2012\Images\notepad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617" y="4532548"/>
              <a:ext cx="301218" cy="32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Straight Connector 107"/>
            <p:cNvCxnSpPr/>
            <p:nvPr/>
          </p:nvCxnSpPr>
          <p:spPr>
            <a:xfrm>
              <a:off x="6307462" y="4892156"/>
              <a:ext cx="16115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Rectangular Callout 2059"/>
            <p:cNvSpPr/>
            <p:nvPr/>
          </p:nvSpPr>
          <p:spPr>
            <a:xfrm>
              <a:off x="6562322" y="2117792"/>
              <a:ext cx="1787219" cy="614660"/>
            </a:xfrm>
            <a:prstGeom prst="wedgeRectCallout">
              <a:avLst>
                <a:gd name="adj1" fmla="val -21315"/>
                <a:gd name="adj2" fmla="val 114301"/>
              </a:avLst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  <a:latin typeface="Segoe Condensed" pitchFamily="34" charset="0"/>
                </a:rPr>
                <a:t>Surface Problem</a:t>
              </a:r>
              <a:br>
                <a:rPr lang="en-US" sz="1050" dirty="0">
                  <a:solidFill>
                    <a:prstClr val="white"/>
                  </a:solidFill>
                  <a:latin typeface="Segoe Condensed" pitchFamily="34" charset="0"/>
                </a:rPr>
              </a:br>
              <a:r>
                <a:rPr lang="en-US" sz="1050" dirty="0" err="1">
                  <a:solidFill>
                    <a:prstClr val="white"/>
                  </a:solidFill>
                  <a:latin typeface="Segoe Condensed" pitchFamily="34" charset="0"/>
                </a:rPr>
                <a:t>Avg</a:t>
              </a:r>
              <a:r>
                <a:rPr lang="en-US" sz="1050" dirty="0">
                  <a:solidFill>
                    <a:prstClr val="white"/>
                  </a:solidFill>
                  <a:latin typeface="Segoe Condensed" pitchFamily="34" charset="0"/>
                </a:rPr>
                <a:t> Severity: 3.6 (Hard to Pass)</a:t>
              </a:r>
            </a:p>
            <a:p>
              <a:pPr algn="ctr"/>
              <a:r>
                <a:rPr lang="en-US" sz="1050" u="sng" dirty="0">
                  <a:solidFill>
                    <a:prstClr val="white"/>
                  </a:solidFill>
                  <a:latin typeface="Segoe Condensed" pitchFamily="34" charset="0"/>
                </a:rPr>
                <a:t>Click to rate or reclassify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303146" y="1424300"/>
              <a:ext cx="2559943" cy="3593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  <a:t>Suggested Route 1</a:t>
              </a:r>
              <a:br>
                <a:rPr lang="en-US" sz="1400" dirty="0">
                  <a:solidFill>
                    <a:prstClr val="white"/>
                  </a:solidFill>
                  <a:latin typeface="Segoe Condensed" pitchFamily="34" charset="0"/>
                </a:rPr>
              </a:br>
              <a:r>
                <a:rPr lang="en-US" sz="1050" dirty="0">
                  <a:solidFill>
                    <a:prstClr val="white"/>
                  </a:solidFill>
                  <a:latin typeface="Segoe Condensed" pitchFamily="34" charset="0"/>
                </a:rPr>
                <a:t>7 </a:t>
              </a:r>
              <a:r>
                <a:rPr lang="en-US" sz="1050" dirty="0" err="1">
                  <a:solidFill>
                    <a:prstClr val="white"/>
                  </a:solidFill>
                  <a:latin typeface="Segoe Condensed" pitchFamily="34" charset="0"/>
                </a:rPr>
                <a:t>mins</a:t>
              </a:r>
              <a:r>
                <a:rPr lang="en-US" sz="1050" dirty="0">
                  <a:solidFill>
                    <a:prstClr val="white"/>
                  </a:solidFill>
                  <a:latin typeface="Segoe Condensed" pitchFamily="34" charset="0"/>
                </a:rPr>
                <a:t>, 0.3 miles remaining, at obstacle 1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0" y="121765"/>
            <a:ext cx="91440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Segoe UI Semibold"/>
                <a:cs typeface="Segoe UI Semibold"/>
              </a:rPr>
              <a:t>Route Recommendations Based on Ability</a:t>
            </a:r>
          </a:p>
        </p:txBody>
      </p:sp>
    </p:spTree>
    <p:extLst>
      <p:ext uri="{BB962C8B-B14F-4D97-AF65-F5344CB8AC3E}">
        <p14:creationId xmlns:p14="http://schemas.microsoft.com/office/powerpoint/2010/main" val="8550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onf\Dropbox\Grants\Sidewalk_NSF_Oct2012\Images\AccessScoreSmal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21521" r="2172" b="5066"/>
          <a:stretch/>
        </p:blipFill>
        <p:spPr bwMode="auto">
          <a:xfrm>
            <a:off x="-8763000" y="1219200"/>
            <a:ext cx="8153400" cy="4500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AccessScore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6"/>
            <a:ext cx="9144000" cy="64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2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511</Words>
  <Application>Microsoft Office PowerPoint</Application>
  <PresentationFormat>On-screen Show (4:3)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HelveticaNeueLT Com 107 XBlkCn</vt:lpstr>
      <vt:lpstr>Segoe Condensed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Froehlich</dc:creator>
  <cp:lastModifiedBy>Jon Froehlich</cp:lastModifiedBy>
  <cp:revision>1</cp:revision>
  <dcterms:created xsi:type="dcterms:W3CDTF">2022-11-29T19:07:50Z</dcterms:created>
  <dcterms:modified xsi:type="dcterms:W3CDTF">2022-11-29T19:13:41Z</dcterms:modified>
</cp:coreProperties>
</file>