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1521" r:id="rId3"/>
    <p:sldId id="1536" r:id="rId4"/>
    <p:sldId id="1518" r:id="rId5"/>
    <p:sldId id="1542" r:id="rId6"/>
    <p:sldId id="1546" r:id="rId7"/>
    <p:sldId id="1528" r:id="rId8"/>
    <p:sldId id="1543" r:id="rId9"/>
    <p:sldId id="1523" r:id="rId10"/>
    <p:sldId id="1534" r:id="rId11"/>
    <p:sldId id="1547" r:id="rId12"/>
    <p:sldId id="1524" r:id="rId13"/>
    <p:sldId id="1532" r:id="rId14"/>
    <p:sldId id="1548" r:id="rId15"/>
    <p:sldId id="1525" r:id="rId16"/>
    <p:sldId id="1541" r:id="rId17"/>
    <p:sldId id="257" r:id="rId18"/>
    <p:sldId id="1549" r:id="rId19"/>
    <p:sldId id="1526" r:id="rId20"/>
    <p:sldId id="155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2DE4B0-1F61-4C70-A28F-6E131E65F30A}">
          <p14:sldIdLst>
            <p14:sldId id="256"/>
            <p14:sldId id="1521"/>
            <p14:sldId id="1536"/>
            <p14:sldId id="1518"/>
            <p14:sldId id="1542"/>
            <p14:sldId id="1546"/>
            <p14:sldId id="1528"/>
            <p14:sldId id="1543"/>
            <p14:sldId id="1523"/>
            <p14:sldId id="1534"/>
            <p14:sldId id="1547"/>
            <p14:sldId id="1524"/>
            <p14:sldId id="1532"/>
            <p14:sldId id="1548"/>
            <p14:sldId id="1525"/>
            <p14:sldId id="1541"/>
            <p14:sldId id="257"/>
            <p14:sldId id="1549"/>
            <p14:sldId id="1526"/>
            <p14:sldId id="1550"/>
          </p14:sldIdLst>
        </p14:section>
        <p14:section name="Untitled Section" id="{3F8F0788-E18C-4D56-B0EE-93CEBB6F16A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FC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7B520-A51F-4AD5-B68D-677D0CF79B4E}" v="105" dt="2021-06-09T11:45:11.082"/>
    <p1510:client id="{5A95401D-2842-493A-82E3-AA67F062E46C}" v="127" dt="2021-06-09T13:53:48.513"/>
    <p1510:client id="{E7481736-76D0-4F73-9249-52FADEE9420A}" v="640" dt="2021-06-09T13:27:52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5" autoAdjust="0"/>
    <p:restoredTop sz="90896"/>
  </p:normalViewPr>
  <p:slideViewPr>
    <p:cSldViewPr snapToGrid="0">
      <p:cViewPr varScale="1">
        <p:scale>
          <a:sx n="109" d="100"/>
          <a:sy n="109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HMUELI-SCHEUER" clId="Web-{5A95401D-2842-493A-82E3-AA67F062E46C}"/>
    <pc:docChg chg="modSld">
      <pc:chgData name="MICHAL SHMUELI-SCHEUER" userId="" providerId="" clId="Web-{5A95401D-2842-493A-82E3-AA67F062E46C}" dt="2021-06-09T13:53:32.684" v="68" actId="20577"/>
      <pc:docMkLst>
        <pc:docMk/>
      </pc:docMkLst>
      <pc:sldChg chg="modSp">
        <pc:chgData name="MICHAL SHMUELI-SCHEUER" userId="" providerId="" clId="Web-{5A95401D-2842-493A-82E3-AA67F062E46C}" dt="2021-06-09T13:51:25.942" v="66" actId="20577"/>
        <pc:sldMkLst>
          <pc:docMk/>
          <pc:sldMk cId="672201432" sldId="257"/>
        </pc:sldMkLst>
        <pc:spChg chg="mod">
          <ac:chgData name="MICHAL SHMUELI-SCHEUER" userId="" providerId="" clId="Web-{5A95401D-2842-493A-82E3-AA67F062E46C}" dt="2021-06-09T13:51:25.942" v="66" actId="20577"/>
          <ac:spMkLst>
            <pc:docMk/>
            <pc:sldMk cId="672201432" sldId="257"/>
            <ac:spMk id="3" creationId="{99495C0F-39F2-49C3-BFF4-E7EBAF781508}"/>
          </ac:spMkLst>
        </pc:spChg>
      </pc:sldChg>
      <pc:sldChg chg="modSp">
        <pc:chgData name="MICHAL SHMUELI-SCHEUER" userId="" providerId="" clId="Web-{5A95401D-2842-493A-82E3-AA67F062E46C}" dt="2021-06-09T13:53:32.684" v="68" actId="20577"/>
        <pc:sldMkLst>
          <pc:docMk/>
          <pc:sldMk cId="1561763865" sldId="1525"/>
        </pc:sldMkLst>
        <pc:spChg chg="mod">
          <ac:chgData name="MICHAL SHMUELI-SCHEUER" userId="" providerId="" clId="Web-{5A95401D-2842-493A-82E3-AA67F062E46C}" dt="2021-06-09T13:53:32.684" v="68" actId="20577"/>
          <ac:spMkLst>
            <pc:docMk/>
            <pc:sldMk cId="1561763865" sldId="1525"/>
            <ac:spMk id="3" creationId="{99495C0F-39F2-49C3-BFF4-E7EBAF781508}"/>
          </ac:spMkLst>
        </pc:spChg>
      </pc:sldChg>
      <pc:sldChg chg="modSp">
        <pc:chgData name="MICHAL SHMUELI-SCHEUER" userId="" providerId="" clId="Web-{5A95401D-2842-493A-82E3-AA67F062E46C}" dt="2021-06-09T13:46:09.533" v="3" actId="14100"/>
        <pc:sldMkLst>
          <pc:docMk/>
          <pc:sldMk cId="4109627130" sldId="1541"/>
        </pc:sldMkLst>
        <pc:spChg chg="mod">
          <ac:chgData name="MICHAL SHMUELI-SCHEUER" userId="" providerId="" clId="Web-{5A95401D-2842-493A-82E3-AA67F062E46C}" dt="2021-06-09T13:46:09.533" v="3" actId="14100"/>
          <ac:spMkLst>
            <pc:docMk/>
            <pc:sldMk cId="4109627130" sldId="1541"/>
            <ac:spMk id="3" creationId="{99495C0F-39F2-49C3-BFF4-E7EBAF781508}"/>
          </ac:spMkLst>
        </pc:spChg>
      </pc:sldChg>
    </pc:docChg>
  </pc:docChgLst>
  <pc:docChgLst>
    <pc:chgData name="MICHAL SHMUELI-SCHEUER" clId="Web-{0797B520-A51F-4AD5-B68D-677D0CF79B4E}"/>
    <pc:docChg chg="delSld modSld modSection">
      <pc:chgData name="MICHAL SHMUELI-SCHEUER" userId="" providerId="" clId="Web-{0797B520-A51F-4AD5-B68D-677D0CF79B4E}" dt="2021-06-09T11:45:06.863" v="51" actId="20577"/>
      <pc:docMkLst>
        <pc:docMk/>
      </pc:docMkLst>
      <pc:sldChg chg="del">
        <pc:chgData name="MICHAL SHMUELI-SCHEUER" userId="" providerId="" clId="Web-{0797B520-A51F-4AD5-B68D-677D0CF79B4E}" dt="2021-06-09T11:37:58.366" v="0"/>
        <pc:sldMkLst>
          <pc:docMk/>
          <pc:sldMk cId="1778320538" sldId="1516"/>
        </pc:sldMkLst>
      </pc:sldChg>
      <pc:sldChg chg="modSp">
        <pc:chgData name="MICHAL SHMUELI-SCHEUER" userId="" providerId="" clId="Web-{0797B520-A51F-4AD5-B68D-677D0CF79B4E}" dt="2021-06-09T11:45:06.863" v="51" actId="20577"/>
        <pc:sldMkLst>
          <pc:docMk/>
          <pc:sldMk cId="283869630" sldId="1526"/>
        </pc:sldMkLst>
        <pc:spChg chg="mod">
          <ac:chgData name="MICHAL SHMUELI-SCHEUER" userId="" providerId="" clId="Web-{0797B520-A51F-4AD5-B68D-677D0CF79B4E}" dt="2021-06-09T11:45:06.863" v="51" actId="20577"/>
          <ac:spMkLst>
            <pc:docMk/>
            <pc:sldMk cId="283869630" sldId="1526"/>
            <ac:spMk id="3" creationId="{99495C0F-39F2-49C3-BFF4-E7EBAF781508}"/>
          </ac:spMkLst>
        </pc:spChg>
      </pc:sldChg>
      <pc:sldChg chg="modSp">
        <pc:chgData name="MICHAL SHMUELI-SCHEUER" userId="" providerId="" clId="Web-{0797B520-A51F-4AD5-B68D-677D0CF79B4E}" dt="2021-06-09T11:43:55.559" v="49" actId="20577"/>
        <pc:sldMkLst>
          <pc:docMk/>
          <pc:sldMk cId="3105153698" sldId="1535"/>
        </pc:sldMkLst>
        <pc:spChg chg="mod">
          <ac:chgData name="MICHAL SHMUELI-SCHEUER" userId="" providerId="" clId="Web-{0797B520-A51F-4AD5-B68D-677D0CF79B4E}" dt="2021-06-09T11:43:55.559" v="49" actId="20577"/>
          <ac:spMkLst>
            <pc:docMk/>
            <pc:sldMk cId="3105153698" sldId="1535"/>
            <ac:spMk id="3" creationId="{3BBB7B89-F1B0-4771-80B2-0EFB76011C21}"/>
          </ac:spMkLst>
        </pc:spChg>
        <pc:spChg chg="mod">
          <ac:chgData name="MICHAL SHMUELI-SCHEUER" userId="" providerId="" clId="Web-{0797B520-A51F-4AD5-B68D-677D0CF79B4E}" dt="2021-06-09T11:43:43.417" v="43" actId="20577"/>
          <ac:spMkLst>
            <pc:docMk/>
            <pc:sldMk cId="3105153698" sldId="1535"/>
            <ac:spMk id="14" creationId="{F391073B-4E0A-9E46-9BF4-F9D4C6B73A15}"/>
          </ac:spMkLst>
        </pc:spChg>
      </pc:sldChg>
    </pc:docChg>
  </pc:docChgLst>
  <pc:docChgLst>
    <pc:chgData name="MICHAL SHMUELI-SCHEUER" clId="Web-{E7481736-76D0-4F73-9249-52FADEE9420A}"/>
    <pc:docChg chg="addSld delSld modSld modSection">
      <pc:chgData name="MICHAL SHMUELI-SCHEUER" userId="" providerId="" clId="Web-{E7481736-76D0-4F73-9249-52FADEE9420A}" dt="2021-06-09T13:27:52.431" v="312" actId="20577"/>
      <pc:docMkLst>
        <pc:docMk/>
      </pc:docMkLst>
      <pc:sldChg chg="modSp">
        <pc:chgData name="MICHAL SHMUELI-SCHEUER" userId="" providerId="" clId="Web-{E7481736-76D0-4F73-9249-52FADEE9420A}" dt="2021-06-09T13:17:25.021" v="241" actId="20577"/>
        <pc:sldMkLst>
          <pc:docMk/>
          <pc:sldMk cId="1561763865" sldId="1525"/>
        </pc:sldMkLst>
        <pc:spChg chg="mod">
          <ac:chgData name="MICHAL SHMUELI-SCHEUER" userId="" providerId="" clId="Web-{E7481736-76D0-4F73-9249-52FADEE9420A}" dt="2021-06-09T13:17:25.021" v="241" actId="20577"/>
          <ac:spMkLst>
            <pc:docMk/>
            <pc:sldMk cId="1561763865" sldId="1525"/>
            <ac:spMk id="3" creationId="{99495C0F-39F2-49C3-BFF4-E7EBAF781508}"/>
          </ac:spMkLst>
        </pc:spChg>
      </pc:sldChg>
      <pc:sldChg chg="addSp delSp modSp add">
        <pc:chgData name="MICHAL SHMUELI-SCHEUER" userId="" providerId="" clId="Web-{E7481736-76D0-4F73-9249-52FADEE9420A}" dt="2021-06-09T13:27:52.431" v="312" actId="20577"/>
        <pc:sldMkLst>
          <pc:docMk/>
          <pc:sldMk cId="4109627130" sldId="1541"/>
        </pc:sldMkLst>
        <pc:spChg chg="mod">
          <ac:chgData name="MICHAL SHMUELI-SCHEUER" userId="" providerId="" clId="Web-{E7481736-76D0-4F73-9249-52FADEE9420A}" dt="2021-06-09T13:26:33.175" v="280" actId="20577"/>
          <ac:spMkLst>
            <pc:docMk/>
            <pc:sldMk cId="4109627130" sldId="1541"/>
            <ac:spMk id="2" creationId="{348BA3FA-07A7-4988-9076-AC0C03C5C4F1}"/>
          </ac:spMkLst>
        </pc:spChg>
        <pc:spChg chg="mod">
          <ac:chgData name="MICHAL SHMUELI-SCHEUER" userId="" providerId="" clId="Web-{E7481736-76D0-4F73-9249-52FADEE9420A}" dt="2021-06-09T13:27:52.431" v="312" actId="20577"/>
          <ac:spMkLst>
            <pc:docMk/>
            <pc:sldMk cId="4109627130" sldId="1541"/>
            <ac:spMk id="3" creationId="{99495C0F-39F2-49C3-BFF4-E7EBAF781508}"/>
          </ac:spMkLst>
        </pc:spChg>
        <pc:spChg chg="add mod">
          <ac:chgData name="MICHAL SHMUELI-SCHEUER" userId="" providerId="" clId="Web-{E7481736-76D0-4F73-9249-52FADEE9420A}" dt="2021-06-09T13:11:42.009" v="104" actId="14100"/>
          <ac:spMkLst>
            <pc:docMk/>
            <pc:sldMk cId="4109627130" sldId="1541"/>
            <ac:spMk id="4" creationId="{CA6510C9-4A08-4A0D-91C6-8EA6A984A32A}"/>
          </ac:spMkLst>
        </pc:spChg>
        <pc:spChg chg="add del mod">
          <ac:chgData name="MICHAL SHMUELI-SCHEUER" userId="" providerId="" clId="Web-{E7481736-76D0-4F73-9249-52FADEE9420A}" dt="2021-06-09T13:27:02.162" v="290"/>
          <ac:spMkLst>
            <pc:docMk/>
            <pc:sldMk cId="4109627130" sldId="1541"/>
            <ac:spMk id="5" creationId="{53561602-7ADE-4AD4-8DAB-C4975706780D}"/>
          </ac:spMkLst>
        </pc:spChg>
      </pc:sldChg>
      <pc:sldChg chg="add del">
        <pc:chgData name="MICHAL SHMUELI-SCHEUER" userId="" providerId="" clId="Web-{E7481736-76D0-4F73-9249-52FADEE9420A}" dt="2021-06-09T13:11:01.147" v="97"/>
        <pc:sldMkLst>
          <pc:docMk/>
          <pc:sldMk cId="1021405327" sldId="1542"/>
        </pc:sldMkLst>
      </pc:sldChg>
      <pc:sldChg chg="addSp delSp modSp add del">
        <pc:chgData name="MICHAL SHMUELI-SCHEUER" userId="" providerId="" clId="Web-{E7481736-76D0-4F73-9249-52FADEE9420A}" dt="2021-06-09T13:19:29.969" v="242"/>
        <pc:sldMkLst>
          <pc:docMk/>
          <pc:sldMk cId="4102655066" sldId="1542"/>
        </pc:sldMkLst>
        <pc:spChg chg="del mod">
          <ac:chgData name="MICHAL SHMUELI-SCHEUER" userId="" providerId="" clId="Web-{E7481736-76D0-4F73-9249-52FADEE9420A}" dt="2021-06-09T13:11:34.587" v="100"/>
          <ac:spMkLst>
            <pc:docMk/>
            <pc:sldMk cId="4102655066" sldId="1542"/>
            <ac:spMk id="3" creationId="{99495C0F-39F2-49C3-BFF4-E7EBAF781508}"/>
          </ac:spMkLst>
        </pc:spChg>
        <pc:spChg chg="add mod">
          <ac:chgData name="MICHAL SHMUELI-SCHEUER" userId="" providerId="" clId="Web-{E7481736-76D0-4F73-9249-52FADEE9420A}" dt="2021-06-09T13:11:34.587" v="100"/>
          <ac:spMkLst>
            <pc:docMk/>
            <pc:sldMk cId="4102655066" sldId="1542"/>
            <ac:spMk id="5" creationId="{1A2E7F12-0BA5-4ECB-884F-11ED65F5DC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#papers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2276</c:v>
                </c:pt>
                <c:pt idx="1">
                  <c:v>3039</c:v>
                </c:pt>
                <c:pt idx="2">
                  <c:v>2867</c:v>
                </c:pt>
                <c:pt idx="3">
                  <c:v>1827</c:v>
                </c:pt>
                <c:pt idx="4">
                  <c:v>225</c:v>
                </c:pt>
                <c:pt idx="5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F-064A-ACE0-B34A7EF7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2886175"/>
        <c:axId val="1722939599"/>
      </c:barChart>
      <c:catAx>
        <c:axId val="1722886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#summaries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722939599"/>
        <c:crosses val="autoZero"/>
        <c:auto val="1"/>
        <c:lblAlgn val="ctr"/>
        <c:lblOffset val="100"/>
        <c:noMultiLvlLbl val="0"/>
      </c:catAx>
      <c:valAx>
        <c:axId val="172293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#papers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72288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Avg ROUGE-F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ROUGE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AINLPML</c:v>
                </c:pt>
                <c:pt idx="1">
                  <c:v>GUIR</c:v>
                </c:pt>
                <c:pt idx="2">
                  <c:v>LTRC_NLP</c:v>
                </c:pt>
                <c:pt idx="3">
                  <c:v>BASELINE</c:v>
                </c:pt>
                <c:pt idx="4">
                  <c:v>AINLPML</c:v>
                </c:pt>
                <c:pt idx="5">
                  <c:v>Prachuryanath</c:v>
                </c:pt>
                <c:pt idx="6">
                  <c:v>Mfonseca</c:v>
                </c:pt>
                <c:pt idx="7">
                  <c:v>KvDTeam</c:v>
                </c:pt>
                <c:pt idx="8">
                  <c:v>Fudan_DMIIP</c:v>
                </c:pt>
                <c:pt idx="9">
                  <c:v>GATS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26.6</c:v>
                </c:pt>
                <c:pt idx="1">
                  <c:v>26.2</c:v>
                </c:pt>
                <c:pt idx="2">
                  <c:v>26</c:v>
                </c:pt>
                <c:pt idx="3">
                  <c:v>25.9</c:v>
                </c:pt>
                <c:pt idx="4">
                  <c:v>25.5</c:v>
                </c:pt>
                <c:pt idx="5">
                  <c:v>24.9</c:v>
                </c:pt>
                <c:pt idx="6">
                  <c:v>24</c:v>
                </c:pt>
                <c:pt idx="7">
                  <c:v>23.6</c:v>
                </c:pt>
                <c:pt idx="8">
                  <c:v>23.6</c:v>
                </c:pt>
                <c:pt idx="9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E-EA4C-AFDA-E51D802D5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665087"/>
        <c:axId val="1311165551"/>
      </c:barChart>
      <c:catAx>
        <c:axId val="131166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311165551"/>
        <c:crosses val="autoZero"/>
        <c:auto val="1"/>
        <c:lblAlgn val="ctr"/>
        <c:lblOffset val="100"/>
        <c:noMultiLvlLbl val="0"/>
      </c:catAx>
      <c:valAx>
        <c:axId val="131116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31166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Avg ROUGE-F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ROUGE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FD9-3946-B399-40731EA68F7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D9-3946-B399-40731EA68F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FD9-3946-B399-40731EA68F7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D9-3946-B399-40731EA68F7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FD9-3946-B399-40731EA68F7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D9-3946-B399-40731EA68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AINLPML</c:v>
                </c:pt>
                <c:pt idx="1">
                  <c:v>GUIR</c:v>
                </c:pt>
                <c:pt idx="2">
                  <c:v>LTRC_NLP</c:v>
                </c:pt>
                <c:pt idx="3">
                  <c:v>BASELINE</c:v>
                </c:pt>
                <c:pt idx="4">
                  <c:v>AINLPML</c:v>
                </c:pt>
                <c:pt idx="5">
                  <c:v>Prachuryanath</c:v>
                </c:pt>
                <c:pt idx="6">
                  <c:v>Mfonseca</c:v>
                </c:pt>
                <c:pt idx="7">
                  <c:v>KvDTeam</c:v>
                </c:pt>
                <c:pt idx="8">
                  <c:v>Fudan_DMIIP</c:v>
                </c:pt>
                <c:pt idx="9">
                  <c:v>GATS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26.6</c:v>
                </c:pt>
                <c:pt idx="1">
                  <c:v>26.2</c:v>
                </c:pt>
                <c:pt idx="2">
                  <c:v>26</c:v>
                </c:pt>
                <c:pt idx="3">
                  <c:v>25.9</c:v>
                </c:pt>
                <c:pt idx="4">
                  <c:v>25.5</c:v>
                </c:pt>
                <c:pt idx="5">
                  <c:v>24.9</c:v>
                </c:pt>
                <c:pt idx="6">
                  <c:v>24</c:v>
                </c:pt>
                <c:pt idx="7">
                  <c:v>23.6</c:v>
                </c:pt>
                <c:pt idx="8">
                  <c:v>23.6</c:v>
                </c:pt>
                <c:pt idx="9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E-EA4C-AFDA-E51D802D5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665087"/>
        <c:axId val="1311165551"/>
      </c:barChart>
      <c:catAx>
        <c:axId val="131166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311165551"/>
        <c:crosses val="autoZero"/>
        <c:auto val="1"/>
        <c:lblAlgn val="ctr"/>
        <c:lblOffset val="100"/>
        <c:noMultiLvlLbl val="0"/>
      </c:catAx>
      <c:valAx>
        <c:axId val="131116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31166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0.75437</cdr:x>
      <cdr:y>0.00808</cdr:y>
    </cdr:from>
    <cdr:to>
      <cdr:x>0.7753</cdr:x>
      <cdr:y>0.04473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4AB6E6E-D2E4-0E60-FBEF-D649C42C017F}"/>
            </a:ext>
          </a:extLst>
        </cdr:cNvPr>
        <cdr:cNvSpPr/>
      </cdr:nvSpPr>
      <cdr:spPr>
        <a:xfrm xmlns:a="http://schemas.openxmlformats.org/drawingml/2006/main">
          <a:off x="6030950" y="36634"/>
          <a:ext cx="167268" cy="1661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0.77832</cdr:x>
      <cdr:y>0</cdr:y>
    </cdr:from>
    <cdr:to>
      <cdr:x>0.93941</cdr:x>
      <cdr:y>0.06125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AC7FD86-170B-97F9-8547-D473D5E41755}"/>
            </a:ext>
          </a:extLst>
        </cdr:cNvPr>
        <cdr:cNvSpPr txBox="1"/>
      </cdr:nvSpPr>
      <cdr:spPr>
        <a:xfrm xmlns:a="http://schemas.openxmlformats.org/drawingml/2006/main">
          <a:off x="6222380" y="0"/>
          <a:ext cx="1287892" cy="27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No system report</a:t>
          </a:r>
        </a:p>
      </cdr:txBody>
    </cdr:sp>
  </cdr:relSizeAnchor>
  <cdr:relSizeAnchor xmlns:cdr="http://schemas.openxmlformats.org/drawingml/2006/chartDrawing">
    <cdr:from>
      <cdr:x>0.77692</cdr:x>
      <cdr:y>0.04889</cdr:y>
    </cdr:from>
    <cdr:to>
      <cdr:x>0.93802</cdr:x>
      <cdr:y>0.11014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662D9CA-5235-7A4B-4397-1007C5A3B836}"/>
            </a:ext>
          </a:extLst>
        </cdr:cNvPr>
        <cdr:cNvSpPr txBox="1"/>
      </cdr:nvSpPr>
      <cdr:spPr>
        <a:xfrm xmlns:a="http://schemas.openxmlformats.org/drawingml/2006/main">
          <a:off x="6211229" y="221628"/>
          <a:ext cx="1287892" cy="277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Submitted a system report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F9EA-B184-8A4C-821A-CB5A627393E7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F4BA-CA0B-3B4F-A3B6-4FAE54A7475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652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</a:rPr>
              <a:t>For baseline it suffers from incomplete last sentence (could be fixed by postprocessing)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EF4BA-CA0B-3B4F-A3B6-4FAE54A7475C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567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Some of the gold summaries referred to specific results about tables or equations, which might further improve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EF4BA-CA0B-3B4F-A3B6-4FAE54A7475C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39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0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539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9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3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585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2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232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18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706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0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4E3022-EFBA-4680-8727-3A2C70B1CC62}" type="datetimeFigureOut">
              <a:rPr lang="en-IL" smtClean="0"/>
              <a:t>16/10/2022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FCA4E-E5CF-45A5-8C27-C0E3BCF10019}" type="slidenum">
              <a:rPr lang="en-IL" smtClean="0"/>
              <a:t>‹#›</a:t>
            </a:fld>
            <a:endParaRPr lang="en-I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2.sdp-1.34.pdf" TargetMode="External"/><Relationship Id="rId2" Type="http://schemas.openxmlformats.org/officeDocument/2006/relationships/hyperlink" Target="https://aclanthology.org/2022.sdp-1.3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lanthology.org/2022.sdp-1.36.pdf" TargetMode="External"/><Relationship Id="rId4" Type="http://schemas.openxmlformats.org/officeDocument/2006/relationships/hyperlink" Target="https://aclanthology.org/2022.sdp-1.35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var-bjro-cg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lenai/mup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huggingface.co/datasets/allenai/m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clanthology.org/2020.findings-emnlp.42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dalab.lisn.upsaclay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40BC-CCB9-4047-99B5-BC698230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The FIRST Shared Task on Multi-Perspective Scientific Document Summarization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SDP@COLING 2022</a:t>
            </a:r>
            <a:endParaRPr lang="en-IL" sz="3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erceptual Reasoning and Interaction Research">
            <a:extLst>
              <a:ext uri="{FF2B5EF4-FFF2-40B4-BE49-F238E27FC236}">
                <a16:creationId xmlns:a16="http://schemas.microsoft.com/office/drawing/2014/main" id="{AF9BFB9A-590E-03CB-4763-601E8283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757" y="5996396"/>
            <a:ext cx="2285942" cy="3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BM Research · GitHub">
            <a:extLst>
              <a:ext uri="{FF2B5EF4-FFF2-40B4-BE49-F238E27FC236}">
                <a16:creationId xmlns:a16="http://schemas.microsoft.com/office/drawing/2014/main" id="{C8EF30ED-C7D8-B653-1CFF-18D98F77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2641" y="5827930"/>
            <a:ext cx="675999" cy="6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NI MFF | Faculty of Mathematics and Physics">
            <a:extLst>
              <a:ext uri="{FF2B5EF4-FFF2-40B4-BE49-F238E27FC236}">
                <a16:creationId xmlns:a16="http://schemas.microsoft.com/office/drawing/2014/main" id="{579B3ED2-5F65-2ACF-B03F-D617BBE9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41" y="5862562"/>
            <a:ext cx="2199175" cy="6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a Privacy Vault - PII Data Protection for Developers | Piiano">
            <a:extLst>
              <a:ext uri="{FF2B5EF4-FFF2-40B4-BE49-F238E27FC236}">
                <a16:creationId xmlns:a16="http://schemas.microsoft.com/office/drawing/2014/main" id="{D147CFF5-5FAC-4BCA-E839-4EFB5DED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306" y="5957898"/>
            <a:ext cx="1488198" cy="4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6AA-5AA6-77FC-C158-1BB0DAC4F03B}"/>
              </a:ext>
            </a:extLst>
          </p:cNvPr>
          <p:cNvSpPr txBox="1"/>
          <p:nvPr/>
        </p:nvSpPr>
        <p:spPr>
          <a:xfrm>
            <a:off x="907607" y="5930536"/>
            <a:ext cx="3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DD674-9149-A8F0-FEDD-78A792B24C51}"/>
              </a:ext>
            </a:extLst>
          </p:cNvPr>
          <p:cNvSpPr txBox="1"/>
          <p:nvPr/>
        </p:nvSpPr>
        <p:spPr>
          <a:xfrm>
            <a:off x="4266669" y="5904645"/>
            <a:ext cx="3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92FB2-52D4-CD36-95FB-DA65E2D50F9D}"/>
              </a:ext>
            </a:extLst>
          </p:cNvPr>
          <p:cNvSpPr txBox="1"/>
          <p:nvPr/>
        </p:nvSpPr>
        <p:spPr>
          <a:xfrm>
            <a:off x="6793060" y="5862562"/>
            <a:ext cx="3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E111E-3A61-DE1C-63EE-72BF3C29D3E5}"/>
              </a:ext>
            </a:extLst>
          </p:cNvPr>
          <p:cNvSpPr txBox="1"/>
          <p:nvPr/>
        </p:nvSpPr>
        <p:spPr>
          <a:xfrm>
            <a:off x="9828798" y="5745870"/>
            <a:ext cx="3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926BC-88D8-0FCD-8B38-490BB63189A4}"/>
              </a:ext>
            </a:extLst>
          </p:cNvPr>
          <p:cNvSpPr txBox="1"/>
          <p:nvPr/>
        </p:nvSpPr>
        <p:spPr>
          <a:xfrm>
            <a:off x="1395864" y="765167"/>
            <a:ext cx="9480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MuP</a:t>
            </a:r>
            <a:r>
              <a:rPr lang="en-US" sz="36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 2022: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The FIRST Shared Task on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Multi-Perspective Scientific Document Summarization</a:t>
            </a:r>
            <a:br>
              <a:rPr lang="en-US" sz="3600" dirty="0">
                <a:solidFill>
                  <a:srgbClr val="00B0F0"/>
                </a:solidFill>
                <a:latin typeface="Arial Rounded MT Bold" panose="020F0704030504030204" pitchFamily="34" charset="77"/>
              </a:rPr>
            </a:br>
            <a:endParaRPr lang="en-US" sz="3600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074" name="Picture 2" descr="3rd Workshop on Scholarly Document Processing">
            <a:extLst>
              <a:ext uri="{FF2B5EF4-FFF2-40B4-BE49-F238E27FC236}">
                <a16:creationId xmlns:a16="http://schemas.microsoft.com/office/drawing/2014/main" id="{478079EA-6FC1-C049-6F60-0F41AFBC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346" y="3624975"/>
            <a:ext cx="1254557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hal Shmueli-Scheuer">
            <a:extLst>
              <a:ext uri="{FF2B5EF4-FFF2-40B4-BE49-F238E27FC236}">
                <a16:creationId xmlns:a16="http://schemas.microsoft.com/office/drawing/2014/main" id="{AC79895D-11D5-7F10-D060-18E2B061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4866" y="358900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rthankar Ghosal">
            <a:extLst>
              <a:ext uri="{FF2B5EF4-FFF2-40B4-BE49-F238E27FC236}">
                <a16:creationId xmlns:a16="http://schemas.microsoft.com/office/drawing/2014/main" id="{9CD959F2-ECA8-C684-2A7C-709B968F5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738" y="3624975"/>
            <a:ext cx="124029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rman">
            <a:extLst>
              <a:ext uri="{FF2B5EF4-FFF2-40B4-BE49-F238E27FC236}">
                <a16:creationId xmlns:a16="http://schemas.microsoft.com/office/drawing/2014/main" id="{F8B4C9E4-96A9-8094-F13D-35416173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420" y="3624975"/>
            <a:ext cx="127209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3B2EB0-BEB3-E388-BC67-01F9E544964D}"/>
              </a:ext>
            </a:extLst>
          </p:cNvPr>
          <p:cNvSpPr txBox="1"/>
          <p:nvPr/>
        </p:nvSpPr>
        <p:spPr>
          <a:xfrm>
            <a:off x="2051327" y="5119633"/>
            <a:ext cx="1527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Arman Cohan</a:t>
            </a:r>
            <a:r>
              <a:rPr lang="en-US" sz="1800" baseline="30000" dirty="0"/>
              <a:t>1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9943B-601D-19BE-29EC-69E93D79A3C0}"/>
              </a:ext>
            </a:extLst>
          </p:cNvPr>
          <p:cNvSpPr txBox="1"/>
          <p:nvPr/>
        </p:nvSpPr>
        <p:spPr>
          <a:xfrm>
            <a:off x="4177452" y="5102397"/>
            <a:ext cx="1728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Guy Feigenblat</a:t>
            </a:r>
            <a:r>
              <a:rPr lang="en-US" sz="1800" baseline="30000" dirty="0"/>
              <a:t>2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35D33-8C3C-13FF-7C48-DB14322B8E17}"/>
              </a:ext>
            </a:extLst>
          </p:cNvPr>
          <p:cNvSpPr txBox="1"/>
          <p:nvPr/>
        </p:nvSpPr>
        <p:spPr>
          <a:xfrm>
            <a:off x="6259526" y="5105783"/>
            <a:ext cx="1971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Tirthankar</a:t>
            </a:r>
            <a:r>
              <a:rPr lang="en-US" sz="1800" dirty="0"/>
              <a:t> Ghosal</a:t>
            </a:r>
            <a:r>
              <a:rPr lang="en-US" sz="1800" baseline="30000" dirty="0"/>
              <a:t>3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E90E2-EA29-5D24-0150-E1A15D79B1EA}"/>
              </a:ext>
            </a:extLst>
          </p:cNvPr>
          <p:cNvSpPr txBox="1"/>
          <p:nvPr/>
        </p:nvSpPr>
        <p:spPr>
          <a:xfrm>
            <a:off x="8296684" y="5119633"/>
            <a:ext cx="25647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Michal Shmueli-Scheuer</a:t>
            </a:r>
            <a:r>
              <a:rPr lang="en-US" sz="1800" baseline="300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65BA8-F66A-A9F8-5E17-C1F68285DCC0}"/>
              </a:ext>
            </a:extLst>
          </p:cNvPr>
          <p:cNvSpPr txBox="1"/>
          <p:nvPr/>
        </p:nvSpPr>
        <p:spPr>
          <a:xfrm>
            <a:off x="5075349" y="3069443"/>
            <a:ext cx="2480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SDP@COLING 2022</a:t>
            </a:r>
          </a:p>
        </p:txBody>
      </p:sp>
    </p:spTree>
    <p:extLst>
      <p:ext uri="{BB962C8B-B14F-4D97-AF65-F5344CB8AC3E}">
        <p14:creationId xmlns:p14="http://schemas.microsoft.com/office/powerpoint/2010/main" val="169741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of participation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9 participating teams</a:t>
            </a:r>
          </a:p>
          <a:p>
            <a:pPr lvl="1"/>
            <a:r>
              <a:rPr lang="en-US" sz="2400" dirty="0"/>
              <a:t>100+ submitted runs</a:t>
            </a:r>
          </a:p>
          <a:p>
            <a:pPr lvl="1"/>
            <a:r>
              <a:rPr lang="en-US" sz="2400" dirty="0"/>
              <a:t>4 system reports and presentations</a:t>
            </a:r>
          </a:p>
          <a:p>
            <a:pPr marL="12801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5426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0F85-51A9-6982-88BB-F835CCB8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and participating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9AB4-308A-AAC0-78BA-651E9E58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01476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provide a simple BART baseline for the task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BART-Large trained on CNN/DM summarization dataset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6C5C5-B488-290B-E6B8-831437415371}"/>
              </a:ext>
            </a:extLst>
          </p:cNvPr>
          <p:cNvSpPr txBox="1"/>
          <p:nvPr/>
        </p:nvSpPr>
        <p:spPr>
          <a:xfrm>
            <a:off x="1024128" y="3300761"/>
            <a:ext cx="104004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Variety of approaches explored by participating systems: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Extractive approach based on Graph attention networks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(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Akkasi, 2022)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stage extractive + abstractive, Neural Topic Model with LED: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GUIR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(Sotudeh and Goharian, 2022) 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Exploration of various Seq2Seq pretrained methods: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LTRC (Urlana et al., 2022) 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Structure-aware extractive approach + Abstractive approach: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AINLPML (Kumar et al., 2022)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D31D2-5F5C-4934-6ADC-E437AA49FBB2}"/>
              </a:ext>
            </a:extLst>
          </p:cNvPr>
          <p:cNvSpPr/>
          <p:nvPr/>
        </p:nvSpPr>
        <p:spPr>
          <a:xfrm>
            <a:off x="767435" y="1828456"/>
            <a:ext cx="10838985" cy="19410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145519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Stay tuned for select system presentations after this session</a:t>
            </a:r>
          </a:p>
          <a:p>
            <a:pPr algn="ctr"/>
            <a:r>
              <a:rPr lang="en-US" sz="2800" dirty="0"/>
              <a:t>Also checkout virtual posters</a:t>
            </a:r>
          </a:p>
        </p:txBody>
      </p:sp>
    </p:spTree>
    <p:extLst>
      <p:ext uri="{BB962C8B-B14F-4D97-AF65-F5344CB8AC3E}">
        <p14:creationId xmlns:p14="http://schemas.microsoft.com/office/powerpoint/2010/main" val="8459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9576D6C-3C7A-0D4E-838D-3C565BA90FE2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all" spc="20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Overview of Results</a:t>
            </a:r>
          </a:p>
        </p:txBody>
      </p:sp>
    </p:spTree>
    <p:extLst>
      <p:ext uri="{BB962C8B-B14F-4D97-AF65-F5344CB8AC3E}">
        <p14:creationId xmlns:p14="http://schemas.microsoft.com/office/powerpoint/2010/main" val="368222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52917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Leaderboard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347" y="2139877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Overall ROUGE scores were high, suggesting good progress towards the task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ROUGE performance difference between systems were small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5951C6-6F11-436E-E5DE-B2258A9C5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95493"/>
              </p:ext>
            </p:extLst>
          </p:nvPr>
        </p:nvGraphicFramePr>
        <p:xfrm>
          <a:off x="4103649" y="1739962"/>
          <a:ext cx="7994644" cy="453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05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52917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Leaderboard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347" y="2139877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Overall ROUGE scores were high, suggesting good progress towards the task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ROUGE performance difference between top systems were small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We perform additional human evaluation to gain better insights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5951C6-6F11-436E-E5DE-B2258A9C5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760115"/>
              </p:ext>
            </p:extLst>
          </p:nvPr>
        </p:nvGraphicFramePr>
        <p:xfrm>
          <a:off x="4103649" y="1739962"/>
          <a:ext cx="7994644" cy="453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B8F5C1-A355-379F-6A28-AE0AED487AD0}"/>
              </a:ext>
            </a:extLst>
          </p:cNvPr>
          <p:cNvSpPr/>
          <p:nvPr/>
        </p:nvSpPr>
        <p:spPr>
          <a:xfrm>
            <a:off x="10138317" y="2001776"/>
            <a:ext cx="167268" cy="1661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A3FA-07A7-4988-9076-AC0C03C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5C0F-39F2-49C3-BFF4-E7EBAF781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10446513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852C-741D-75CB-77A6-7253A7BE6B0E}"/>
              </a:ext>
            </a:extLst>
          </p:cNvPr>
          <p:cNvSpPr txBox="1">
            <a:spLocks/>
          </p:cNvSpPr>
          <p:nvPr/>
        </p:nvSpPr>
        <p:spPr>
          <a:xfrm>
            <a:off x="1024125" y="1839951"/>
            <a:ext cx="10896529" cy="4469409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2020104020603" pitchFamily="34" charset="0"/>
              <a:buChar char="§"/>
            </a:pPr>
            <a:r>
              <a:rPr lang="en-US" dirty="0"/>
              <a:t>We annotated 20 randomly selected papers along with all system submissions for those papers (systems with submitted reports)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b="0" i="0" dirty="0">
                <a:effectLst/>
              </a:rPr>
              <a:t>Manual annotation was </a:t>
            </a:r>
            <a:r>
              <a:rPr lang="en-US" dirty="0"/>
              <a:t>challenging: </a:t>
            </a:r>
            <a:r>
              <a:rPr lang="en-US" b="0" i="0" dirty="0">
                <a:effectLst/>
              </a:rPr>
              <a:t>~40 minutes on avg per paper for domain experts</a:t>
            </a:r>
            <a:endParaRPr lang="en-US" dirty="0"/>
          </a:p>
          <a:p>
            <a:pPr>
              <a:buFont typeface="Wingdings" panose="020B0602020104020603" pitchFamily="34" charset="0"/>
              <a:buChar char="§"/>
            </a:pPr>
            <a:r>
              <a:rPr lang="en-US" dirty="0"/>
              <a:t>We rate the systems on a Likert scale (1-5), </a:t>
            </a:r>
            <a:r>
              <a:rPr lang="en-US" dirty="0" err="1"/>
              <a:t>w.r.t</a:t>
            </a:r>
            <a:r>
              <a:rPr lang="en-US" dirty="0"/>
              <a:t> three main qualities: </a:t>
            </a:r>
          </a:p>
          <a:p>
            <a:pPr lvl="1">
              <a:buFont typeface="Wingdings" panose="020B0602020104020603" pitchFamily="34" charset="0"/>
              <a:buChar char="§"/>
            </a:pPr>
            <a:r>
              <a:rPr lang="en-US" dirty="0"/>
              <a:t>faithfulness, readability, coverage</a:t>
            </a:r>
          </a:p>
        </p:txBody>
      </p:sp>
    </p:spTree>
    <p:extLst>
      <p:ext uri="{BB962C8B-B14F-4D97-AF65-F5344CB8AC3E}">
        <p14:creationId xmlns:p14="http://schemas.microsoft.com/office/powerpoint/2010/main" val="156176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A3FA-07A7-4988-9076-AC0C03C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 – Detailed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5C0F-39F2-49C3-BFF4-E7EBAF781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132" y="2286000"/>
            <a:ext cx="6233532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b="0" i="0" dirty="0">
                <a:effectLst/>
              </a:rPr>
              <a:t>Consistent with the automated evaluation results, AINLPML outperforms the rest of the systems</a:t>
            </a:r>
            <a:r>
              <a:rPr lang="en-US" dirty="0"/>
              <a:t> 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b="0" i="0" dirty="0">
                <a:effectLst/>
              </a:rPr>
              <a:t>GATS achieves highest faithfulness and lowest Readability. Expected as their approach is extractive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b="0" i="0" dirty="0">
                <a:effectLst/>
              </a:rPr>
              <a:t>GUIR and AINLPML achieve highest coverage scores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b="0" i="0" dirty="0">
                <a:effectLst/>
              </a:rPr>
              <a:t>Readability of abstractive systems is typically high.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ECD2AF-32F1-D049-2C2D-65EA1DBD6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25723"/>
              </p:ext>
            </p:extLst>
          </p:nvPr>
        </p:nvGraphicFramePr>
        <p:xfrm>
          <a:off x="7650866" y="2285999"/>
          <a:ext cx="4269788" cy="3640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95155">
                  <a:extLst>
                    <a:ext uri="{9D8B030D-6E8A-4147-A177-3AD203B41FA5}">
                      <a16:colId xmlns:a16="http://schemas.microsoft.com/office/drawing/2014/main" val="653851621"/>
                    </a:ext>
                  </a:extLst>
                </a:gridCol>
                <a:gridCol w="1064327">
                  <a:extLst>
                    <a:ext uri="{9D8B030D-6E8A-4147-A177-3AD203B41FA5}">
                      <a16:colId xmlns:a16="http://schemas.microsoft.com/office/drawing/2014/main" val="3679238488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3468090011"/>
                    </a:ext>
                  </a:extLst>
                </a:gridCol>
                <a:gridCol w="1000338">
                  <a:extLst>
                    <a:ext uri="{9D8B030D-6E8A-4147-A177-3AD203B41FA5}">
                      <a16:colId xmlns:a16="http://schemas.microsoft.com/office/drawing/2014/main" val="1414322176"/>
                    </a:ext>
                  </a:extLst>
                </a:gridCol>
              </a:tblGrid>
              <a:tr h="80617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b="0" dirty="0">
                          <a:effectLst/>
                        </a:rPr>
                        <a:t>Team / System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0" dirty="0">
                          <a:effectLst/>
                        </a:rPr>
                        <a:t>Faithfulness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0" dirty="0">
                          <a:effectLst/>
                        </a:rPr>
                        <a:t>Readability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0" dirty="0">
                          <a:effectLst/>
                        </a:rPr>
                        <a:t>Coverage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53608"/>
                  </a:ext>
                </a:extLst>
              </a:tr>
              <a:tr h="806171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effectLst/>
                        </a:rPr>
                        <a:t>BART (baseline)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dirty="0">
                          <a:effectLst/>
                        </a:rPr>
                        <a:t>4.1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>
                          <a:effectLst/>
                        </a:rPr>
                        <a:t>3.6</a:t>
                      </a:r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1">
                          <a:effectLst/>
                        </a:rPr>
                        <a:t>3.9</a:t>
                      </a:r>
                      <a:endParaRPr lang="en-US" sz="16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83920"/>
                  </a:ext>
                </a:extLst>
              </a:tr>
              <a:tr h="50697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effectLst/>
                        </a:rPr>
                        <a:t>LTRC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0" dirty="0">
                          <a:effectLst/>
                        </a:rPr>
                        <a:t>4.4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>
                          <a:effectLst/>
                        </a:rPr>
                        <a:t>3.6</a:t>
                      </a:r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20695"/>
                  </a:ext>
                </a:extLst>
              </a:tr>
              <a:tr h="50697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effectLst/>
                        </a:rPr>
                        <a:t>GATS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1" dirty="0">
                          <a:effectLst/>
                        </a:rPr>
                        <a:t>5.0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dirty="0">
                          <a:effectLst/>
                        </a:rPr>
                        <a:t>2.7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>
                          <a:effectLst/>
                        </a:rPr>
                        <a:t>2.4</a:t>
                      </a:r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73016"/>
                  </a:ext>
                </a:extLst>
              </a:tr>
              <a:tr h="50697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>
                          <a:effectLst/>
                        </a:rPr>
                        <a:t>GUIR</a:t>
                      </a:r>
                      <a:endParaRPr lang="en-US" sz="16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dirty="0">
                          <a:effectLst/>
                        </a:rPr>
                        <a:t>4.1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dirty="0">
                          <a:effectLst/>
                        </a:rPr>
                        <a:t>4.2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1" dirty="0">
                          <a:effectLst/>
                        </a:rPr>
                        <a:t>3.9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8490"/>
                  </a:ext>
                </a:extLst>
              </a:tr>
              <a:tr h="50697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600" dirty="0">
                          <a:effectLst/>
                        </a:rPr>
                        <a:t>AINLPML</a:t>
                      </a:r>
                      <a:endParaRPr lang="en-US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0" dirty="0">
                          <a:effectLst/>
                        </a:rPr>
                        <a:t>4.4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1" dirty="0">
                          <a:effectLst/>
                        </a:rPr>
                        <a:t>4.7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600" b="1" dirty="0">
                          <a:effectLst/>
                        </a:rPr>
                        <a:t>3.9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95250" marB="952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4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2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C75469-4DB4-412B-82AD-7E1E2132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BA3FA-07A7-4988-9076-AC0C03C5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10574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5C0F-39F2-49C3-BFF4-E7EBAF781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10617745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>
                <a:ea typeface="+mn-lt"/>
                <a:cs typeface="+mn-lt"/>
              </a:rPr>
              <a:t>BART-CNNDM was a strong baseline!</a:t>
            </a:r>
            <a:endParaRPr lang="he-IL" sz="1600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/>
              <a:t>Combined Extractive + abstractive methods performed well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/>
              <a:t>Teams made good progress towards faithfulness &amp; readability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/>
              <a:t>Coverage remains an open issue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/>
              <a:t>Using specific properties of scientific papers (e.g., structure) can help improve summarization quality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000" dirty="0"/>
              <a:t>Some teams performed interesting analysis on which sections to use as input and found that the </a:t>
            </a:r>
            <a:r>
              <a:rPr lang="en-US" sz="2000" i="1" dirty="0"/>
              <a:t>introduction section </a:t>
            </a:r>
            <a:r>
              <a:rPr lang="en-US" sz="2000" dirty="0"/>
              <a:t>is one of the most informative ones.</a:t>
            </a:r>
          </a:p>
        </p:txBody>
      </p:sp>
    </p:spTree>
    <p:extLst>
      <p:ext uri="{BB962C8B-B14F-4D97-AF65-F5344CB8AC3E}">
        <p14:creationId xmlns:p14="http://schemas.microsoft.com/office/powerpoint/2010/main" val="67220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CD511-EABB-53DF-1FFB-B2CC4F26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0CC8A-3EEC-526E-A3F1-B6FA9F071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8467" cy="4023360"/>
          </a:xfrm>
        </p:spPr>
        <p:txBody>
          <a:bodyPr/>
          <a:lstStyle/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400" dirty="0"/>
              <a:t>No team explored scientific entities (tables, figures, equation, citations, etc.) or text surrounding them. 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400" dirty="0"/>
              <a:t>The overall results were not much higher than our provided baseline</a:t>
            </a:r>
          </a:p>
          <a:p>
            <a:pPr marL="516636" lvl="1" indent="-342900">
              <a:buFont typeface="Wingdings" panose="020B0602020104020603" pitchFamily="34" charset="0"/>
              <a:buChar char="§"/>
            </a:pPr>
            <a:r>
              <a:rPr lang="en-US" sz="2000" dirty="0"/>
              <a:t>Still a lot of room for improvement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400" dirty="0"/>
              <a:t>Most systems usually treated the task as a general scientific summarization problem</a:t>
            </a:r>
          </a:p>
          <a:p>
            <a:pPr marL="342900" indent="-342900">
              <a:buFont typeface="Wingdings" panose="020B0602020104020603" pitchFamily="34" charset="0"/>
              <a:buChar char="§"/>
            </a:pPr>
            <a:r>
              <a:rPr lang="en-US" sz="2400" dirty="0"/>
              <a:t>We did not see much focus on multi-perspective aspect of the dataset/task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9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A3FA-07A7-4988-9076-AC0C03C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5C0F-39F2-49C3-BFF4-E7EBAF781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434" y="2286000"/>
            <a:ext cx="1131848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Stay tuned for MuP-2023!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exploring possible extensions/improvements:</a:t>
            </a:r>
          </a:p>
          <a:p>
            <a:pPr>
              <a:buFontTx/>
              <a:buChar char="-"/>
            </a:pPr>
            <a:r>
              <a:rPr lang="en-US" dirty="0"/>
              <a:t> Data expansion from other sources</a:t>
            </a:r>
          </a:p>
          <a:p>
            <a:pPr>
              <a:buFontTx/>
              <a:buChar char="-"/>
            </a:pPr>
            <a:r>
              <a:rPr lang="en-US" dirty="0"/>
              <a:t> Additional fine-grained annotations</a:t>
            </a:r>
          </a:p>
          <a:p>
            <a:pPr>
              <a:buFontTx/>
              <a:buChar char="-"/>
            </a:pPr>
            <a:r>
              <a:rPr lang="en-US" dirty="0"/>
              <a:t> Controlled generation </a:t>
            </a:r>
            <a:r>
              <a:rPr lang="en-US" dirty="0" err="1"/>
              <a:t>w.r.t</a:t>
            </a:r>
            <a:r>
              <a:rPr lang="en-US" dirty="0"/>
              <a:t> different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8386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0000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Summarization of Scientific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9822548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 Generating summaries of scientific documents is challenging </a:t>
            </a:r>
            <a:endParaRPr lang="en-US" sz="2400" b="0" i="0" u="none" strike="noStrike" dirty="0">
              <a:solidFill>
                <a:srgbClr val="1CADE4"/>
              </a:solidFill>
              <a:effectLst/>
              <a:cs typeface="Calibri" panose="020F050202020403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Documents are 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typically long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and 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require domain expertise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Most existing scientific summarization datasets have a  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single gold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summary</a:t>
            </a:r>
            <a:endParaRPr lang="en-US" sz="2400" b="0" i="0" u="none" strike="noStrike" dirty="0">
              <a:solidFill>
                <a:srgbClr val="1CADE4"/>
              </a:solidFill>
              <a:effectLst/>
              <a:cs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Only one gold summary 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fails </a:t>
            </a:r>
            <a:r>
              <a:rPr lang="en-US" sz="2400" b="0" i="0" u="none" strike="noStrike" dirty="0">
                <a:effectLst/>
                <a:cs typeface="Calibri" panose="020F0502020204030204" pitchFamily="34" charset="0"/>
              </a:rPr>
              <a:t>to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>
                <a:effectLst/>
                <a:cs typeface="Calibri" panose="020F0502020204030204" pitchFamily="34" charset="0"/>
              </a:rPr>
              <a:t>capture </a:t>
            </a:r>
            <a:r>
              <a:rPr lang="en-US" sz="2400" b="0" i="0" u="none" strike="noStrike" dirty="0">
                <a:solidFill>
                  <a:srgbClr val="1CADE4"/>
                </a:solidFill>
                <a:effectLst/>
                <a:cs typeface="Calibri" panose="020F0502020204030204" pitchFamily="34" charset="0"/>
              </a:rPr>
              <a:t>multiple perspectives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Systems trained on single gold summaries may fail to capture salient points with regards to specific perspectives/facets</a:t>
            </a:r>
            <a:endParaRPr lang="en-US" sz="2400" b="0" i="0" u="none" strike="noStrike" dirty="0">
              <a:solidFill>
                <a:srgbClr val="1CADE4"/>
              </a:solidFill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6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578B4F-7A37-C3BE-1D8C-6D27ADD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93560"/>
            <a:ext cx="9720072" cy="2296880"/>
          </a:xfrm>
        </p:spPr>
        <p:txBody>
          <a:bodyPr/>
          <a:lstStyle/>
          <a:p>
            <a:pPr algn="ctr"/>
            <a:r>
              <a:rPr lang="en-US" dirty="0"/>
              <a:t>Thanks!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D1C5D-0E9F-7EA9-3065-28C13E2A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287210"/>
            <a:ext cx="9720073" cy="3022150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join the shared task presentations happening right after this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https://meet.google.com/var-bjro-cgp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please check out the virtual poster sessions</a:t>
            </a:r>
          </a:p>
        </p:txBody>
      </p:sp>
    </p:spTree>
    <p:extLst>
      <p:ext uri="{BB962C8B-B14F-4D97-AF65-F5344CB8AC3E}">
        <p14:creationId xmlns:p14="http://schemas.microsoft.com/office/powerpoint/2010/main" val="40549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C6C9-E739-DFC1-7454-53DE8F12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15811" cy="4023360"/>
          </a:xfrm>
        </p:spPr>
        <p:txBody>
          <a:bodyPr/>
          <a:lstStyle/>
          <a:p>
            <a:pPr marL="457200" indent="-457200" rtl="0" fontAlgn="base">
              <a:spcBef>
                <a:spcPts val="0"/>
              </a:spcBef>
              <a:spcAft>
                <a:spcPts val="10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Shared task on Scientific Document Summarization with the following goals: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Make progress towards scientific document summarization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Explore methods that can generate multi-perspective summaries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Help robust training of models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Capture different types of possible summaries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Potential for controlling generation towards specific perspectives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4FE36-27F9-510A-AF86-DE571ABF997A}"/>
              </a:ext>
            </a:extLst>
          </p:cNvPr>
          <p:cNvSpPr txBox="1"/>
          <p:nvPr/>
        </p:nvSpPr>
        <p:spPr>
          <a:xfrm>
            <a:off x="1161016" y="548640"/>
            <a:ext cx="10142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MuP</a:t>
            </a:r>
            <a:r>
              <a:rPr lang="en-US" sz="4000" dirty="0"/>
              <a:t>: </a:t>
            </a:r>
            <a:r>
              <a:rPr lang="en-US" sz="4000" b="1" dirty="0"/>
              <a:t>Mu</a:t>
            </a:r>
            <a:r>
              <a:rPr lang="en-US" sz="4000" dirty="0"/>
              <a:t>lti-</a:t>
            </a:r>
            <a:r>
              <a:rPr lang="en-US" sz="4000" b="1" dirty="0"/>
              <a:t>P</a:t>
            </a:r>
            <a:r>
              <a:rPr lang="en-US" sz="4000" dirty="0"/>
              <a:t>erspective Scientific Document Summarization</a:t>
            </a:r>
          </a:p>
        </p:txBody>
      </p:sp>
    </p:spTree>
    <p:extLst>
      <p:ext uri="{BB962C8B-B14F-4D97-AF65-F5344CB8AC3E}">
        <p14:creationId xmlns:p14="http://schemas.microsoft.com/office/powerpoint/2010/main" val="146667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F57890-95DF-44E6-AF9F-51E850497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MUP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465623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Dataset from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OpenReview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ML/NLP Related conferences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Peer Reviews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C9EC4B-7AC1-4C30-9582-FCF185FE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5A972B-FA62-4B8A-86FD-875DF2CF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997AEE-DE0C-47D0-A517-19D27A60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B555EB-E3FE-40A3-9789-7F044DF1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9053C4-E873-4D52-ADC6-FDFBBB2BB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72E7A1-BA9F-4D76-A51D-1823A754E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0" name="Picture 2" descr="Venues | OpenReview">
            <a:extLst>
              <a:ext uri="{FF2B5EF4-FFF2-40B4-BE49-F238E27FC236}">
                <a16:creationId xmlns:a16="http://schemas.microsoft.com/office/drawing/2014/main" id="{4CAF4D8F-ACB5-812F-BB5D-5765EEE8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144" y="3882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sociation for Computational Linguistics (ACL) Conference Template -  Association for Computational Linguistics (ACL) Conference">
            <a:extLst>
              <a:ext uri="{FF2B5EF4-FFF2-40B4-BE49-F238E27FC236}">
                <a16:creationId xmlns:a16="http://schemas.microsoft.com/office/drawing/2014/main" id="{4627419E-0925-1F7F-F9F6-2BAD6AA9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756" y="328530"/>
            <a:ext cx="1745709" cy="11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CLR 2020 - Amazon Science">
            <a:extLst>
              <a:ext uri="{FF2B5EF4-FFF2-40B4-BE49-F238E27FC236}">
                <a16:creationId xmlns:a16="http://schemas.microsoft.com/office/drawing/2014/main" id="{E74FB78D-6C17-3C90-FC7C-4D004F32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423" y="4297680"/>
            <a:ext cx="2360666" cy="20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urIPS 2019">
            <a:extLst>
              <a:ext uri="{FF2B5EF4-FFF2-40B4-BE49-F238E27FC236}">
                <a16:creationId xmlns:a16="http://schemas.microsoft.com/office/drawing/2014/main" id="{E2D3C49E-667B-3451-2970-E7ADFC4D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243" y="4336824"/>
            <a:ext cx="1968927" cy="19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KBC 2022">
            <a:extLst>
              <a:ext uri="{FF2B5EF4-FFF2-40B4-BE49-F238E27FC236}">
                <a16:creationId xmlns:a16="http://schemas.microsoft.com/office/drawing/2014/main" id="{0B355BD8-9B3B-FC13-2CEC-575A038F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364" y="1804306"/>
            <a:ext cx="1399127" cy="21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8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48925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Dataset – Collection &amp; creation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85028-E09B-F25A-6415-C8FC84E38967}"/>
              </a:ext>
            </a:extLst>
          </p:cNvPr>
          <p:cNvGrpSpPr/>
          <p:nvPr/>
        </p:nvGrpSpPr>
        <p:grpSpPr>
          <a:xfrm>
            <a:off x="7456081" y="1681655"/>
            <a:ext cx="4428491" cy="2207729"/>
            <a:chOff x="7123233" y="1723139"/>
            <a:chExt cx="4656236" cy="21662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5B0BF8-7923-63D6-2AD6-F97ECF86F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233" y="1723139"/>
              <a:ext cx="4656236" cy="216624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3B2D6A-C010-7D19-662A-47EF1A7A6F02}"/>
                </a:ext>
              </a:extLst>
            </p:cNvPr>
            <p:cNvSpPr/>
            <p:nvPr/>
          </p:nvSpPr>
          <p:spPr>
            <a:xfrm>
              <a:off x="7283669" y="2959996"/>
              <a:ext cx="4046483" cy="64505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35124C-B054-4858-C087-6E73EB4C84F3}"/>
              </a:ext>
            </a:extLst>
          </p:cNvPr>
          <p:cNvGrpSpPr/>
          <p:nvPr/>
        </p:nvGrpSpPr>
        <p:grpSpPr>
          <a:xfrm>
            <a:off x="7456081" y="3920002"/>
            <a:ext cx="4428491" cy="2914321"/>
            <a:chOff x="5927834" y="3889384"/>
            <a:chExt cx="4706007" cy="29143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BFFBBF-0F87-2380-FB4E-F5E75A01C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7834" y="3889384"/>
              <a:ext cx="4706007" cy="29143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1707B5-57F2-BB9B-3FA2-AAA8A4061C99}"/>
                </a:ext>
              </a:extLst>
            </p:cNvPr>
            <p:cNvSpPr/>
            <p:nvPr/>
          </p:nvSpPr>
          <p:spPr>
            <a:xfrm>
              <a:off x="5927834" y="5388431"/>
              <a:ext cx="4046483" cy="20307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A09C6F-BD8D-AA48-2827-F6C65607447C}"/>
              </a:ext>
            </a:extLst>
          </p:cNvPr>
          <p:cNvSpPr txBox="1"/>
          <p:nvPr/>
        </p:nvSpPr>
        <p:spPr>
          <a:xfrm>
            <a:off x="761548" y="2027519"/>
            <a:ext cx="6694533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Extract common fields from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OpenReview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Title, Author, Summary, Review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 Summary field does not exist use the first paragraph of the review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 automated filters to remove subjective summaries or criticism</a:t>
            </a:r>
          </a:p>
          <a:p>
            <a:pPr rtl="0" fontAlgn="base">
              <a:spcBef>
                <a:spcPts val="16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Human evaluation showed 95% accuracy of the filters</a:t>
            </a:r>
          </a:p>
        </p:txBody>
      </p:sp>
    </p:spTree>
    <p:extLst>
      <p:ext uri="{BB962C8B-B14F-4D97-AF65-F5344CB8AC3E}">
        <p14:creationId xmlns:p14="http://schemas.microsoft.com/office/powerpoint/2010/main" val="12699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648BD7-D25A-ED7B-FC77-57EEBBA5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MUP Dataset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28692-199D-4F26-96F6-D0199994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0" y="2286000"/>
            <a:ext cx="5218044" cy="4023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12K total papers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27K summaries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 average 2.57 summary per paper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B012CA1-28B9-219C-1868-68A992335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012888"/>
              </p:ext>
            </p:extLst>
          </p:nvPr>
        </p:nvGraphicFramePr>
        <p:xfrm>
          <a:off x="6010568" y="1382658"/>
          <a:ext cx="5409096" cy="405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D8C3B5-23B4-C269-0892-960C0138B6AF}"/>
              </a:ext>
            </a:extLst>
          </p:cNvPr>
          <p:cNvSpPr txBox="1"/>
          <p:nvPr/>
        </p:nvSpPr>
        <p:spPr>
          <a:xfrm>
            <a:off x="670595" y="3894427"/>
            <a:ext cx="521356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Available on our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github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repo and also on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Huggingface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Datasets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https://github.com/allenai/mup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wentieth Century"/>
                <a:hlinkClick r:id="rId4"/>
              </a:rPr>
              <a:t>https://huggingface.co/datasets/allenai/mup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Twentieth Century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br>
              <a:rPr lang="en-US" dirty="0"/>
            </a:br>
            <a:endParaRPr lang="en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0709D-7491-8DE1-7469-BCDF57F4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476" y="5752084"/>
            <a:ext cx="2006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540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task format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08" y="1940313"/>
            <a:ext cx="5071872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Given a scientific paper, generate a summary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Summaries that capture reader’s viewpoint rather than author’s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 work shows qualitative differences between these two types of summaries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(Cachola et al., 2020)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8D89D-57E9-2DBE-A97C-54AB7F75B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468" y="2420953"/>
            <a:ext cx="2343764" cy="3417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78369E-75A0-BF08-B41F-90B9B897F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041" y="1724553"/>
            <a:ext cx="2367556" cy="3417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C114F-BE74-54FF-E135-80872EED2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97" y="1061356"/>
            <a:ext cx="2242923" cy="320039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7CDF7F-E551-6F1E-8C65-0F395206E355}"/>
              </a:ext>
            </a:extLst>
          </p:cNvPr>
          <p:cNvCxnSpPr/>
          <p:nvPr/>
        </p:nvCxnSpPr>
        <p:spPr>
          <a:xfrm>
            <a:off x="9611832" y="3311911"/>
            <a:ext cx="477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576C16C-CE31-B5D9-19A1-EF8CB77AE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601" y="2853252"/>
            <a:ext cx="1302048" cy="9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3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7F11-EBE3-9D17-69BC-15E27678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</a:rPr>
              <a:t>Quantitative Evaluation: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ROUGE</a:t>
            </a:r>
          </a:p>
          <a:p>
            <a:pPr marL="457200" lvl="1" indent="-3286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ROUGE-1, -2, -L metrics. </a:t>
            </a:r>
          </a:p>
          <a:p>
            <a:pPr marL="457200" lvl="1" indent="-3286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average of the ROUGE-F used for leaderboard ranking</a:t>
            </a:r>
          </a:p>
          <a:p>
            <a:pPr algn="l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1" dirty="0">
                <a:solidFill>
                  <a:srgbClr val="002060"/>
                </a:solidFill>
              </a:rPr>
              <a:t>Human Evaluation: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Human evaluation on a sample of submitted summaries</a:t>
            </a:r>
          </a:p>
          <a:p>
            <a:pPr marL="457200" lvl="1" indent="-3286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Faithfulness</a:t>
            </a:r>
          </a:p>
          <a:p>
            <a:pPr marL="457200" lvl="1" indent="-3286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Readability</a:t>
            </a:r>
          </a:p>
          <a:p>
            <a:pPr marL="457200" lvl="1" indent="-3286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Coverage</a:t>
            </a:r>
          </a:p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76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53CB-6EAD-40FF-B456-5ABA1490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Leaderboard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7B89-F1B0-4771-80B2-0EFB7601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77450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We provide a leaderboard for the shared task to facilitate participation and measuring progress</a:t>
            </a:r>
          </a:p>
          <a:p>
            <a:pPr marL="0" indent="0">
              <a:buNone/>
            </a:pPr>
            <a:r>
              <a:rPr lang="en-US" dirty="0"/>
              <a:t>We use the </a:t>
            </a:r>
            <a:r>
              <a:rPr lang="en-US" dirty="0" err="1"/>
              <a:t>CodaLab</a:t>
            </a:r>
            <a:r>
              <a:rPr lang="en-US" dirty="0"/>
              <a:t> platform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https://codalab.lisn.upsaclay.fr/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D778B-6C4A-5B4F-84A9-6EDF562B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881" y="826324"/>
            <a:ext cx="5603567" cy="5701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46245-341D-1A38-2686-9B9CCDC6D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30" y="4297680"/>
            <a:ext cx="1638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{704C0255-8D9E-2342-BFC8-937D39590C3B}tf10001124</Template>
  <TotalTime>1393</TotalTime>
  <Words>942</Words>
  <Application>Microsoft Macintosh PowerPoint</Application>
  <PresentationFormat>Widescreen</PresentationFormat>
  <Paragraphs>163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Tw Cen MT</vt:lpstr>
      <vt:lpstr>Tw Cen MT Condensed</vt:lpstr>
      <vt:lpstr>Twentieth Century</vt:lpstr>
      <vt:lpstr>Wingdings</vt:lpstr>
      <vt:lpstr>Wingdings 3</vt:lpstr>
      <vt:lpstr>Integral</vt:lpstr>
      <vt:lpstr>The FIRST Shared Task on Multi-Perspective Scientific Document Summarization SDP@COLING 2022</vt:lpstr>
      <vt:lpstr>Summarization of Scientific documents</vt:lpstr>
      <vt:lpstr>PowerPoint Presentation</vt:lpstr>
      <vt:lpstr>MUP Dataset</vt:lpstr>
      <vt:lpstr>Dataset – Collection &amp; creation </vt:lpstr>
      <vt:lpstr>MUP Dataset</vt:lpstr>
      <vt:lpstr>The task format </vt:lpstr>
      <vt:lpstr>Evaluation</vt:lpstr>
      <vt:lpstr>Leaderboard</vt:lpstr>
      <vt:lpstr>Statistics of participation</vt:lpstr>
      <vt:lpstr>BASELINE and participating systems</vt:lpstr>
      <vt:lpstr>PowerPoint Presentation</vt:lpstr>
      <vt:lpstr>Leaderboard results</vt:lpstr>
      <vt:lpstr>Leaderboard results</vt:lpstr>
      <vt:lpstr>Human evaluation</vt:lpstr>
      <vt:lpstr>Human evaluation – Detailed comments</vt:lpstr>
      <vt:lpstr>Insights</vt:lpstr>
      <vt:lpstr>INSIGHTS</vt:lpstr>
      <vt:lpstr>What’s next?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LongSumm Shared Task</dc:title>
  <dc:creator>GUY FEIGENBLAT</dc:creator>
  <cp:lastModifiedBy>Guy Feigenblat</cp:lastModifiedBy>
  <cp:revision>219</cp:revision>
  <dcterms:created xsi:type="dcterms:W3CDTF">2020-11-19T20:05:06Z</dcterms:created>
  <dcterms:modified xsi:type="dcterms:W3CDTF">2022-10-16T17:53:21Z</dcterms:modified>
</cp:coreProperties>
</file>