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4" r:id="rId1"/>
    <p:sldMasterId id="2147483695" r:id="rId2"/>
  </p:sldMasterIdLst>
  <p:notesMasterIdLst>
    <p:notesMasterId r:id="rId22"/>
  </p:notesMasterIdLst>
  <p:sldIdLst>
    <p:sldId id="368" r:id="rId3"/>
    <p:sldId id="369" r:id="rId4"/>
    <p:sldId id="395" r:id="rId5"/>
    <p:sldId id="393" r:id="rId6"/>
    <p:sldId id="384" r:id="rId7"/>
    <p:sldId id="385" r:id="rId8"/>
    <p:sldId id="386" r:id="rId9"/>
    <p:sldId id="392" r:id="rId10"/>
    <p:sldId id="388" r:id="rId11"/>
    <p:sldId id="370" r:id="rId12"/>
    <p:sldId id="374" r:id="rId13"/>
    <p:sldId id="394" r:id="rId14"/>
    <p:sldId id="390" r:id="rId15"/>
    <p:sldId id="373" r:id="rId16"/>
    <p:sldId id="377" r:id="rId17"/>
    <p:sldId id="396" r:id="rId18"/>
    <p:sldId id="391" r:id="rId19"/>
    <p:sldId id="378" r:id="rId20"/>
    <p:sldId id="387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Consolas" panose="020B0609020204030204" pitchFamily="49" charset="0"/>
      <p:regular r:id="rId31"/>
      <p:bold r:id="rId32"/>
      <p:italic r:id="rId33"/>
      <p:boldItalic r:id="rId34"/>
    </p:embeddedFont>
    <p:embeddedFont>
      <p:font typeface="黑体" panose="02010609060101010101" pitchFamily="49" charset="-122"/>
      <p:regular r:id="rId35"/>
    </p:embeddedFont>
    <p:embeddedFont>
      <p:font typeface="微软雅黑" panose="020B0503020204020204" pitchFamily="34" charset="-122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默认节" id="{2D0418BA-5B03-4CF2-A6B0-2B0EFA24B831}">
          <p14:sldIdLst>
            <p14:sldId id="368"/>
            <p14:sldId id="369"/>
            <p14:sldId id="395"/>
            <p14:sldId id="393"/>
            <p14:sldId id="384"/>
            <p14:sldId id="385"/>
            <p14:sldId id="386"/>
            <p14:sldId id="392"/>
            <p14:sldId id="388"/>
            <p14:sldId id="370"/>
            <p14:sldId id="374"/>
            <p14:sldId id="394"/>
            <p14:sldId id="390"/>
            <p14:sldId id="373"/>
            <p14:sldId id="377"/>
            <p14:sldId id="396"/>
            <p14:sldId id="391"/>
            <p14:sldId id="378"/>
            <p14:sldId id="3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291" autoAdjust="0"/>
  </p:normalViewPr>
  <p:slideViewPr>
    <p:cSldViewPr snapToGrid="0">
      <p:cViewPr varScale="1">
        <p:scale>
          <a:sx n="86" d="100"/>
          <a:sy n="86" d="100"/>
        </p:scale>
        <p:origin x="64" y="2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44d52fc93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gc44d52fc93_1_2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67" name="Google Shape;467;gc44d52fc93_1_2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8536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44d52fc93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gc44d52fc93_1_2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67" name="Google Shape;467;gc44d52fc93_1_2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2312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44d52fc93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gc44d52fc93_1_2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67" name="Google Shape;467;gc44d52fc93_1_2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5556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2094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7911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44d52fc93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gc44d52fc93_1_2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67" name="Google Shape;467;gc44d52fc93_1_2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7483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44d52fc93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gc44d52fc93_1_2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67" name="Google Shape;467;gc44d52fc93_1_2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0197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c44d52fc93_1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gc44d52fc93_1_2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67" name="Google Shape;467;gc44d52fc93_1_2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24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57177" y="321389"/>
            <a:ext cx="8629875" cy="44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entury Gothic"/>
              <a:buNone/>
              <a:defRPr sz="2000" b="1" i="0" u="none" strike="noStrike" cap="non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>
            <a:endParaRPr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257177" y="838201"/>
            <a:ext cx="8629875" cy="361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lvl1pPr marL="457200" marR="0" lvl="0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7"/>
          <p:cNvSpPr/>
          <p:nvPr/>
        </p:nvSpPr>
        <p:spPr>
          <a:xfrm rot="10800000">
            <a:off x="0" y="657419"/>
            <a:ext cx="7753471" cy="73811"/>
          </a:xfrm>
          <a:prstGeom prst="rect">
            <a:avLst/>
          </a:prstGeom>
          <a:gradFill>
            <a:gsLst>
              <a:gs pos="0">
                <a:srgbClr val="F6F9FC"/>
              </a:gs>
              <a:gs pos="1000">
                <a:srgbClr val="16469D"/>
              </a:gs>
              <a:gs pos="89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9"/>
          <p:cNvSpPr/>
          <p:nvPr/>
        </p:nvSpPr>
        <p:spPr>
          <a:xfrm rot="10800000">
            <a:off x="0" y="657419"/>
            <a:ext cx="7753471" cy="73811"/>
          </a:xfrm>
          <a:prstGeom prst="rect">
            <a:avLst/>
          </a:prstGeom>
          <a:gradFill>
            <a:gsLst>
              <a:gs pos="0">
                <a:srgbClr val="F6F9FC"/>
              </a:gs>
              <a:gs pos="89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0"/>
          <p:cNvSpPr/>
          <p:nvPr/>
        </p:nvSpPr>
        <p:spPr>
          <a:xfrm rot="10800000">
            <a:off x="0" y="657419"/>
            <a:ext cx="7753471" cy="73811"/>
          </a:xfrm>
          <a:prstGeom prst="rect">
            <a:avLst/>
          </a:prstGeom>
          <a:gradFill>
            <a:gsLst>
              <a:gs pos="0">
                <a:srgbClr val="F6F9FC"/>
              </a:gs>
              <a:gs pos="89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1"/>
          <p:cNvSpPr/>
          <p:nvPr/>
        </p:nvSpPr>
        <p:spPr>
          <a:xfrm rot="10800000">
            <a:off x="0" y="657419"/>
            <a:ext cx="7753471" cy="73811"/>
          </a:xfrm>
          <a:prstGeom prst="rect">
            <a:avLst/>
          </a:prstGeom>
          <a:gradFill>
            <a:gsLst>
              <a:gs pos="0">
                <a:srgbClr val="F6F9FC"/>
              </a:gs>
              <a:gs pos="89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2"/>
          <p:cNvSpPr/>
          <p:nvPr/>
        </p:nvSpPr>
        <p:spPr>
          <a:xfrm rot="10800000">
            <a:off x="0" y="657419"/>
            <a:ext cx="7753471" cy="73811"/>
          </a:xfrm>
          <a:prstGeom prst="rect">
            <a:avLst/>
          </a:prstGeom>
          <a:gradFill>
            <a:gsLst>
              <a:gs pos="0">
                <a:srgbClr val="F6F9FC"/>
              </a:gs>
              <a:gs pos="1000">
                <a:srgbClr val="16469D"/>
              </a:gs>
              <a:gs pos="89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3"/>
          <p:cNvSpPr/>
          <p:nvPr/>
        </p:nvSpPr>
        <p:spPr>
          <a:xfrm rot="10800000">
            <a:off x="0" y="657419"/>
            <a:ext cx="7753471" cy="73811"/>
          </a:xfrm>
          <a:prstGeom prst="rect">
            <a:avLst/>
          </a:prstGeom>
          <a:gradFill>
            <a:gsLst>
              <a:gs pos="0">
                <a:srgbClr val="F6F9FC"/>
              </a:gs>
              <a:gs pos="1000">
                <a:srgbClr val="16469D"/>
              </a:gs>
              <a:gs pos="89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923" y="85808"/>
            <a:ext cx="644853" cy="57161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A4674077-7186-F593-C12A-EC6A6609F215}"/>
              </a:ext>
            </a:extLst>
          </p:cNvPr>
          <p:cNvSpPr txBox="1">
            <a:spLocks/>
          </p:cNvSpPr>
          <p:nvPr/>
        </p:nvSpPr>
        <p:spPr>
          <a:xfrm>
            <a:off x="359593" y="1627278"/>
            <a:ext cx="8289319" cy="94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entury Gothic"/>
              <a:buNone/>
              <a:defRPr sz="2000" b="1" i="0" u="none" strike="noStrike" cap="non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CN" sz="4000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/>
                <a:sym typeface="Arial"/>
              </a:rPr>
              <a:t>Fluid</a:t>
            </a:r>
            <a:r>
              <a:rPr lang="zh-CN" altLang="en-US" sz="4000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/>
                <a:sym typeface="Arial"/>
              </a:rPr>
              <a:t>加速云上大数据查询框架初探</a:t>
            </a: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id="{6DB765A5-F42D-8274-4AAF-B70F6C271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8140" y="2808868"/>
            <a:ext cx="2287719" cy="620132"/>
          </a:xfrm>
        </p:spPr>
        <p:txBody>
          <a:bodyPr/>
          <a:lstStyle/>
          <a:p>
            <a:pPr marL="139700" indent="0">
              <a:buNone/>
            </a:pP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2022.05.26</a:t>
            </a:r>
            <a:endParaRPr lang="zh-CN" altLang="en-US" sz="28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0987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22259A1-B947-23E3-3B28-92D15E58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8" y="321390"/>
            <a:ext cx="827344" cy="390992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目录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B0803BB-B345-0DEA-54F1-F6B3F635DD63}"/>
              </a:ext>
            </a:extLst>
          </p:cNvPr>
          <p:cNvGrpSpPr/>
          <p:nvPr/>
        </p:nvGrpSpPr>
        <p:grpSpPr>
          <a:xfrm>
            <a:off x="2779510" y="1409355"/>
            <a:ext cx="3305156" cy="2537774"/>
            <a:chOff x="2483768" y="2304912"/>
            <a:chExt cx="4406875" cy="3383698"/>
          </a:xfrm>
        </p:grpSpPr>
        <p:grpSp>
          <p:nvGrpSpPr>
            <p:cNvPr id="50" name="Group 9">
              <a:extLst>
                <a:ext uri="{FF2B5EF4-FFF2-40B4-BE49-F238E27FC236}">
                  <a16:creationId xmlns:a16="http://schemas.microsoft.com/office/drawing/2014/main" id="{222E3D7B-63AF-DE6B-4344-4B71CE0D63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6279" y="2304912"/>
              <a:ext cx="4404364" cy="603426"/>
              <a:chOff x="1319" y="1880"/>
              <a:chExt cx="2953" cy="311"/>
            </a:xfrm>
          </p:grpSpPr>
          <p:sp>
            <p:nvSpPr>
              <p:cNvPr id="67" name="AutoShape 10">
                <a:extLst>
                  <a:ext uri="{FF2B5EF4-FFF2-40B4-BE49-F238E27FC236}">
                    <a16:creationId xmlns:a16="http://schemas.microsoft.com/office/drawing/2014/main" id="{59FD4BAC-38AF-A4C6-64EA-0D63C2950EA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AutoShape 11">
                <a:extLst>
                  <a:ext uri="{FF2B5EF4-FFF2-40B4-BE49-F238E27FC236}">
                    <a16:creationId xmlns:a16="http://schemas.microsoft.com/office/drawing/2014/main" id="{87A3BA1A-5DC6-3DDD-3FE8-C07159D7493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 Box 12">
                <a:extLst>
                  <a:ext uri="{FF2B5EF4-FFF2-40B4-BE49-F238E27FC236}">
                    <a16:creationId xmlns:a16="http://schemas.microsoft.com/office/drawing/2014/main" id="{1B56EE2E-4889-361B-2D25-46D691E7C701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FF000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背景技术介绍</a:t>
                </a:r>
                <a:endParaRPr kumimoji="0" lang="en-US" altLang="zh-CN" sz="2100" dirty="0">
                  <a:solidFill>
                    <a:srgbClr val="FF000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Text Box 18">
              <a:extLst>
                <a:ext uri="{FF2B5EF4-FFF2-40B4-BE49-F238E27FC236}">
                  <a16:creationId xmlns:a16="http://schemas.microsoft.com/office/drawing/2014/main" id="{8A67A005-9539-4AB1-F8D5-AFF268E8424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235775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1</a:t>
              </a: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1893D800-611B-FC84-9662-58EEB9087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3212976"/>
              <a:ext cx="4406875" cy="603426"/>
              <a:chOff x="1319" y="1880"/>
              <a:chExt cx="2953" cy="311"/>
            </a:xfrm>
          </p:grpSpPr>
          <p:sp>
            <p:nvSpPr>
              <p:cNvPr id="64" name="AutoShape 10">
                <a:extLst>
                  <a:ext uri="{FF2B5EF4-FFF2-40B4-BE49-F238E27FC236}">
                    <a16:creationId xmlns:a16="http://schemas.microsoft.com/office/drawing/2014/main" id="{51B30FC5-FD90-9207-8C8C-9A9539C87D7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AutoShape 11">
                <a:extLst>
                  <a:ext uri="{FF2B5EF4-FFF2-40B4-BE49-F238E27FC236}">
                    <a16:creationId xmlns:a16="http://schemas.microsoft.com/office/drawing/2014/main" id="{B5D668EA-F6D9-B55C-D16B-BAE52BE932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Text Box 12">
                <a:extLst>
                  <a:ext uri="{FF2B5EF4-FFF2-40B4-BE49-F238E27FC236}">
                    <a16:creationId xmlns:a16="http://schemas.microsoft.com/office/drawing/2014/main" id="{A1EED8ED-7B2C-4F53-8600-E8040A29615D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方案分析讨论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69E9257F-762E-0A03-4979-E10712129B3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324101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2</a:t>
              </a:r>
            </a:p>
          </p:txBody>
        </p:sp>
        <p:grpSp>
          <p:nvGrpSpPr>
            <p:cNvPr id="54" name="Group 9">
              <a:extLst>
                <a:ext uri="{FF2B5EF4-FFF2-40B4-BE49-F238E27FC236}">
                  <a16:creationId xmlns:a16="http://schemas.microsoft.com/office/drawing/2014/main" id="{A3794C10-6894-DF90-B407-C774297447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4149080"/>
              <a:ext cx="4406875" cy="603426"/>
              <a:chOff x="1319" y="1880"/>
              <a:chExt cx="2953" cy="311"/>
            </a:xfrm>
          </p:grpSpPr>
          <p:sp>
            <p:nvSpPr>
              <p:cNvPr id="61" name="AutoShape 10">
                <a:extLst>
                  <a:ext uri="{FF2B5EF4-FFF2-40B4-BE49-F238E27FC236}">
                    <a16:creationId xmlns:a16="http://schemas.microsoft.com/office/drawing/2014/main" id="{26E8EB8B-146E-5E6C-CAEC-93A15FC6C70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AutoShape 11">
                <a:extLst>
                  <a:ext uri="{FF2B5EF4-FFF2-40B4-BE49-F238E27FC236}">
                    <a16:creationId xmlns:a16="http://schemas.microsoft.com/office/drawing/2014/main" id="{8B204938-FB20-DBB2-E5FA-1D5E89E95B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 Box 12">
                <a:extLst>
                  <a:ext uri="{FF2B5EF4-FFF2-40B4-BE49-F238E27FC236}">
                    <a16:creationId xmlns:a16="http://schemas.microsoft.com/office/drawing/2014/main" id="{A56430AA-0D0F-60C1-2767-0FBB2E579B1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一些初步设计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5" name="Text Box 18">
              <a:extLst>
                <a:ext uri="{FF2B5EF4-FFF2-40B4-BE49-F238E27FC236}">
                  <a16:creationId xmlns:a16="http://schemas.microsoft.com/office/drawing/2014/main" id="{F7735745-3297-E4E8-682C-50235212AB7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4177120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3</a:t>
              </a:r>
            </a:p>
          </p:txBody>
        </p:sp>
        <p:grpSp>
          <p:nvGrpSpPr>
            <p:cNvPr id="56" name="Group 9">
              <a:extLst>
                <a:ext uri="{FF2B5EF4-FFF2-40B4-BE49-F238E27FC236}">
                  <a16:creationId xmlns:a16="http://schemas.microsoft.com/office/drawing/2014/main" id="{B2F0E9A9-6E89-BC4A-6E54-47F34B0D7F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5085184"/>
              <a:ext cx="4406874" cy="603426"/>
              <a:chOff x="1319" y="1880"/>
              <a:chExt cx="2953" cy="311"/>
            </a:xfrm>
          </p:grpSpPr>
          <p:sp>
            <p:nvSpPr>
              <p:cNvPr id="58" name="AutoShape 10">
                <a:extLst>
                  <a:ext uri="{FF2B5EF4-FFF2-40B4-BE49-F238E27FC236}">
                    <a16:creationId xmlns:a16="http://schemas.microsoft.com/office/drawing/2014/main" id="{D24E3FF9-8AEA-5628-A9FD-16856CF0D89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9" name="AutoShape 11">
                <a:extLst>
                  <a:ext uri="{FF2B5EF4-FFF2-40B4-BE49-F238E27FC236}">
                    <a16:creationId xmlns:a16="http://schemas.microsoft.com/office/drawing/2014/main" id="{04744322-9315-1AED-1070-B24AC62B08A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 Box 12">
                <a:extLst>
                  <a:ext uri="{FF2B5EF4-FFF2-40B4-BE49-F238E27FC236}">
                    <a16:creationId xmlns:a16="http://schemas.microsoft.com/office/drawing/2014/main" id="{3FF330DD-6AE1-1DDB-AAE4-0DB679B29E5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后续规划展望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7" name="Text Box 18">
              <a:extLst>
                <a:ext uri="{FF2B5EF4-FFF2-40B4-BE49-F238E27FC236}">
                  <a16:creationId xmlns:a16="http://schemas.microsoft.com/office/drawing/2014/main" id="{2B8E0BFC-296C-5014-D5C3-9027186C57E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5113223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3589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69746B80-DDE4-A0E9-C156-60E1709C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0"/>
            <a:ext cx="2156145" cy="369284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背景技术介绍</a:t>
            </a:r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19D3E538-5ED9-E0B1-6D91-4F2123EA37AE}"/>
              </a:ext>
            </a:extLst>
          </p:cNvPr>
          <p:cNvSpPr txBox="1"/>
          <p:nvPr/>
        </p:nvSpPr>
        <p:spPr>
          <a:xfrm>
            <a:off x="2048232" y="1608887"/>
            <a:ext cx="5066107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53340">
              <a:spcBef>
                <a:spcPts val="75"/>
              </a:spcBef>
            </a:pPr>
            <a:r>
              <a:rPr lang="zh-CN" altLang="en-US" sz="21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/>
              </a:rPr>
              <a:t>云原生环境下的弹性数据抽象与加速平台</a:t>
            </a:r>
            <a:endParaRPr sz="21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宋体"/>
            </a:endParaRPr>
          </a:p>
        </p:txBody>
      </p:sp>
      <p:sp>
        <p:nvSpPr>
          <p:cNvPr id="40" name="Google Shape;498;p59">
            <a:extLst>
              <a:ext uri="{FF2B5EF4-FFF2-40B4-BE49-F238E27FC236}">
                <a16:creationId xmlns:a16="http://schemas.microsoft.com/office/drawing/2014/main" id="{163070B9-A9C5-583E-EA84-9901781D9B7D}"/>
              </a:ext>
            </a:extLst>
          </p:cNvPr>
          <p:cNvSpPr txBox="1"/>
          <p:nvPr/>
        </p:nvSpPr>
        <p:spPr>
          <a:xfrm>
            <a:off x="5620469" y="2609615"/>
            <a:ext cx="2987741" cy="1107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buSzPts val="2100"/>
            </a:pPr>
            <a:r>
              <a:rPr lang="en" sz="1800" b="1" dirty="0">
                <a:solidFill>
                  <a:srgbClr val="002060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Data-aware Scheduling</a:t>
            </a:r>
            <a:endParaRPr sz="1800" b="1" dirty="0">
              <a:solidFill>
                <a:srgbClr val="002060"/>
              </a:solidFill>
              <a:latin typeface="Arial" panose="020B0604020202020204" pitchFamily="34" charset="0"/>
              <a:ea typeface="Gill Sans"/>
              <a:cs typeface="Arial" panose="020B0604020202020204" pitchFamily="34" charset="0"/>
              <a:sym typeface="Gill Sans"/>
            </a:endParaRPr>
          </a:p>
          <a:p>
            <a:pPr algn="ctr">
              <a:buSzPts val="2100"/>
            </a:pPr>
            <a:r>
              <a:rPr lang="en" sz="1800" dirty="0">
                <a:solidFill>
                  <a:srgbClr val="002060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to improve data affinity 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SzPts val="2100"/>
            </a:pPr>
            <a:r>
              <a:rPr lang="en" sz="1800" dirty="0">
                <a:solidFill>
                  <a:srgbClr val="002060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for apps intelligently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Google Shape;499;p59">
            <a:extLst>
              <a:ext uri="{FF2B5EF4-FFF2-40B4-BE49-F238E27FC236}">
                <a16:creationId xmlns:a16="http://schemas.microsoft.com/office/drawing/2014/main" id="{CFA3C0F2-35CF-5BCC-EEA0-6A7B2D2C9044}"/>
              </a:ext>
            </a:extLst>
          </p:cNvPr>
          <p:cNvSpPr txBox="1"/>
          <p:nvPr/>
        </p:nvSpPr>
        <p:spPr>
          <a:xfrm>
            <a:off x="2777217" y="2609616"/>
            <a:ext cx="2730992" cy="1111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buSzPts val="2100"/>
            </a:pPr>
            <a:r>
              <a:rPr lang="en" sz="1800" b="1" dirty="0">
                <a:solidFill>
                  <a:srgbClr val="002060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Data Acceleration 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SzPts val="2100"/>
            </a:pPr>
            <a:r>
              <a:rPr lang="en" sz="1800" dirty="0">
                <a:solidFill>
                  <a:srgbClr val="002060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with autoscaling and  portable cache runtimes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Google Shape;500;p59">
            <a:extLst>
              <a:ext uri="{FF2B5EF4-FFF2-40B4-BE49-F238E27FC236}">
                <a16:creationId xmlns:a16="http://schemas.microsoft.com/office/drawing/2014/main" id="{19C246CC-C048-3E4D-295E-40FB244D1E94}"/>
              </a:ext>
            </a:extLst>
          </p:cNvPr>
          <p:cNvSpPr txBox="1"/>
          <p:nvPr/>
        </p:nvSpPr>
        <p:spPr>
          <a:xfrm>
            <a:off x="343987" y="2609615"/>
            <a:ext cx="2132000" cy="115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buSzPts val="2100"/>
            </a:pPr>
            <a:r>
              <a:rPr lang="en" sz="1800" b="1" dirty="0">
                <a:solidFill>
                  <a:srgbClr val="002060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Data Abstraction 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SzPts val="2100"/>
            </a:pPr>
            <a:r>
              <a:rPr lang="en" sz="1800" dirty="0">
                <a:solidFill>
                  <a:srgbClr val="002060"/>
                </a:solidFill>
                <a:latin typeface="Arial" panose="020B0604020202020204" pitchFamily="34" charset="0"/>
                <a:ea typeface="Gill Sans"/>
                <a:cs typeface="Arial" panose="020B0604020202020204" pitchFamily="34" charset="0"/>
                <a:sym typeface="Gill Sans"/>
              </a:rPr>
              <a:t>for heterogeneous data sources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F5AFBB2-3707-5652-07F8-74F1C73ACBD9}"/>
              </a:ext>
            </a:extLst>
          </p:cNvPr>
          <p:cNvSpPr/>
          <p:nvPr/>
        </p:nvSpPr>
        <p:spPr>
          <a:xfrm>
            <a:off x="620348" y="3793514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ts val="2100"/>
            </a:pPr>
            <a:r>
              <a:rPr lang="zh-CN" altLang="en-US" sz="1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异构数据抽象</a:t>
            </a:r>
            <a:endParaRPr lang="en-US" altLang="zh-CN" sz="18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AD51319-7B8D-605D-A77D-E3087C47BB7E}"/>
              </a:ext>
            </a:extLst>
          </p:cNvPr>
          <p:cNvSpPr/>
          <p:nvPr/>
        </p:nvSpPr>
        <p:spPr>
          <a:xfrm>
            <a:off x="3253734" y="3793515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ts val="2100"/>
            </a:pPr>
            <a:r>
              <a:rPr lang="zh-CN" altLang="en-US" sz="1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自动数据加速</a:t>
            </a:r>
            <a:endParaRPr lang="en-US" altLang="zh-CN" sz="18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D4C73E7B-DF29-5FCC-5986-677E55904915}"/>
              </a:ext>
            </a:extLst>
          </p:cNvPr>
          <p:cNvSpPr/>
          <p:nvPr/>
        </p:nvSpPr>
        <p:spPr>
          <a:xfrm>
            <a:off x="6145170" y="3765551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ts val="2100"/>
            </a:pPr>
            <a:r>
              <a:rPr lang="zh-CN" altLang="en-US" sz="1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应用数据调度</a:t>
            </a:r>
            <a:endParaRPr lang="en-US" altLang="zh-CN" sz="18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文本占位符 2">
            <a:extLst>
              <a:ext uri="{FF2B5EF4-FFF2-40B4-BE49-F238E27FC236}">
                <a16:creationId xmlns:a16="http://schemas.microsoft.com/office/drawing/2014/main" id="{B1F1932F-D7EA-CAE8-7243-D20B370283DF}"/>
              </a:ext>
            </a:extLst>
          </p:cNvPr>
          <p:cNvSpPr txBox="1">
            <a:spLocks/>
          </p:cNvSpPr>
          <p:nvPr/>
        </p:nvSpPr>
        <p:spPr>
          <a:xfrm>
            <a:off x="131482" y="796602"/>
            <a:ext cx="4563679" cy="51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buFont typeface="Arial"/>
              <a:buNone/>
            </a:pPr>
            <a:r>
              <a:rPr lang="en-US" altLang="zh-CN" sz="1600" b="1" dirty="0">
                <a:latin typeface="Arinal"/>
                <a:ea typeface="黑体" panose="02010609060101010101" pitchFamily="49" charset="-122"/>
              </a:rPr>
              <a:t>Fluid</a:t>
            </a:r>
            <a:r>
              <a:rPr lang="zh-CN" altLang="en-US" sz="1600" b="1" dirty="0">
                <a:latin typeface="Arinal"/>
                <a:ea typeface="黑体" panose="02010609060101010101" pitchFamily="49" charset="-122"/>
              </a:rPr>
              <a:t>介绍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096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69746B80-DDE4-A0E9-C156-60E1709C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0"/>
            <a:ext cx="2156145" cy="369284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背景技术介绍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D44BAC2-38BC-24FA-3007-121084420EB0}"/>
              </a:ext>
            </a:extLst>
          </p:cNvPr>
          <p:cNvGrpSpPr/>
          <p:nvPr/>
        </p:nvGrpSpPr>
        <p:grpSpPr>
          <a:xfrm>
            <a:off x="336367" y="1291991"/>
            <a:ext cx="8278884" cy="3606515"/>
            <a:chOff x="1253491" y="1105329"/>
            <a:chExt cx="6934660" cy="2981840"/>
          </a:xfrm>
        </p:grpSpPr>
        <p:sp>
          <p:nvSpPr>
            <p:cNvPr id="8" name="圆角矩形 9">
              <a:extLst>
                <a:ext uri="{FF2B5EF4-FFF2-40B4-BE49-F238E27FC236}">
                  <a16:creationId xmlns:a16="http://schemas.microsoft.com/office/drawing/2014/main" id="{FBAEAE88-023C-DEB7-959C-C8BDD712BFE8}"/>
                </a:ext>
              </a:extLst>
            </p:cNvPr>
            <p:cNvSpPr/>
            <p:nvPr/>
          </p:nvSpPr>
          <p:spPr>
            <a:xfrm>
              <a:off x="1503099" y="1105329"/>
              <a:ext cx="6685052" cy="772874"/>
            </a:xfrm>
            <a:prstGeom prst="roundRect">
              <a:avLst>
                <a:gd name="adj" fmla="val 6267"/>
              </a:avLst>
            </a:prstGeom>
            <a:noFill/>
            <a:ln w="19050" cap="flat" cmpd="sng" algn="ctr">
              <a:solidFill>
                <a:srgbClr val="FFFFFF">
                  <a:lumMod val="85000"/>
                </a:srgbClr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685800">
                <a:defRPr/>
              </a:pPr>
              <a:endParaRPr lang="zh-CN" altLang="en-US" sz="825" b="1">
                <a:solidFill>
                  <a:srgbClr val="000000">
                    <a:lumMod val="95000"/>
                    <a:lumOff val="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505E5F7D-A538-9F23-B1BF-235B9FB26744}"/>
                </a:ext>
              </a:extLst>
            </p:cNvPr>
            <p:cNvSpPr/>
            <p:nvPr/>
          </p:nvSpPr>
          <p:spPr>
            <a:xfrm>
              <a:off x="1253491" y="1267061"/>
              <a:ext cx="499216" cy="449291"/>
            </a:xfrm>
            <a:prstGeom prst="roundRect">
              <a:avLst>
                <a:gd name="adj" fmla="val 14919"/>
              </a:avLst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685800">
                <a:defRPr/>
              </a:pPr>
              <a:r>
                <a:rPr lang="en-US" altLang="zh-CN" sz="135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135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255A621-6CB6-117E-4441-99A2D0C2678E}"/>
                </a:ext>
              </a:extLst>
            </p:cNvPr>
            <p:cNvSpPr/>
            <p:nvPr/>
          </p:nvSpPr>
          <p:spPr>
            <a:xfrm>
              <a:off x="1872406" y="1313006"/>
              <a:ext cx="6155984" cy="4389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162000" defTabSz="685800">
                <a:buClr>
                  <a:srgbClr val="002060"/>
                </a:buClr>
                <a:buSzPct val="80000"/>
                <a:defRPr/>
              </a:pPr>
              <a:r>
                <a:rPr lang="zh-CN" altLang="en-US" sz="1800" b="1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提供云平台</a:t>
              </a:r>
              <a:r>
                <a:rPr lang="zh-CN" altLang="en-US" sz="1800" b="1" dirty="0">
                  <a:solidFill>
                    <a:srgbClr val="C0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数据抽象的原生支持</a:t>
              </a:r>
              <a:endParaRPr lang="en-US" altLang="zh-CN" sz="1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indent="-162000" defTabSz="685800">
                <a:buClr>
                  <a:srgbClr val="002060"/>
                </a:buClr>
                <a:buSzPct val="80000"/>
                <a:defRPr/>
              </a:pPr>
              <a:r>
                <a:rPr lang="zh-CN" altLang="en-US" sz="1050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数据密集型应用所需基础支撑能力功能化，实现数据高效访问并降低多维成本</a:t>
              </a:r>
              <a:endParaRPr lang="en-US" altLang="zh-CN" sz="105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4FB14640-330F-DB70-1781-0287317BCD7B}"/>
                </a:ext>
              </a:extLst>
            </p:cNvPr>
            <p:cNvSpPr/>
            <p:nvPr/>
          </p:nvSpPr>
          <p:spPr>
            <a:xfrm>
              <a:off x="1503099" y="2142240"/>
              <a:ext cx="6685052" cy="848787"/>
            </a:xfrm>
            <a:prstGeom prst="roundRect">
              <a:avLst>
                <a:gd name="adj" fmla="val 6267"/>
              </a:avLst>
            </a:prstGeom>
            <a:noFill/>
            <a:ln w="19050" cap="flat" cmpd="sng" algn="ctr">
              <a:solidFill>
                <a:srgbClr val="FFFFFF">
                  <a:lumMod val="85000"/>
                </a:srgbClr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685800">
                <a:defRPr/>
              </a:pPr>
              <a:endParaRPr lang="zh-CN" altLang="en-US" sz="825" b="1">
                <a:solidFill>
                  <a:srgbClr val="000000">
                    <a:lumMod val="95000"/>
                    <a:lumOff val="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圆角矩形 8">
              <a:extLst>
                <a:ext uri="{FF2B5EF4-FFF2-40B4-BE49-F238E27FC236}">
                  <a16:creationId xmlns:a16="http://schemas.microsoft.com/office/drawing/2014/main" id="{048AF275-F9D6-4156-3426-0D751F03C21D}"/>
                </a:ext>
              </a:extLst>
            </p:cNvPr>
            <p:cNvSpPr/>
            <p:nvPr/>
          </p:nvSpPr>
          <p:spPr>
            <a:xfrm>
              <a:off x="1253491" y="2341988"/>
              <a:ext cx="499216" cy="449291"/>
            </a:xfrm>
            <a:prstGeom prst="roundRect">
              <a:avLst>
                <a:gd name="adj" fmla="val 14919"/>
              </a:avLst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685800">
                <a:defRPr/>
              </a:pPr>
              <a:r>
                <a:rPr lang="en-US" altLang="zh-CN" sz="135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135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50FFD38-0A97-D076-B228-B26F02CA026E}"/>
                </a:ext>
              </a:extLst>
            </p:cNvPr>
            <p:cNvSpPr/>
            <p:nvPr/>
          </p:nvSpPr>
          <p:spPr>
            <a:xfrm>
              <a:off x="1845932" y="2375782"/>
              <a:ext cx="6208933" cy="4389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162000" defTabSz="685800">
                <a:buClr>
                  <a:srgbClr val="002060"/>
                </a:buClr>
                <a:buSzPct val="80000"/>
                <a:defRPr/>
              </a:pPr>
              <a:r>
                <a:rPr lang="zh-CN" altLang="en-US" sz="1800" b="1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基于容器调度管理的</a:t>
              </a:r>
              <a:r>
                <a:rPr lang="zh-CN" altLang="en-US" sz="1800" b="1" dirty="0">
                  <a:solidFill>
                    <a:srgbClr val="C0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智能数据集编排</a:t>
              </a:r>
              <a:endParaRPr lang="en-US" altLang="zh-CN" sz="1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indent="-162000" defTabSz="685800">
                <a:buClr>
                  <a:srgbClr val="002060"/>
                </a:buClr>
                <a:buSzPct val="80000"/>
                <a:defRPr/>
              </a:pPr>
              <a:r>
                <a:rPr lang="zh-CN" altLang="en-US" sz="1050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通过数据集缓存引擎与</a:t>
              </a:r>
              <a:r>
                <a:rPr lang="en-US" altLang="zh-CN" sz="1050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Kubernetes</a:t>
              </a:r>
              <a:r>
                <a:rPr lang="zh-CN" altLang="en-US" sz="1050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容器调度和扩缩容能力的相互配合，实现数据集可迁移性</a:t>
              </a:r>
              <a:endParaRPr lang="en-US" altLang="zh-CN" sz="105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4" name="圆角矩形 15">
              <a:extLst>
                <a:ext uri="{FF2B5EF4-FFF2-40B4-BE49-F238E27FC236}">
                  <a16:creationId xmlns:a16="http://schemas.microsoft.com/office/drawing/2014/main" id="{FC278269-24B3-814A-32FF-E33C3EDDA244}"/>
                </a:ext>
              </a:extLst>
            </p:cNvPr>
            <p:cNvSpPr/>
            <p:nvPr/>
          </p:nvSpPr>
          <p:spPr>
            <a:xfrm>
              <a:off x="1503099" y="3250833"/>
              <a:ext cx="6685052" cy="836336"/>
            </a:xfrm>
            <a:prstGeom prst="roundRect">
              <a:avLst>
                <a:gd name="adj" fmla="val 6267"/>
              </a:avLst>
            </a:prstGeom>
            <a:noFill/>
            <a:ln w="19050" cap="flat" cmpd="sng" algn="ctr">
              <a:solidFill>
                <a:srgbClr val="FFFFFF">
                  <a:lumMod val="85000"/>
                </a:srgbClr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685800">
                <a:defRPr/>
              </a:pPr>
              <a:endParaRPr lang="zh-CN" altLang="en-US" sz="825" b="1">
                <a:solidFill>
                  <a:srgbClr val="000000">
                    <a:lumMod val="95000"/>
                    <a:lumOff val="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圆角矩形 8">
              <a:extLst>
                <a:ext uri="{FF2B5EF4-FFF2-40B4-BE49-F238E27FC236}">
                  <a16:creationId xmlns:a16="http://schemas.microsoft.com/office/drawing/2014/main" id="{3B21BBD5-C547-A218-1832-CFB883B02268}"/>
                </a:ext>
              </a:extLst>
            </p:cNvPr>
            <p:cNvSpPr/>
            <p:nvPr/>
          </p:nvSpPr>
          <p:spPr>
            <a:xfrm>
              <a:off x="1253491" y="3444356"/>
              <a:ext cx="499216" cy="449291"/>
            </a:xfrm>
            <a:prstGeom prst="roundRect">
              <a:avLst>
                <a:gd name="adj" fmla="val 14919"/>
              </a:avLst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685800">
                <a:defRPr/>
              </a:pPr>
              <a:r>
                <a:rPr lang="en-US" altLang="zh-CN" sz="135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135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C367EC2-6EA7-FAB6-4F93-B8B4B8D8D8D1}"/>
                </a:ext>
              </a:extLst>
            </p:cNvPr>
            <p:cNvSpPr/>
            <p:nvPr/>
          </p:nvSpPr>
          <p:spPr>
            <a:xfrm>
              <a:off x="1845932" y="3411352"/>
              <a:ext cx="6342219" cy="572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162000" defTabSz="685800">
                <a:buClr>
                  <a:srgbClr val="002060"/>
                </a:buClr>
                <a:buSzPct val="80000"/>
                <a:defRPr/>
              </a:pPr>
              <a:r>
                <a:rPr lang="zh-CN" altLang="en-US" sz="1800" b="1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面向云上</a:t>
              </a:r>
              <a:r>
                <a:rPr lang="zh-CN" altLang="en-US" sz="1800" b="1" dirty="0">
                  <a:solidFill>
                    <a:srgbClr val="C0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数据本地化的应用调度</a:t>
              </a:r>
              <a:endParaRPr lang="en-US" altLang="zh-CN" sz="1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indent="-162000" defTabSz="685800">
                <a:buClr>
                  <a:srgbClr val="002060"/>
                </a:buClr>
                <a:buSzPct val="80000"/>
                <a:defRPr/>
              </a:pPr>
              <a:r>
                <a:rPr lang="en-US" altLang="zh-CN" sz="1050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Kubernetes</a:t>
              </a:r>
              <a:r>
                <a:rPr lang="zh-CN" altLang="en-US" sz="1050" dirty="0">
                  <a:solidFill>
                    <a:srgbClr val="00206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调度器通过与缓存引擎交互获得节点的数据缓存信息，将使用该数据的应用以透明的方式调度到包含数据缓存的节点，最大化缓存本地性的优势</a:t>
              </a:r>
              <a:endParaRPr lang="en-US" altLang="zh-CN" sz="105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文本占位符 2">
            <a:extLst>
              <a:ext uri="{FF2B5EF4-FFF2-40B4-BE49-F238E27FC236}">
                <a16:creationId xmlns:a16="http://schemas.microsoft.com/office/drawing/2014/main" id="{5EAB2339-E9EA-4CC3-0249-C6A775B50266}"/>
              </a:ext>
            </a:extLst>
          </p:cNvPr>
          <p:cNvSpPr txBox="1">
            <a:spLocks/>
          </p:cNvSpPr>
          <p:nvPr/>
        </p:nvSpPr>
        <p:spPr>
          <a:xfrm>
            <a:off x="131482" y="796602"/>
            <a:ext cx="4563679" cy="51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buFont typeface="Arial"/>
              <a:buNone/>
            </a:pPr>
            <a:r>
              <a:rPr lang="en-US" altLang="zh-CN" sz="1600" b="1" dirty="0">
                <a:latin typeface="+mj-lt"/>
                <a:ea typeface="黑体" panose="02010609060101010101" pitchFamily="49" charset="-122"/>
              </a:rPr>
              <a:t>Fluid</a:t>
            </a:r>
            <a:r>
              <a:rPr lang="zh-CN" altLang="en-US" sz="1600" b="1" dirty="0">
                <a:latin typeface="Arinal"/>
                <a:ea typeface="黑体" panose="02010609060101010101" pitchFamily="49" charset="-122"/>
              </a:rPr>
              <a:t>介绍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634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DA0C6E-5233-3A50-34DA-97D83B59F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022" y="1233381"/>
            <a:ext cx="3593939" cy="348455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是一个开源的、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分布式 </a:t>
            </a:r>
            <a:r>
              <a:rPr lang="en-US" altLang="zh-CN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SQL 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查询执行引擎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优势：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基于内存的 </a:t>
            </a:r>
            <a:r>
              <a:rPr lang="en-US" altLang="zh-CN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MPP 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架构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，性能较高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允许跨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多个数据源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进行查询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基于 </a:t>
            </a:r>
            <a:r>
              <a:rPr lang="en-US" altLang="zh-CN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Pipeline 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设计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，计算过程中会立即返回已计算好的结果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615950" lvl="1" indent="0">
              <a:lnSpc>
                <a:spcPct val="120000"/>
              </a:lnSpc>
              <a:buNone/>
            </a:pPr>
            <a:r>
              <a:rPr lang="en-US" altLang="zh-CN" sz="1600" dirty="0">
                <a:latin typeface="Arinal"/>
                <a:ea typeface="黑体" panose="02010609060101010101" pitchFamily="49" charset="-122"/>
              </a:rPr>
              <a:t>......</a:t>
            </a:r>
            <a:endParaRPr lang="zh-CN" altLang="en-US" sz="1600" dirty="0">
              <a:latin typeface="Arinal"/>
              <a:ea typeface="黑体" panose="02010609060101010101" pitchFamily="49" charset="-122"/>
            </a:endParaRPr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69746B80-DDE4-A0E9-C156-60E1709C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0"/>
            <a:ext cx="2156145" cy="369284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背景技术介绍</a:t>
            </a:r>
          </a:p>
        </p:txBody>
      </p:sp>
      <p:pic>
        <p:nvPicPr>
          <p:cNvPr id="5" name="图片 4" descr="日程表&#10;&#10;描述已自动生成">
            <a:extLst>
              <a:ext uri="{FF2B5EF4-FFF2-40B4-BE49-F238E27FC236}">
                <a16:creationId xmlns:a16="http://schemas.microsoft.com/office/drawing/2014/main" id="{5B169200-EED2-EBB4-13EE-434F9BFC7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836" y="1309376"/>
            <a:ext cx="5289630" cy="2655334"/>
          </a:xfrm>
          <a:prstGeom prst="rect">
            <a:avLst/>
          </a:prstGeom>
        </p:spPr>
      </p:pic>
      <p:sp>
        <p:nvSpPr>
          <p:cNvPr id="7" name="文本占位符 2">
            <a:extLst>
              <a:ext uri="{FF2B5EF4-FFF2-40B4-BE49-F238E27FC236}">
                <a16:creationId xmlns:a16="http://schemas.microsoft.com/office/drawing/2014/main" id="{20448BAC-CCE8-6513-DB8F-739B5AD0B306}"/>
              </a:ext>
            </a:extLst>
          </p:cNvPr>
          <p:cNvSpPr txBox="1">
            <a:spLocks/>
          </p:cNvSpPr>
          <p:nvPr/>
        </p:nvSpPr>
        <p:spPr>
          <a:xfrm>
            <a:off x="131482" y="796602"/>
            <a:ext cx="4563679" cy="51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buFont typeface="Arial"/>
              <a:buNone/>
            </a:pPr>
            <a:r>
              <a:rPr lang="en-US" altLang="zh-CN" sz="1600" b="1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b="1" dirty="0">
                <a:latin typeface="Arinal"/>
                <a:ea typeface="黑体" panose="02010609060101010101" pitchFamily="49" charset="-122"/>
              </a:rPr>
              <a:t>介绍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346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>
            <a:extLst>
              <a:ext uri="{FF2B5EF4-FFF2-40B4-BE49-F238E27FC236}">
                <a16:creationId xmlns:a16="http://schemas.microsoft.com/office/drawing/2014/main" id="{29298280-6942-2C21-6B01-500533AC8D82}"/>
              </a:ext>
            </a:extLst>
          </p:cNvPr>
          <p:cNvSpPr txBox="1">
            <a:spLocks/>
          </p:cNvSpPr>
          <p:nvPr/>
        </p:nvSpPr>
        <p:spPr>
          <a:xfrm>
            <a:off x="257177" y="917789"/>
            <a:ext cx="4563679" cy="51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buFont typeface="Arial"/>
              <a:buNone/>
            </a:pPr>
            <a:r>
              <a:rPr lang="en-US" altLang="zh-CN" sz="1600" b="1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访问底层存储系统（以</a:t>
            </a:r>
            <a:r>
              <a:rPr lang="en-US" altLang="zh-CN" sz="1600" b="1" dirty="0">
                <a:latin typeface="+mj-lt"/>
                <a:ea typeface="黑体" panose="02010609060101010101" pitchFamily="49" charset="-122"/>
              </a:rPr>
              <a:t>HDFS</a:t>
            </a: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为例）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E15957-FB85-80E0-817B-610286245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411" y="1695691"/>
            <a:ext cx="3545657" cy="219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占位符 2">
            <a:extLst>
              <a:ext uri="{FF2B5EF4-FFF2-40B4-BE49-F238E27FC236}">
                <a16:creationId xmlns:a16="http://schemas.microsoft.com/office/drawing/2014/main" id="{00FAF3CD-F4D9-7BD4-E9C2-B21C383D94D3}"/>
              </a:ext>
            </a:extLst>
          </p:cNvPr>
          <p:cNvSpPr txBox="1">
            <a:spLocks/>
          </p:cNvSpPr>
          <p:nvPr/>
        </p:nvSpPr>
        <p:spPr>
          <a:xfrm>
            <a:off x="257177" y="1610676"/>
            <a:ext cx="5943782" cy="22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lnSpc>
                <a:spcPct val="110000"/>
              </a:lnSpc>
              <a:buNone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流程：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客户端提交查询请求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 Cluster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从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Hive </a:t>
            </a:r>
            <a:r>
              <a:rPr lang="en-US" altLang="zh-CN" sz="1600" dirty="0" err="1">
                <a:latin typeface="+mj-lt"/>
                <a:ea typeface="黑体" panose="02010609060101010101" pitchFamily="49" charset="-122"/>
              </a:rPr>
              <a:t>metastore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获取元信息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 Cluster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从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HDFS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中获取数据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标题 2">
            <a:extLst>
              <a:ext uri="{FF2B5EF4-FFF2-40B4-BE49-F238E27FC236}">
                <a16:creationId xmlns:a16="http://schemas.microsoft.com/office/drawing/2014/main" id="{BE8FB9F4-8CDF-208E-6A3B-7ECF0027B6CC}"/>
              </a:ext>
            </a:extLst>
          </p:cNvPr>
          <p:cNvSpPr txBox="1">
            <a:spLocks/>
          </p:cNvSpPr>
          <p:nvPr/>
        </p:nvSpPr>
        <p:spPr>
          <a:xfrm>
            <a:off x="257177" y="321390"/>
            <a:ext cx="2156145" cy="369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entury Gothic"/>
              <a:buNone/>
              <a:defRPr sz="2000" b="1" i="0" u="none" strike="noStrike" cap="non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背景技术介绍</a:t>
            </a:r>
          </a:p>
        </p:txBody>
      </p:sp>
    </p:spTree>
    <p:extLst>
      <p:ext uri="{BB962C8B-B14F-4D97-AF65-F5344CB8AC3E}">
        <p14:creationId xmlns:p14="http://schemas.microsoft.com/office/powerpoint/2010/main" val="131039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>
            <a:extLst>
              <a:ext uri="{FF2B5EF4-FFF2-40B4-BE49-F238E27FC236}">
                <a16:creationId xmlns:a16="http://schemas.microsoft.com/office/drawing/2014/main" id="{29298280-6942-2C21-6B01-500533AC8D82}"/>
              </a:ext>
            </a:extLst>
          </p:cNvPr>
          <p:cNvSpPr txBox="1">
            <a:spLocks/>
          </p:cNvSpPr>
          <p:nvPr/>
        </p:nvSpPr>
        <p:spPr>
          <a:xfrm>
            <a:off x="257177" y="917789"/>
            <a:ext cx="4563679" cy="13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buFont typeface="Arial"/>
              <a:buNone/>
            </a:pPr>
            <a:r>
              <a:rPr lang="en-US" altLang="zh-CN" sz="1600" b="1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访问缓存系统（以</a:t>
            </a:r>
            <a:r>
              <a:rPr lang="en-US" altLang="zh-CN" sz="1600" b="1" dirty="0" err="1">
                <a:latin typeface="+mj-lt"/>
                <a:ea typeface="黑体" panose="02010609060101010101" pitchFamily="49" charset="-122"/>
              </a:rPr>
              <a:t>Alluxio</a:t>
            </a: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为例）</a:t>
            </a:r>
            <a:endParaRPr lang="en-US" altLang="zh-CN" sz="1600" dirty="0">
              <a:latin typeface="+mj-lt"/>
            </a:endParaRP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00FAF3CD-F4D9-7BD4-E9C2-B21C383D94D3}"/>
              </a:ext>
            </a:extLst>
          </p:cNvPr>
          <p:cNvSpPr txBox="1">
            <a:spLocks/>
          </p:cNvSpPr>
          <p:nvPr/>
        </p:nvSpPr>
        <p:spPr>
          <a:xfrm>
            <a:off x="315050" y="1561615"/>
            <a:ext cx="5049816" cy="254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lnSpc>
                <a:spcPct val="110000"/>
              </a:lnSpc>
              <a:buNone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流程：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Hive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客户端修改表的位置信息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客户端提交查询请求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 Cluster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从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Hive </a:t>
            </a:r>
            <a:r>
              <a:rPr lang="en-US" altLang="zh-CN" sz="1600" dirty="0" err="1">
                <a:latin typeface="+mj-lt"/>
                <a:ea typeface="黑体" panose="02010609060101010101" pitchFamily="49" charset="-122"/>
              </a:rPr>
              <a:t>metastore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获取元信息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 Cluster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从</a:t>
            </a:r>
            <a:r>
              <a:rPr lang="en-US" altLang="zh-CN" sz="1600" dirty="0" err="1">
                <a:latin typeface="+mj-lt"/>
                <a:ea typeface="黑体" panose="02010609060101010101" pitchFamily="49" charset="-122"/>
              </a:rPr>
              <a:t>Alluxio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中获取数据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若没有命中，</a:t>
            </a:r>
            <a:r>
              <a:rPr lang="en-US" altLang="zh-CN" sz="1600" dirty="0" err="1">
                <a:latin typeface="+mj-lt"/>
                <a:ea typeface="黑体" panose="02010609060101010101" pitchFamily="49" charset="-122"/>
              </a:rPr>
              <a:t>Alluxio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会进一步从底层存储系统读取并进行缓存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128D936-42B1-A2C4-ABCF-5AC2E7A9A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225" y="1168610"/>
            <a:ext cx="38481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标题 2">
            <a:extLst>
              <a:ext uri="{FF2B5EF4-FFF2-40B4-BE49-F238E27FC236}">
                <a16:creationId xmlns:a16="http://schemas.microsoft.com/office/drawing/2014/main" id="{1A5E5008-37A9-E8D7-456E-CAF88BBCB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0"/>
            <a:ext cx="2156145" cy="369284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背景技术介绍</a:t>
            </a:r>
          </a:p>
        </p:txBody>
      </p:sp>
    </p:spTree>
    <p:extLst>
      <p:ext uri="{BB962C8B-B14F-4D97-AF65-F5344CB8AC3E}">
        <p14:creationId xmlns:p14="http://schemas.microsoft.com/office/powerpoint/2010/main" val="148449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EE4D46-5B7D-5205-1B5D-D61764F38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286667"/>
            <a:ext cx="8629875" cy="443025"/>
          </a:xfrm>
        </p:spPr>
        <p:txBody>
          <a:bodyPr/>
          <a:lstStyle/>
          <a:p>
            <a:r>
              <a:rPr lang="zh-CN" altLang="en-US" sz="20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背景技术介绍</a:t>
            </a:r>
            <a:endParaRPr lang="zh-CN" altLang="en-US" dirty="0"/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id="{117492C7-4EB2-1D2C-678C-B4557839A57A}"/>
              </a:ext>
            </a:extLst>
          </p:cNvPr>
          <p:cNvSpPr txBox="1">
            <a:spLocks/>
          </p:cNvSpPr>
          <p:nvPr/>
        </p:nvSpPr>
        <p:spPr>
          <a:xfrm>
            <a:off x="257177" y="1011817"/>
            <a:ext cx="8082382" cy="254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444500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得益于容器化带来的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高效部署、敏捷迭代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，以及云计算在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资源成本和弹性扩展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方面的天然优势，以 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Kubernetes 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为代表的云原生编排框架吸引着越来越多的大数据查询应用（如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）在其上部署和运行。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但是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在云上部署仍然存在着不小的挑战：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901700" lvl="1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部署环境复杂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901700" lvl="1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手动调整缓存大小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901700" lvl="1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......</a:t>
            </a:r>
          </a:p>
          <a:p>
            <a:pPr marL="615950" lvl="1" indent="0">
              <a:lnSpc>
                <a:spcPct val="110000"/>
              </a:lnSpc>
              <a:buNone/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615950" lvl="1" indent="0">
              <a:lnSpc>
                <a:spcPct val="110000"/>
              </a:lnSpc>
              <a:buNone/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F95023-A2D1-F9C0-E084-A163B69DB515}"/>
              </a:ext>
            </a:extLst>
          </p:cNvPr>
          <p:cNvSpPr/>
          <p:nvPr/>
        </p:nvSpPr>
        <p:spPr>
          <a:xfrm>
            <a:off x="549796" y="3835551"/>
            <a:ext cx="8148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62000" defTabSz="685800">
              <a:buClr>
                <a:srgbClr val="002060"/>
              </a:buClr>
              <a:buSzPct val="80000"/>
              <a:defRPr/>
            </a:pPr>
            <a:r>
              <a:rPr lang="zh-CN" altLang="en-US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利用</a:t>
            </a:r>
            <a:r>
              <a:rPr lang="en-US" altLang="zh-CN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提供</a:t>
            </a:r>
            <a:r>
              <a:rPr lang="zh-CN" altLang="en-US" sz="1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端到端、自动化集群部署、弹性扩缩容</a:t>
            </a:r>
            <a:r>
              <a:rPr lang="zh-CN" altLang="en-US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等功能简化</a:t>
            </a:r>
            <a:r>
              <a:rPr lang="en-US" altLang="zh-CN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Presto</a:t>
            </a:r>
            <a:r>
              <a:rPr lang="zh-CN" altLang="en-US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集群部署，加速</a:t>
            </a:r>
            <a:r>
              <a:rPr lang="en-US" altLang="zh-CN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Presto</a:t>
            </a:r>
            <a:r>
              <a:rPr lang="zh-CN" altLang="en-US" sz="1800" b="1" dirty="0">
                <a:solidFill>
                  <a:srgbClr val="002060"/>
                </a:solidFill>
                <a:latin typeface="+mj-lt"/>
                <a:ea typeface="黑体" panose="02010609060101010101" pitchFamily="49" charset="-122"/>
                <a:cs typeface="Arial" panose="020B0604020202020204" pitchFamily="34" charset="0"/>
              </a:rPr>
              <a:t>集群运行</a:t>
            </a:r>
            <a:endParaRPr lang="en-US" altLang="zh-CN" sz="1050" dirty="0">
              <a:solidFill>
                <a:srgbClr val="002060"/>
              </a:solidFill>
              <a:latin typeface="+mj-lt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832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22259A1-B947-23E3-3B28-92D15E58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8" y="321390"/>
            <a:ext cx="827344" cy="390992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目录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B0803BB-B345-0DEA-54F1-F6B3F635DD63}"/>
              </a:ext>
            </a:extLst>
          </p:cNvPr>
          <p:cNvGrpSpPr/>
          <p:nvPr/>
        </p:nvGrpSpPr>
        <p:grpSpPr>
          <a:xfrm>
            <a:off x="2779510" y="1409355"/>
            <a:ext cx="3305156" cy="2537774"/>
            <a:chOff x="2483768" y="2304912"/>
            <a:chExt cx="4406875" cy="3383698"/>
          </a:xfrm>
        </p:grpSpPr>
        <p:grpSp>
          <p:nvGrpSpPr>
            <p:cNvPr id="50" name="Group 9">
              <a:extLst>
                <a:ext uri="{FF2B5EF4-FFF2-40B4-BE49-F238E27FC236}">
                  <a16:creationId xmlns:a16="http://schemas.microsoft.com/office/drawing/2014/main" id="{222E3D7B-63AF-DE6B-4344-4B71CE0D63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6279" y="2304912"/>
              <a:ext cx="4404364" cy="603426"/>
              <a:chOff x="1319" y="1880"/>
              <a:chExt cx="2953" cy="311"/>
            </a:xfrm>
          </p:grpSpPr>
          <p:sp>
            <p:nvSpPr>
              <p:cNvPr id="67" name="AutoShape 10">
                <a:extLst>
                  <a:ext uri="{FF2B5EF4-FFF2-40B4-BE49-F238E27FC236}">
                    <a16:creationId xmlns:a16="http://schemas.microsoft.com/office/drawing/2014/main" id="{59FD4BAC-38AF-A4C6-64EA-0D63C2950EA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AutoShape 11">
                <a:extLst>
                  <a:ext uri="{FF2B5EF4-FFF2-40B4-BE49-F238E27FC236}">
                    <a16:creationId xmlns:a16="http://schemas.microsoft.com/office/drawing/2014/main" id="{87A3BA1A-5DC6-3DDD-3FE8-C07159D7493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 Box 12">
                <a:extLst>
                  <a:ext uri="{FF2B5EF4-FFF2-40B4-BE49-F238E27FC236}">
                    <a16:creationId xmlns:a16="http://schemas.microsoft.com/office/drawing/2014/main" id="{1B56EE2E-4889-361B-2D25-46D691E7C701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背景技术介绍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Text Box 18">
              <a:extLst>
                <a:ext uri="{FF2B5EF4-FFF2-40B4-BE49-F238E27FC236}">
                  <a16:creationId xmlns:a16="http://schemas.microsoft.com/office/drawing/2014/main" id="{8A67A005-9539-4AB1-F8D5-AFF268E8424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235775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1</a:t>
              </a: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1893D800-611B-FC84-9662-58EEB9087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3212976"/>
              <a:ext cx="4406875" cy="603426"/>
              <a:chOff x="1319" y="1880"/>
              <a:chExt cx="2953" cy="311"/>
            </a:xfrm>
          </p:grpSpPr>
          <p:sp>
            <p:nvSpPr>
              <p:cNvPr id="64" name="AutoShape 10">
                <a:extLst>
                  <a:ext uri="{FF2B5EF4-FFF2-40B4-BE49-F238E27FC236}">
                    <a16:creationId xmlns:a16="http://schemas.microsoft.com/office/drawing/2014/main" id="{51B30FC5-FD90-9207-8C8C-9A9539C87D7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AutoShape 11">
                <a:extLst>
                  <a:ext uri="{FF2B5EF4-FFF2-40B4-BE49-F238E27FC236}">
                    <a16:creationId xmlns:a16="http://schemas.microsoft.com/office/drawing/2014/main" id="{B5D668EA-F6D9-B55C-D16B-BAE52BE932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Text Box 12">
                <a:extLst>
                  <a:ext uri="{FF2B5EF4-FFF2-40B4-BE49-F238E27FC236}">
                    <a16:creationId xmlns:a16="http://schemas.microsoft.com/office/drawing/2014/main" id="{A1EED8ED-7B2C-4F53-8600-E8040A29615D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FF000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方案分析讨论</a:t>
                </a:r>
                <a:endParaRPr kumimoji="0" lang="en-US" altLang="zh-CN" sz="2100" dirty="0">
                  <a:solidFill>
                    <a:srgbClr val="FF000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69E9257F-762E-0A03-4979-E10712129B3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324101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2</a:t>
              </a:r>
            </a:p>
          </p:txBody>
        </p:sp>
        <p:grpSp>
          <p:nvGrpSpPr>
            <p:cNvPr id="54" name="Group 9">
              <a:extLst>
                <a:ext uri="{FF2B5EF4-FFF2-40B4-BE49-F238E27FC236}">
                  <a16:creationId xmlns:a16="http://schemas.microsoft.com/office/drawing/2014/main" id="{A3794C10-6894-DF90-B407-C774297447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4149080"/>
              <a:ext cx="4406875" cy="603426"/>
              <a:chOff x="1319" y="1880"/>
              <a:chExt cx="2953" cy="311"/>
            </a:xfrm>
          </p:grpSpPr>
          <p:sp>
            <p:nvSpPr>
              <p:cNvPr id="61" name="AutoShape 10">
                <a:extLst>
                  <a:ext uri="{FF2B5EF4-FFF2-40B4-BE49-F238E27FC236}">
                    <a16:creationId xmlns:a16="http://schemas.microsoft.com/office/drawing/2014/main" id="{26E8EB8B-146E-5E6C-CAEC-93A15FC6C70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AutoShape 11">
                <a:extLst>
                  <a:ext uri="{FF2B5EF4-FFF2-40B4-BE49-F238E27FC236}">
                    <a16:creationId xmlns:a16="http://schemas.microsoft.com/office/drawing/2014/main" id="{8B204938-FB20-DBB2-E5FA-1D5E89E95B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 Box 12">
                <a:extLst>
                  <a:ext uri="{FF2B5EF4-FFF2-40B4-BE49-F238E27FC236}">
                    <a16:creationId xmlns:a16="http://schemas.microsoft.com/office/drawing/2014/main" id="{A56430AA-0D0F-60C1-2767-0FBB2E579B1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一些初步设计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5" name="Text Box 18">
              <a:extLst>
                <a:ext uri="{FF2B5EF4-FFF2-40B4-BE49-F238E27FC236}">
                  <a16:creationId xmlns:a16="http://schemas.microsoft.com/office/drawing/2014/main" id="{F7735745-3297-E4E8-682C-50235212AB7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4177120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3</a:t>
              </a:r>
            </a:p>
          </p:txBody>
        </p:sp>
        <p:grpSp>
          <p:nvGrpSpPr>
            <p:cNvPr id="56" name="Group 9">
              <a:extLst>
                <a:ext uri="{FF2B5EF4-FFF2-40B4-BE49-F238E27FC236}">
                  <a16:creationId xmlns:a16="http://schemas.microsoft.com/office/drawing/2014/main" id="{B2F0E9A9-6E89-BC4A-6E54-47F34B0D7F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5085184"/>
              <a:ext cx="4406874" cy="603426"/>
              <a:chOff x="1319" y="1880"/>
              <a:chExt cx="2953" cy="311"/>
            </a:xfrm>
          </p:grpSpPr>
          <p:sp>
            <p:nvSpPr>
              <p:cNvPr id="58" name="AutoShape 10">
                <a:extLst>
                  <a:ext uri="{FF2B5EF4-FFF2-40B4-BE49-F238E27FC236}">
                    <a16:creationId xmlns:a16="http://schemas.microsoft.com/office/drawing/2014/main" id="{D24E3FF9-8AEA-5628-A9FD-16856CF0D89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9" name="AutoShape 11">
                <a:extLst>
                  <a:ext uri="{FF2B5EF4-FFF2-40B4-BE49-F238E27FC236}">
                    <a16:creationId xmlns:a16="http://schemas.microsoft.com/office/drawing/2014/main" id="{04744322-9315-1AED-1070-B24AC62B08A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 Box 12">
                <a:extLst>
                  <a:ext uri="{FF2B5EF4-FFF2-40B4-BE49-F238E27FC236}">
                    <a16:creationId xmlns:a16="http://schemas.microsoft.com/office/drawing/2014/main" id="{3FF330DD-6AE1-1DDB-AAE4-0DB679B29E5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后续规划展望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7" name="Text Box 18">
              <a:extLst>
                <a:ext uri="{FF2B5EF4-FFF2-40B4-BE49-F238E27FC236}">
                  <a16:creationId xmlns:a16="http://schemas.microsoft.com/office/drawing/2014/main" id="{2B8E0BFC-296C-5014-D5C3-9027186C57E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5113223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2145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DA0C6E-5233-3A50-34DA-97D83B59F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Fluid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是云原生计算基金会（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CNCF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）旗下的沙箱开源项目，为数据密集型应用在云上提供了数据抽象与加速平台。除了支持深度学习场景，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Fluid v0.8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开始引入大数据计算框架的云上数据抽象和加速方案。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深度学习作业与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查询作业的比较：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lvl="1"/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作业特点：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None/>
            </a:pPr>
            <a:r>
              <a:rPr lang="en-US" altLang="zh-CN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	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深度学习场景：要求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高吞吐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None/>
            </a:pPr>
            <a:r>
              <a:rPr lang="en-US" altLang="zh-CN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	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 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查询场景：要求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低延迟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None/>
            </a:pP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lvl="1"/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数据访问特征：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None/>
            </a:pPr>
            <a:r>
              <a:rPr lang="en-US" altLang="zh-CN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	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深度学习场景：对作业所需数据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依次访问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None/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	 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查询场景：存在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“数据热点现象”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，对某些表或表的某些列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频繁访问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None/>
            </a:pPr>
            <a:endParaRPr lang="en-US" altLang="zh-CN" sz="1600" dirty="0"/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69746B80-DDE4-A0E9-C156-60E1709C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0"/>
            <a:ext cx="2075122" cy="369284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方案分析讨论</a:t>
            </a:r>
          </a:p>
        </p:txBody>
      </p:sp>
    </p:spTree>
    <p:extLst>
      <p:ext uri="{BB962C8B-B14F-4D97-AF65-F5344CB8AC3E}">
        <p14:creationId xmlns:p14="http://schemas.microsoft.com/office/powerpoint/2010/main" val="4178412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DA0C6E-5233-3A50-34DA-97D83B59F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60" y="1130596"/>
            <a:ext cx="4300870" cy="3614625"/>
          </a:xfrm>
        </p:spPr>
        <p:txBody>
          <a:bodyPr/>
          <a:lstStyle/>
          <a:p>
            <a:pPr marL="158750" indent="0">
              <a:lnSpc>
                <a:spcPct val="110000"/>
              </a:lnSpc>
              <a:buNone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作业特点：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深度学习场景：要求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高吞吐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查询场景：要求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低延迟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615950" lvl="1" indent="0">
              <a:lnSpc>
                <a:spcPct val="110000"/>
              </a:lnSpc>
              <a:buNone/>
            </a:pP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158750" indent="0">
              <a:lnSpc>
                <a:spcPct val="110000"/>
              </a:lnSpc>
              <a:buNone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数据访问特征：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深度学习场景：对作业所需数据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依次访问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查询场景：存在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“数据热点现象”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，对某些表或表的某些列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频繁访问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None/>
            </a:pPr>
            <a:endParaRPr lang="en-US" altLang="zh-CN" sz="1600" dirty="0">
              <a:latin typeface="+mj-lt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E0009F82-C127-4772-60ED-E3DEF56F87B4}"/>
              </a:ext>
            </a:extLst>
          </p:cNvPr>
          <p:cNvSpPr/>
          <p:nvPr/>
        </p:nvSpPr>
        <p:spPr>
          <a:xfrm>
            <a:off x="4247704" y="1655134"/>
            <a:ext cx="648587" cy="22328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511D4A9A-D86E-B7FE-F1A1-159AD34096DB}"/>
              </a:ext>
            </a:extLst>
          </p:cNvPr>
          <p:cNvSpPr/>
          <p:nvPr/>
        </p:nvSpPr>
        <p:spPr>
          <a:xfrm>
            <a:off x="4247704" y="3566115"/>
            <a:ext cx="648587" cy="22328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2">
            <a:extLst>
              <a:ext uri="{FF2B5EF4-FFF2-40B4-BE49-F238E27FC236}">
                <a16:creationId xmlns:a16="http://schemas.microsoft.com/office/drawing/2014/main" id="{91E13C8E-B699-E101-D9D9-78DF6A8BFF1D}"/>
              </a:ext>
            </a:extLst>
          </p:cNvPr>
          <p:cNvSpPr txBox="1">
            <a:spLocks/>
          </p:cNvSpPr>
          <p:nvPr/>
        </p:nvSpPr>
        <p:spPr>
          <a:xfrm>
            <a:off x="4848445" y="1224518"/>
            <a:ext cx="4114801" cy="13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58750" indent="0">
              <a:buFont typeface="Arial"/>
              <a:buNone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缓存集群运行多长时间？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深度学习场景：作业完成后用户可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自行关闭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缓存集群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查询场景：缓存集群需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长期运行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615950" lvl="1" indent="0">
              <a:buFont typeface="Century Gothic"/>
              <a:buNone/>
            </a:pPr>
            <a:endParaRPr lang="en-US" altLang="zh-CN" sz="1600" dirty="0">
              <a:latin typeface="+mj-lt"/>
            </a:endParaRPr>
          </a:p>
        </p:txBody>
      </p:sp>
      <p:sp>
        <p:nvSpPr>
          <p:cNvPr id="10" name="文本占位符 2">
            <a:extLst>
              <a:ext uri="{FF2B5EF4-FFF2-40B4-BE49-F238E27FC236}">
                <a16:creationId xmlns:a16="http://schemas.microsoft.com/office/drawing/2014/main" id="{38156D7B-B5FA-2245-ECB7-269E8260A13C}"/>
              </a:ext>
            </a:extLst>
          </p:cNvPr>
          <p:cNvSpPr txBox="1">
            <a:spLocks/>
          </p:cNvSpPr>
          <p:nvPr/>
        </p:nvSpPr>
        <p:spPr>
          <a:xfrm>
            <a:off x="4896291" y="2526218"/>
            <a:ext cx="3811773" cy="199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615950" lvl="1" indent="0">
              <a:lnSpc>
                <a:spcPct val="110000"/>
              </a:lnSpc>
              <a:buFont typeface="Century Gothic"/>
              <a:buNone/>
            </a:pPr>
            <a:endParaRPr lang="en-US" altLang="zh-CN" sz="1600" dirty="0">
              <a:solidFill>
                <a:srgbClr val="FF0000"/>
              </a:solidFill>
              <a:latin typeface="+mj-lt"/>
            </a:endParaRPr>
          </a:p>
          <a:p>
            <a:pPr marL="158750" indent="0">
              <a:lnSpc>
                <a:spcPct val="110000"/>
              </a:lnSpc>
              <a:buFont typeface="Arial"/>
              <a:buNone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缓存集群缓存什么数据？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深度学习场景：预取作业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即将使用的数据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marL="444500" indent="-285750"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查询场景：缓存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热点数据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、根据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Trace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预取作业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即将使用的数据</a:t>
            </a:r>
            <a:endParaRPr lang="en-US" altLang="zh-CN" sz="16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标题 2">
            <a:extLst>
              <a:ext uri="{FF2B5EF4-FFF2-40B4-BE49-F238E27FC236}">
                <a16:creationId xmlns:a16="http://schemas.microsoft.com/office/drawing/2014/main" id="{7FB2B981-84B7-A454-F800-B21ABE0A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0"/>
            <a:ext cx="2075122" cy="369284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方案分析讨论</a:t>
            </a:r>
          </a:p>
        </p:txBody>
      </p:sp>
    </p:spTree>
    <p:extLst>
      <p:ext uri="{BB962C8B-B14F-4D97-AF65-F5344CB8AC3E}">
        <p14:creationId xmlns:p14="http://schemas.microsoft.com/office/powerpoint/2010/main" val="2932284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7FB2B981-84B7-A454-F800-B21ABE0A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0"/>
            <a:ext cx="2075122" cy="369284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方案分析讨论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9E70B2B-0FBF-D664-B968-AB13A74566B4}"/>
              </a:ext>
            </a:extLst>
          </p:cNvPr>
          <p:cNvGrpSpPr/>
          <p:nvPr/>
        </p:nvGrpSpPr>
        <p:grpSpPr>
          <a:xfrm>
            <a:off x="4603718" y="1193566"/>
            <a:ext cx="4005906" cy="3253491"/>
            <a:chOff x="2600520" y="996280"/>
            <a:chExt cx="5676214" cy="4912686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121C58D-8CD8-97E0-9D33-8E58099D37C7}"/>
                </a:ext>
              </a:extLst>
            </p:cNvPr>
            <p:cNvSpPr/>
            <p:nvPr/>
          </p:nvSpPr>
          <p:spPr>
            <a:xfrm>
              <a:off x="3299926" y="2533261"/>
              <a:ext cx="4540840" cy="21252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1F1BEBE-596B-7F5B-6F8F-B821CA5DCBC0}"/>
                </a:ext>
              </a:extLst>
            </p:cNvPr>
            <p:cNvSpPr/>
            <p:nvPr/>
          </p:nvSpPr>
          <p:spPr>
            <a:xfrm>
              <a:off x="3231501" y="2595855"/>
              <a:ext cx="4540841" cy="213009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11F68BA-EE1A-9068-24C5-D30309C80828}"/>
                </a:ext>
              </a:extLst>
            </p:cNvPr>
            <p:cNvSpPr/>
            <p:nvPr/>
          </p:nvSpPr>
          <p:spPr>
            <a:xfrm>
              <a:off x="3014708" y="1037582"/>
              <a:ext cx="4839634" cy="81193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圆角矩形 84">
              <a:extLst>
                <a:ext uri="{FF2B5EF4-FFF2-40B4-BE49-F238E27FC236}">
                  <a16:creationId xmlns:a16="http://schemas.microsoft.com/office/drawing/2014/main" id="{8F6C9693-478D-057F-CB11-452FB96C08BD}"/>
                </a:ext>
              </a:extLst>
            </p:cNvPr>
            <p:cNvSpPr/>
            <p:nvPr/>
          </p:nvSpPr>
          <p:spPr>
            <a:xfrm>
              <a:off x="3755571" y="1355040"/>
              <a:ext cx="3424844" cy="410547"/>
            </a:xfrm>
            <a:prstGeom prst="round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Fluid </a:t>
              </a:r>
              <a:r>
                <a:rPr lang="en-US" altLang="zh-CN" sz="1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DataTable</a:t>
              </a:r>
              <a:endPara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C4B2119-05F2-3610-48AA-D85264248A53}"/>
                </a:ext>
              </a:extLst>
            </p:cNvPr>
            <p:cNvSpPr/>
            <p:nvPr/>
          </p:nvSpPr>
          <p:spPr>
            <a:xfrm>
              <a:off x="3231783" y="2658031"/>
              <a:ext cx="4472419" cy="21926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44FE9D6-755B-66B8-5FE8-58635D6DDBF2}"/>
                </a:ext>
              </a:extLst>
            </p:cNvPr>
            <p:cNvSpPr txBox="1"/>
            <p:nvPr/>
          </p:nvSpPr>
          <p:spPr>
            <a:xfrm>
              <a:off x="3163077" y="2667782"/>
              <a:ext cx="1184989" cy="408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Node</a:t>
              </a:r>
              <a:endPara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圆角矩形 88">
              <a:extLst>
                <a:ext uri="{FF2B5EF4-FFF2-40B4-BE49-F238E27FC236}">
                  <a16:creationId xmlns:a16="http://schemas.microsoft.com/office/drawing/2014/main" id="{FE40EF55-FE39-789D-1BBA-8632736565CD}"/>
                </a:ext>
              </a:extLst>
            </p:cNvPr>
            <p:cNvSpPr/>
            <p:nvPr/>
          </p:nvSpPr>
          <p:spPr>
            <a:xfrm>
              <a:off x="3573625" y="3109041"/>
              <a:ext cx="1164266" cy="511236"/>
            </a:xfrm>
            <a:prstGeom prst="roundRect">
              <a:avLst/>
            </a:prstGeom>
            <a:solidFill>
              <a:srgbClr val="B1DD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Presto Worker</a:t>
              </a:r>
              <a:endParaRPr lang="zh-CN" alt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圆角矩形 89">
              <a:extLst>
                <a:ext uri="{FF2B5EF4-FFF2-40B4-BE49-F238E27FC236}">
                  <a16:creationId xmlns:a16="http://schemas.microsoft.com/office/drawing/2014/main" id="{729208FA-6E39-8246-822F-CB7BDB19FFBD}"/>
                </a:ext>
              </a:extLst>
            </p:cNvPr>
            <p:cNvSpPr/>
            <p:nvPr/>
          </p:nvSpPr>
          <p:spPr>
            <a:xfrm>
              <a:off x="4813515" y="3109041"/>
              <a:ext cx="1164266" cy="511236"/>
            </a:xfrm>
            <a:prstGeom prst="roundRect">
              <a:avLst/>
            </a:prstGeom>
            <a:solidFill>
              <a:srgbClr val="B1DD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Presto Worker</a:t>
              </a:r>
              <a:endParaRPr lang="zh-CN" alt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圆角矩形 90">
              <a:extLst>
                <a:ext uri="{FF2B5EF4-FFF2-40B4-BE49-F238E27FC236}">
                  <a16:creationId xmlns:a16="http://schemas.microsoft.com/office/drawing/2014/main" id="{98F47B3D-F9F4-B87A-8373-0D4D022B3A80}"/>
                </a:ext>
              </a:extLst>
            </p:cNvPr>
            <p:cNvSpPr/>
            <p:nvPr/>
          </p:nvSpPr>
          <p:spPr>
            <a:xfrm>
              <a:off x="6260436" y="3109041"/>
              <a:ext cx="1350458" cy="511236"/>
            </a:xfrm>
            <a:prstGeom prst="roundRect">
              <a:avLst/>
            </a:prstGeom>
            <a:solidFill>
              <a:srgbClr val="B1DD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Presto</a:t>
              </a:r>
            </a:p>
            <a:p>
              <a:pPr algn="ctr"/>
              <a:r>
                <a:rPr lang="en-US" altLang="zh-CN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Coordinator</a:t>
              </a:r>
            </a:p>
          </p:txBody>
        </p:sp>
        <p:sp>
          <p:nvSpPr>
            <p:cNvPr id="22" name="圆角矩形 91">
              <a:extLst>
                <a:ext uri="{FF2B5EF4-FFF2-40B4-BE49-F238E27FC236}">
                  <a16:creationId xmlns:a16="http://schemas.microsoft.com/office/drawing/2014/main" id="{4EEE63CC-E4A5-5B69-2A0F-4674694562FD}"/>
                </a:ext>
              </a:extLst>
            </p:cNvPr>
            <p:cNvSpPr/>
            <p:nvPr/>
          </p:nvSpPr>
          <p:spPr>
            <a:xfrm>
              <a:off x="3619440" y="4065291"/>
              <a:ext cx="1073020" cy="511236"/>
            </a:xfrm>
            <a:prstGeom prst="roundRect">
              <a:avLst/>
            </a:prstGeom>
            <a:solidFill>
              <a:srgbClr val="FFF2C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Cache Worker</a:t>
              </a:r>
              <a:endParaRPr lang="zh-CN" alt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圆角矩形 92">
              <a:extLst>
                <a:ext uri="{FF2B5EF4-FFF2-40B4-BE49-F238E27FC236}">
                  <a16:creationId xmlns:a16="http://schemas.microsoft.com/office/drawing/2014/main" id="{3BBBA511-BC87-B490-2EDF-7AD65BEFAED1}"/>
                </a:ext>
              </a:extLst>
            </p:cNvPr>
            <p:cNvSpPr/>
            <p:nvPr/>
          </p:nvSpPr>
          <p:spPr>
            <a:xfrm>
              <a:off x="4859138" y="4047873"/>
              <a:ext cx="1073020" cy="511236"/>
            </a:xfrm>
            <a:prstGeom prst="roundRect">
              <a:avLst/>
            </a:prstGeom>
            <a:solidFill>
              <a:srgbClr val="FFF2C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Cache Worker</a:t>
              </a:r>
              <a:endParaRPr lang="zh-CN" alt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圆角矩形 94">
              <a:extLst>
                <a:ext uri="{FF2B5EF4-FFF2-40B4-BE49-F238E27FC236}">
                  <a16:creationId xmlns:a16="http://schemas.microsoft.com/office/drawing/2014/main" id="{557DFBAB-D482-2688-F921-CE6998048FFA}"/>
                </a:ext>
              </a:extLst>
            </p:cNvPr>
            <p:cNvSpPr/>
            <p:nvPr/>
          </p:nvSpPr>
          <p:spPr>
            <a:xfrm>
              <a:off x="6133981" y="4047873"/>
              <a:ext cx="1046435" cy="511236"/>
            </a:xfrm>
            <a:prstGeom prst="roundRect">
              <a:avLst/>
            </a:prstGeom>
            <a:solidFill>
              <a:srgbClr val="FFF2C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Cache Worker</a:t>
              </a:r>
              <a:endParaRPr lang="zh-CN" alt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流程图: 磁盘 29">
              <a:extLst>
                <a:ext uri="{FF2B5EF4-FFF2-40B4-BE49-F238E27FC236}">
                  <a16:creationId xmlns:a16="http://schemas.microsoft.com/office/drawing/2014/main" id="{FBA768A4-60E2-8ADE-AA20-F313E11BB710}"/>
                </a:ext>
              </a:extLst>
            </p:cNvPr>
            <p:cNvSpPr/>
            <p:nvPr/>
          </p:nvSpPr>
          <p:spPr>
            <a:xfrm>
              <a:off x="2600520" y="5037556"/>
              <a:ext cx="1497564" cy="849810"/>
            </a:xfrm>
            <a:prstGeom prst="flowChartMagneticDisk">
              <a:avLst/>
            </a:prstGeom>
            <a:solidFill>
              <a:srgbClr val="D5E8D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HDFS</a:t>
              </a:r>
              <a:endPara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流程图: 磁盘 30">
              <a:extLst>
                <a:ext uri="{FF2B5EF4-FFF2-40B4-BE49-F238E27FC236}">
                  <a16:creationId xmlns:a16="http://schemas.microsoft.com/office/drawing/2014/main" id="{A35854A1-E537-60FB-DB4E-5F22A6AD3802}"/>
                </a:ext>
              </a:extLst>
            </p:cNvPr>
            <p:cNvSpPr/>
            <p:nvPr/>
          </p:nvSpPr>
          <p:spPr>
            <a:xfrm>
              <a:off x="4605791" y="5059156"/>
              <a:ext cx="1665671" cy="849810"/>
            </a:xfrm>
            <a:prstGeom prst="flowChartMagneticDisk">
              <a:avLst/>
            </a:prstGeom>
            <a:solidFill>
              <a:srgbClr val="D5E8D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S3/OSS</a:t>
              </a:r>
              <a:endPara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流程图: 磁盘 31">
              <a:extLst>
                <a:ext uri="{FF2B5EF4-FFF2-40B4-BE49-F238E27FC236}">
                  <a16:creationId xmlns:a16="http://schemas.microsoft.com/office/drawing/2014/main" id="{F596F828-D6F0-3C89-F77B-462D0704750B}"/>
                </a:ext>
              </a:extLst>
            </p:cNvPr>
            <p:cNvSpPr/>
            <p:nvPr/>
          </p:nvSpPr>
          <p:spPr>
            <a:xfrm>
              <a:off x="6779170" y="5035686"/>
              <a:ext cx="1497564" cy="849810"/>
            </a:xfrm>
            <a:prstGeom prst="flowChartMagneticDisk">
              <a:avLst/>
            </a:prstGeom>
            <a:solidFill>
              <a:srgbClr val="D5E8D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Ceph</a:t>
              </a:r>
              <a:endPara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BEC4B628-57EE-6753-58A7-99F16E8F4B0D}"/>
                </a:ext>
              </a:extLst>
            </p:cNvPr>
            <p:cNvSpPr/>
            <p:nvPr/>
          </p:nvSpPr>
          <p:spPr>
            <a:xfrm>
              <a:off x="3477206" y="3026036"/>
              <a:ext cx="2613497" cy="66247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D1D4968-DB32-62FE-0BB3-FEEFDFD8F3CA}"/>
                </a:ext>
              </a:extLst>
            </p:cNvPr>
            <p:cNvSpPr/>
            <p:nvPr/>
          </p:nvSpPr>
          <p:spPr>
            <a:xfrm>
              <a:off x="6192288" y="3021943"/>
              <a:ext cx="1511915" cy="66247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70E88E6-74F6-76C9-71BD-BB0A5222B41F}"/>
                </a:ext>
              </a:extLst>
            </p:cNvPr>
            <p:cNvSpPr/>
            <p:nvPr/>
          </p:nvSpPr>
          <p:spPr>
            <a:xfrm>
              <a:off x="5754234" y="1925338"/>
              <a:ext cx="1497562" cy="55471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Kubernetes API Server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圆角矩形 107">
              <a:extLst>
                <a:ext uri="{FF2B5EF4-FFF2-40B4-BE49-F238E27FC236}">
                  <a16:creationId xmlns:a16="http://schemas.microsoft.com/office/drawing/2014/main" id="{9B402FE5-D927-17F1-AF70-48E8B78D3B58}"/>
                </a:ext>
              </a:extLst>
            </p:cNvPr>
            <p:cNvSpPr/>
            <p:nvPr/>
          </p:nvSpPr>
          <p:spPr>
            <a:xfrm>
              <a:off x="3163078" y="1987200"/>
              <a:ext cx="2117707" cy="408379"/>
            </a:xfrm>
            <a:prstGeom prst="round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Fluid Controller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E6A6BA96-03D8-D499-C37D-8385F9DEB099}"/>
                </a:ext>
              </a:extLst>
            </p:cNvPr>
            <p:cNvCxnSpPr>
              <a:cxnSpLocks/>
              <a:stCxn id="38" idx="3"/>
              <a:endCxn id="37" idx="1"/>
            </p:cNvCxnSpPr>
            <p:nvPr/>
          </p:nvCxnSpPr>
          <p:spPr>
            <a:xfrm>
              <a:off x="5280785" y="2191389"/>
              <a:ext cx="473449" cy="1130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27BDE351-57E0-236E-8A13-BAB19B541116}"/>
                </a:ext>
              </a:extLst>
            </p:cNvPr>
            <p:cNvSpPr txBox="1"/>
            <p:nvPr/>
          </p:nvSpPr>
          <p:spPr>
            <a:xfrm>
              <a:off x="3018644" y="996280"/>
              <a:ext cx="2477952" cy="367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Kubernetes</a:t>
              </a:r>
              <a:r>
                <a: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CRDs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643A9D3-47F1-D63F-9994-4B1BB72C887E}"/>
              </a:ext>
            </a:extLst>
          </p:cNvPr>
          <p:cNvGrpSpPr/>
          <p:nvPr/>
        </p:nvGrpSpPr>
        <p:grpSpPr>
          <a:xfrm>
            <a:off x="699490" y="1250565"/>
            <a:ext cx="2949279" cy="1739409"/>
            <a:chOff x="4956482" y="1144658"/>
            <a:chExt cx="3993674" cy="2219323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08A500C2-09AA-7C3C-DA18-412A5A072981}"/>
                </a:ext>
              </a:extLst>
            </p:cNvPr>
            <p:cNvGrpSpPr/>
            <p:nvPr/>
          </p:nvGrpSpPr>
          <p:grpSpPr>
            <a:xfrm>
              <a:off x="4956482" y="1144658"/>
              <a:ext cx="3993674" cy="2097078"/>
              <a:chOff x="4813096" y="4305694"/>
              <a:chExt cx="3993674" cy="2097078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FEF9FE75-73C5-BB25-5887-1748021258AD}"/>
                  </a:ext>
                </a:extLst>
              </p:cNvPr>
              <p:cNvGrpSpPr/>
              <p:nvPr/>
            </p:nvGrpSpPr>
            <p:grpSpPr>
              <a:xfrm>
                <a:off x="5857381" y="4305694"/>
                <a:ext cx="2949389" cy="438944"/>
                <a:chOff x="5973159" y="4445126"/>
                <a:chExt cx="2949389" cy="438944"/>
              </a:xfrm>
            </p:grpSpPr>
            <p:grpSp>
              <p:nvGrpSpPr>
                <p:cNvPr id="73" name="组合 72">
                  <a:extLst>
                    <a:ext uri="{FF2B5EF4-FFF2-40B4-BE49-F238E27FC236}">
                      <a16:creationId xmlns:a16="http://schemas.microsoft.com/office/drawing/2014/main" id="{62DAA908-E8F1-D449-5249-0522FE3306BD}"/>
                    </a:ext>
                  </a:extLst>
                </p:cNvPr>
                <p:cNvGrpSpPr/>
                <p:nvPr/>
              </p:nvGrpSpPr>
              <p:grpSpPr>
                <a:xfrm>
                  <a:off x="5973159" y="4455459"/>
                  <a:ext cx="988782" cy="427839"/>
                  <a:chOff x="5973159" y="4455459"/>
                  <a:chExt cx="988782" cy="427839"/>
                </a:xfrm>
              </p:grpSpPr>
              <p:sp>
                <p:nvSpPr>
                  <p:cNvPr id="78" name="矩形: 剪去对角 77">
                    <a:extLst>
                      <a:ext uri="{FF2B5EF4-FFF2-40B4-BE49-F238E27FC236}">
                        <a16:creationId xmlns:a16="http://schemas.microsoft.com/office/drawing/2014/main" id="{4D572F2A-B52A-F9E1-C062-2354BECCC63E}"/>
                      </a:ext>
                    </a:extLst>
                  </p:cNvPr>
                  <p:cNvSpPr/>
                  <p:nvPr/>
                </p:nvSpPr>
                <p:spPr>
                  <a:xfrm>
                    <a:off x="6033247" y="4455459"/>
                    <a:ext cx="860612" cy="427839"/>
                  </a:xfrm>
                  <a:prstGeom prst="snip2Diag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28575">
                    <a:solidFill>
                      <a:schemeClr val="accent1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79" name="矩形 78">
                    <a:extLst>
                      <a:ext uri="{FF2B5EF4-FFF2-40B4-BE49-F238E27FC236}">
                        <a16:creationId xmlns:a16="http://schemas.microsoft.com/office/drawing/2014/main" id="{78F872E7-9AD0-664B-757B-2213943CF2F4}"/>
                      </a:ext>
                    </a:extLst>
                  </p:cNvPr>
                  <p:cNvSpPr/>
                  <p:nvPr/>
                </p:nvSpPr>
                <p:spPr>
                  <a:xfrm>
                    <a:off x="5973159" y="4455459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Catalog 1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  <p:grpSp>
              <p:nvGrpSpPr>
                <p:cNvPr id="74" name="组合 73">
                  <a:extLst>
                    <a:ext uri="{FF2B5EF4-FFF2-40B4-BE49-F238E27FC236}">
                      <a16:creationId xmlns:a16="http://schemas.microsoft.com/office/drawing/2014/main" id="{F1F430E7-1628-DE3D-12E4-90B0A7254EC5}"/>
                    </a:ext>
                  </a:extLst>
                </p:cNvPr>
                <p:cNvGrpSpPr/>
                <p:nvPr/>
              </p:nvGrpSpPr>
              <p:grpSpPr>
                <a:xfrm>
                  <a:off x="7143814" y="4455459"/>
                  <a:ext cx="988782" cy="428611"/>
                  <a:chOff x="5987366" y="4455459"/>
                  <a:chExt cx="988782" cy="428611"/>
                </a:xfrm>
              </p:grpSpPr>
              <p:sp>
                <p:nvSpPr>
                  <p:cNvPr id="76" name="矩形: 剪去对角 75">
                    <a:extLst>
                      <a:ext uri="{FF2B5EF4-FFF2-40B4-BE49-F238E27FC236}">
                        <a16:creationId xmlns:a16="http://schemas.microsoft.com/office/drawing/2014/main" id="{C04D9FAB-5EEC-9CAD-F976-0E8BBF784DE1}"/>
                      </a:ext>
                    </a:extLst>
                  </p:cNvPr>
                  <p:cNvSpPr/>
                  <p:nvPr/>
                </p:nvSpPr>
                <p:spPr>
                  <a:xfrm>
                    <a:off x="6046851" y="4456231"/>
                    <a:ext cx="860612" cy="427839"/>
                  </a:xfrm>
                  <a:prstGeom prst="snip2Diag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28575">
                    <a:solidFill>
                      <a:schemeClr val="accent1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77" name="矩形 76">
                    <a:extLst>
                      <a:ext uri="{FF2B5EF4-FFF2-40B4-BE49-F238E27FC236}">
                        <a16:creationId xmlns:a16="http://schemas.microsoft.com/office/drawing/2014/main" id="{2749A006-EFB0-6622-555D-9E8FC71F5968}"/>
                      </a:ext>
                    </a:extLst>
                  </p:cNvPr>
                  <p:cNvSpPr/>
                  <p:nvPr/>
                </p:nvSpPr>
                <p:spPr>
                  <a:xfrm>
                    <a:off x="5987366" y="4455459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Catalog 2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6D79739-5831-0ABA-BDB6-5824ED614030}"/>
                    </a:ext>
                  </a:extLst>
                </p:cNvPr>
                <p:cNvSpPr/>
                <p:nvPr/>
              </p:nvSpPr>
              <p:spPr>
                <a:xfrm>
                  <a:off x="7933766" y="4445126"/>
                  <a:ext cx="988782" cy="4278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400" b="1" dirty="0">
                      <a:solidFill>
                        <a:schemeClr val="tx1"/>
                      </a:solidFill>
                      <a:latin typeface="Arinal"/>
                    </a:rPr>
                    <a:t>……</a:t>
                  </a:r>
                  <a:endParaRPr lang="zh-CN" altLang="en-US" sz="1400" b="1" dirty="0">
                    <a:solidFill>
                      <a:schemeClr val="tx1"/>
                    </a:solidFill>
                    <a:latin typeface="Arinal"/>
                  </a:endParaRPr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005F4252-B5CE-4063-951F-2BC43F2EBFF1}"/>
                  </a:ext>
                </a:extLst>
              </p:cNvPr>
              <p:cNvGrpSpPr/>
              <p:nvPr/>
            </p:nvGrpSpPr>
            <p:grpSpPr>
              <a:xfrm>
                <a:off x="4937453" y="4743866"/>
                <a:ext cx="3681257" cy="858276"/>
                <a:chOff x="4933415" y="4733533"/>
                <a:chExt cx="3681257" cy="858276"/>
              </a:xfrm>
            </p:grpSpPr>
            <p:cxnSp>
              <p:nvCxnSpPr>
                <p:cNvPr id="60" name="直接箭头连接符 59">
                  <a:extLst>
                    <a:ext uri="{FF2B5EF4-FFF2-40B4-BE49-F238E27FC236}">
                      <a16:creationId xmlns:a16="http://schemas.microsoft.com/office/drawing/2014/main" id="{0CA56DAE-12A4-EF1A-1719-DF26357D238C}"/>
                    </a:ext>
                  </a:extLst>
                </p:cNvPr>
                <p:cNvCxnSpPr>
                  <a:cxnSpLocks/>
                  <a:stCxn id="79" idx="2"/>
                </p:cNvCxnSpPr>
                <p:nvPr/>
              </p:nvCxnSpPr>
              <p:spPr>
                <a:xfrm flipH="1">
                  <a:off x="5577094" y="4743866"/>
                  <a:ext cx="774678" cy="33015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箭头连接符 60">
                  <a:extLst>
                    <a:ext uri="{FF2B5EF4-FFF2-40B4-BE49-F238E27FC236}">
                      <a16:creationId xmlns:a16="http://schemas.microsoft.com/office/drawing/2014/main" id="{F5A149D2-C88C-81FA-DDA9-E1C2641B572B}"/>
                    </a:ext>
                  </a:extLst>
                </p:cNvPr>
                <p:cNvCxnSpPr>
                  <a:cxnSpLocks/>
                  <a:stCxn id="79" idx="2"/>
                </p:cNvCxnSpPr>
                <p:nvPr/>
              </p:nvCxnSpPr>
              <p:spPr>
                <a:xfrm>
                  <a:off x="6351772" y="4743866"/>
                  <a:ext cx="0" cy="34692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箭头连接符 61">
                  <a:extLst>
                    <a:ext uri="{FF2B5EF4-FFF2-40B4-BE49-F238E27FC236}">
                      <a16:creationId xmlns:a16="http://schemas.microsoft.com/office/drawing/2014/main" id="{6EB89FA5-D069-6111-ACE8-276F1CFDD389}"/>
                    </a:ext>
                  </a:extLst>
                </p:cNvPr>
                <p:cNvCxnSpPr>
                  <a:cxnSpLocks/>
                  <a:stCxn id="79" idx="2"/>
                </p:cNvCxnSpPr>
                <p:nvPr/>
              </p:nvCxnSpPr>
              <p:spPr>
                <a:xfrm>
                  <a:off x="6347734" y="4733533"/>
                  <a:ext cx="778716" cy="36991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6FF6A7BD-B281-3EEA-CEC0-7686114CF043}"/>
                    </a:ext>
                  </a:extLst>
                </p:cNvPr>
                <p:cNvSpPr/>
                <p:nvPr/>
              </p:nvSpPr>
              <p:spPr>
                <a:xfrm>
                  <a:off x="7625890" y="5054027"/>
                  <a:ext cx="988782" cy="4278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400" b="1" dirty="0">
                      <a:solidFill>
                        <a:schemeClr val="tx1"/>
                      </a:solidFill>
                      <a:latin typeface="Arinal"/>
                    </a:rPr>
                    <a:t>……</a:t>
                  </a:r>
                  <a:endParaRPr lang="zh-CN" altLang="en-US" sz="1400" b="1" dirty="0">
                    <a:solidFill>
                      <a:schemeClr val="tx1"/>
                    </a:solidFill>
                    <a:latin typeface="Arinal"/>
                  </a:endParaRPr>
                </a:p>
              </p:txBody>
            </p:sp>
            <p:grpSp>
              <p:nvGrpSpPr>
                <p:cNvPr id="64" name="组合 63">
                  <a:extLst>
                    <a:ext uri="{FF2B5EF4-FFF2-40B4-BE49-F238E27FC236}">
                      <a16:creationId xmlns:a16="http://schemas.microsoft.com/office/drawing/2014/main" id="{9F359E58-A335-D4F1-2FED-CDCA5DED403B}"/>
                    </a:ext>
                  </a:extLst>
                </p:cNvPr>
                <p:cNvGrpSpPr/>
                <p:nvPr/>
              </p:nvGrpSpPr>
              <p:grpSpPr>
                <a:xfrm>
                  <a:off x="4933415" y="5074024"/>
                  <a:ext cx="988782" cy="472812"/>
                  <a:chOff x="4933415" y="5074024"/>
                  <a:chExt cx="988782" cy="472812"/>
                </a:xfrm>
              </p:grpSpPr>
              <p:sp>
                <p:nvSpPr>
                  <p:cNvPr id="71" name="流程图: 磁盘 70">
                    <a:extLst>
                      <a:ext uri="{FF2B5EF4-FFF2-40B4-BE49-F238E27FC236}">
                        <a16:creationId xmlns:a16="http://schemas.microsoft.com/office/drawing/2014/main" id="{FEEC6260-32E2-DF85-74F4-00C63B9D7346}"/>
                      </a:ext>
                    </a:extLst>
                  </p:cNvPr>
                  <p:cNvSpPr/>
                  <p:nvPr/>
                </p:nvSpPr>
                <p:spPr>
                  <a:xfrm>
                    <a:off x="5040466" y="5074024"/>
                    <a:ext cx="774678" cy="427839"/>
                  </a:xfrm>
                  <a:prstGeom prst="flowChartMagneticDisk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72" name="矩形 71">
                    <a:extLst>
                      <a:ext uri="{FF2B5EF4-FFF2-40B4-BE49-F238E27FC236}">
                        <a16:creationId xmlns:a16="http://schemas.microsoft.com/office/drawing/2014/main" id="{C2E92952-471C-FADD-7E5D-737D9386F0BE}"/>
                      </a:ext>
                    </a:extLst>
                  </p:cNvPr>
                  <p:cNvSpPr/>
                  <p:nvPr/>
                </p:nvSpPr>
                <p:spPr>
                  <a:xfrm>
                    <a:off x="4933415" y="5118997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Schema 1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  <p:grpSp>
              <p:nvGrpSpPr>
                <p:cNvPr id="65" name="组合 64">
                  <a:extLst>
                    <a:ext uri="{FF2B5EF4-FFF2-40B4-BE49-F238E27FC236}">
                      <a16:creationId xmlns:a16="http://schemas.microsoft.com/office/drawing/2014/main" id="{232FDD5B-374B-FBA7-E00E-8E9080A075F2}"/>
                    </a:ext>
                  </a:extLst>
                </p:cNvPr>
                <p:cNvGrpSpPr/>
                <p:nvPr/>
              </p:nvGrpSpPr>
              <p:grpSpPr>
                <a:xfrm>
                  <a:off x="5885221" y="5103445"/>
                  <a:ext cx="988782" cy="472812"/>
                  <a:chOff x="4933414" y="5074024"/>
                  <a:chExt cx="988782" cy="472812"/>
                </a:xfrm>
              </p:grpSpPr>
              <p:sp>
                <p:nvSpPr>
                  <p:cNvPr id="69" name="流程图: 磁盘 68">
                    <a:extLst>
                      <a:ext uri="{FF2B5EF4-FFF2-40B4-BE49-F238E27FC236}">
                        <a16:creationId xmlns:a16="http://schemas.microsoft.com/office/drawing/2014/main" id="{E5015524-F305-CB1F-1E71-68DBA75D5217}"/>
                      </a:ext>
                    </a:extLst>
                  </p:cNvPr>
                  <p:cNvSpPr/>
                  <p:nvPr/>
                </p:nvSpPr>
                <p:spPr>
                  <a:xfrm>
                    <a:off x="5040466" y="5074024"/>
                    <a:ext cx="774678" cy="427839"/>
                  </a:xfrm>
                  <a:prstGeom prst="flowChartMagneticDisk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70" name="矩形 69">
                    <a:extLst>
                      <a:ext uri="{FF2B5EF4-FFF2-40B4-BE49-F238E27FC236}">
                        <a16:creationId xmlns:a16="http://schemas.microsoft.com/office/drawing/2014/main" id="{15905DA0-03DB-CC57-E485-561A8774692C}"/>
                      </a:ext>
                    </a:extLst>
                  </p:cNvPr>
                  <p:cNvSpPr/>
                  <p:nvPr/>
                </p:nvSpPr>
                <p:spPr>
                  <a:xfrm>
                    <a:off x="4933414" y="5118997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Schema 2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  <p:grpSp>
              <p:nvGrpSpPr>
                <p:cNvPr id="66" name="组合 65">
                  <a:extLst>
                    <a:ext uri="{FF2B5EF4-FFF2-40B4-BE49-F238E27FC236}">
                      <a16:creationId xmlns:a16="http://schemas.microsoft.com/office/drawing/2014/main" id="{8CE3CA4E-ABFC-24E4-2949-DC0A33B8C4D2}"/>
                    </a:ext>
                  </a:extLst>
                </p:cNvPr>
                <p:cNvGrpSpPr/>
                <p:nvPr/>
              </p:nvGrpSpPr>
              <p:grpSpPr>
                <a:xfrm>
                  <a:off x="6870171" y="5118997"/>
                  <a:ext cx="988782" cy="472812"/>
                  <a:chOff x="4933414" y="5074024"/>
                  <a:chExt cx="988782" cy="472812"/>
                </a:xfrm>
              </p:grpSpPr>
              <p:sp>
                <p:nvSpPr>
                  <p:cNvPr id="67" name="流程图: 磁盘 66">
                    <a:extLst>
                      <a:ext uri="{FF2B5EF4-FFF2-40B4-BE49-F238E27FC236}">
                        <a16:creationId xmlns:a16="http://schemas.microsoft.com/office/drawing/2014/main" id="{B8EC8B98-57BE-5E80-1D95-1AB9889AC92D}"/>
                      </a:ext>
                    </a:extLst>
                  </p:cNvPr>
                  <p:cNvSpPr/>
                  <p:nvPr/>
                </p:nvSpPr>
                <p:spPr>
                  <a:xfrm>
                    <a:off x="5040466" y="5074024"/>
                    <a:ext cx="774678" cy="427839"/>
                  </a:xfrm>
                  <a:prstGeom prst="flowChartMagneticDisk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68" name="矩形 67">
                    <a:extLst>
                      <a:ext uri="{FF2B5EF4-FFF2-40B4-BE49-F238E27FC236}">
                        <a16:creationId xmlns:a16="http://schemas.microsoft.com/office/drawing/2014/main" id="{278CB440-C65D-5FFB-E119-6EEBD68410FF}"/>
                      </a:ext>
                    </a:extLst>
                  </p:cNvPr>
                  <p:cNvSpPr/>
                  <p:nvPr/>
                </p:nvSpPr>
                <p:spPr>
                  <a:xfrm>
                    <a:off x="4933414" y="5118997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Schema 3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</p:grp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C63CDA53-7893-16DA-CD49-8E1D8C2CCED9}"/>
                  </a:ext>
                </a:extLst>
              </p:cNvPr>
              <p:cNvGrpSpPr/>
              <p:nvPr/>
            </p:nvGrpSpPr>
            <p:grpSpPr>
              <a:xfrm>
                <a:off x="4813096" y="5557169"/>
                <a:ext cx="2985060" cy="845603"/>
                <a:chOff x="4813096" y="5557169"/>
                <a:chExt cx="2985060" cy="845603"/>
              </a:xfrm>
            </p:grpSpPr>
            <p:cxnSp>
              <p:nvCxnSpPr>
                <p:cNvPr id="48" name="直接箭头连接符 47">
                  <a:extLst>
                    <a:ext uri="{FF2B5EF4-FFF2-40B4-BE49-F238E27FC236}">
                      <a16:creationId xmlns:a16="http://schemas.microsoft.com/office/drawing/2014/main" id="{A0DBA30B-2BE9-CC3F-C461-DF452928762A}"/>
                    </a:ext>
                  </a:extLst>
                </p:cNvPr>
                <p:cNvCxnSpPr>
                  <a:cxnSpLocks/>
                  <a:stCxn id="72" idx="2"/>
                  <a:endCxn id="58" idx="0"/>
                </p:cNvCxnSpPr>
                <p:nvPr/>
              </p:nvCxnSpPr>
              <p:spPr>
                <a:xfrm flipH="1">
                  <a:off x="5424930" y="5557169"/>
                  <a:ext cx="6913" cy="285185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9" name="组合 48">
                  <a:extLst>
                    <a:ext uri="{FF2B5EF4-FFF2-40B4-BE49-F238E27FC236}">
                      <a16:creationId xmlns:a16="http://schemas.microsoft.com/office/drawing/2014/main" id="{93B4E4CA-AB60-47C6-660D-262289368241}"/>
                    </a:ext>
                  </a:extLst>
                </p:cNvPr>
                <p:cNvGrpSpPr/>
                <p:nvPr/>
              </p:nvGrpSpPr>
              <p:grpSpPr>
                <a:xfrm>
                  <a:off x="4813096" y="5842354"/>
                  <a:ext cx="988782" cy="520335"/>
                  <a:chOff x="4813096" y="5842354"/>
                  <a:chExt cx="988782" cy="520335"/>
                </a:xfrm>
              </p:grpSpPr>
              <p:sp>
                <p:nvSpPr>
                  <p:cNvPr id="58" name="流程图: 多文档 57">
                    <a:extLst>
                      <a:ext uri="{FF2B5EF4-FFF2-40B4-BE49-F238E27FC236}">
                        <a16:creationId xmlns:a16="http://schemas.microsoft.com/office/drawing/2014/main" id="{557AE900-C8FB-E8B9-1193-CAE5D44F74ED}"/>
                      </a:ext>
                    </a:extLst>
                  </p:cNvPr>
                  <p:cNvSpPr/>
                  <p:nvPr/>
                </p:nvSpPr>
                <p:spPr>
                  <a:xfrm>
                    <a:off x="4999206" y="5842354"/>
                    <a:ext cx="748465" cy="520335"/>
                  </a:xfrm>
                  <a:prstGeom prst="flowChartMultidocumen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59" name="矩形 58">
                    <a:extLst>
                      <a:ext uri="{FF2B5EF4-FFF2-40B4-BE49-F238E27FC236}">
                        <a16:creationId xmlns:a16="http://schemas.microsoft.com/office/drawing/2014/main" id="{F2BA2425-C405-DEB7-CB35-4DC52DF541B4}"/>
                      </a:ext>
                    </a:extLst>
                  </p:cNvPr>
                  <p:cNvSpPr/>
                  <p:nvPr/>
                </p:nvSpPr>
                <p:spPr>
                  <a:xfrm>
                    <a:off x="4813096" y="5913619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Table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  <p:cxnSp>
              <p:nvCxnSpPr>
                <p:cNvPr id="50" name="直接箭头连接符 49">
                  <a:extLst>
                    <a:ext uri="{FF2B5EF4-FFF2-40B4-BE49-F238E27FC236}">
                      <a16:creationId xmlns:a16="http://schemas.microsoft.com/office/drawing/2014/main" id="{EAE62CCE-5BC2-6108-A202-919344EEB126}"/>
                    </a:ext>
                  </a:extLst>
                </p:cNvPr>
                <p:cNvCxnSpPr>
                  <a:cxnSpLocks/>
                  <a:stCxn id="70" idx="2"/>
                  <a:endCxn id="56" idx="0"/>
                </p:cNvCxnSpPr>
                <p:nvPr/>
              </p:nvCxnSpPr>
              <p:spPr>
                <a:xfrm>
                  <a:off x="6383650" y="5586590"/>
                  <a:ext cx="11181" cy="295847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1" name="组合 50">
                  <a:extLst>
                    <a:ext uri="{FF2B5EF4-FFF2-40B4-BE49-F238E27FC236}">
                      <a16:creationId xmlns:a16="http://schemas.microsoft.com/office/drawing/2014/main" id="{605D362C-97B8-1439-98CC-B593EB060488}"/>
                    </a:ext>
                  </a:extLst>
                </p:cNvPr>
                <p:cNvGrpSpPr/>
                <p:nvPr/>
              </p:nvGrpSpPr>
              <p:grpSpPr>
                <a:xfrm>
                  <a:off x="5798083" y="5882437"/>
                  <a:ext cx="988782" cy="520335"/>
                  <a:chOff x="5807913" y="5854126"/>
                  <a:chExt cx="988782" cy="520335"/>
                </a:xfrm>
              </p:grpSpPr>
              <p:sp>
                <p:nvSpPr>
                  <p:cNvPr id="56" name="流程图: 多文档 55">
                    <a:extLst>
                      <a:ext uri="{FF2B5EF4-FFF2-40B4-BE49-F238E27FC236}">
                        <a16:creationId xmlns:a16="http://schemas.microsoft.com/office/drawing/2014/main" id="{5A9C9E7F-12F0-4454-E76F-88D8A1A286DB}"/>
                      </a:ext>
                    </a:extLst>
                  </p:cNvPr>
                  <p:cNvSpPr/>
                  <p:nvPr/>
                </p:nvSpPr>
                <p:spPr>
                  <a:xfrm>
                    <a:off x="5978937" y="5854126"/>
                    <a:ext cx="748465" cy="520335"/>
                  </a:xfrm>
                  <a:prstGeom prst="flowChartMultidocumen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57" name="矩形 56">
                    <a:extLst>
                      <a:ext uri="{FF2B5EF4-FFF2-40B4-BE49-F238E27FC236}">
                        <a16:creationId xmlns:a16="http://schemas.microsoft.com/office/drawing/2014/main" id="{0F4CB9BF-EC46-BD8E-2400-61E632E2BC6B}"/>
                      </a:ext>
                    </a:extLst>
                  </p:cNvPr>
                  <p:cNvSpPr/>
                  <p:nvPr/>
                </p:nvSpPr>
                <p:spPr>
                  <a:xfrm>
                    <a:off x="5807913" y="5913388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Table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  <p:grpSp>
              <p:nvGrpSpPr>
                <p:cNvPr id="52" name="组合 51">
                  <a:extLst>
                    <a:ext uri="{FF2B5EF4-FFF2-40B4-BE49-F238E27FC236}">
                      <a16:creationId xmlns:a16="http://schemas.microsoft.com/office/drawing/2014/main" id="{FBE4ECD6-6C2D-EFF0-5A59-79FAF0D179CE}"/>
                    </a:ext>
                  </a:extLst>
                </p:cNvPr>
                <p:cNvGrpSpPr/>
                <p:nvPr/>
              </p:nvGrpSpPr>
              <p:grpSpPr>
                <a:xfrm>
                  <a:off x="6809374" y="5877663"/>
                  <a:ext cx="988782" cy="520335"/>
                  <a:chOff x="6829206" y="5877663"/>
                  <a:chExt cx="988782" cy="520335"/>
                </a:xfrm>
              </p:grpSpPr>
              <p:sp>
                <p:nvSpPr>
                  <p:cNvPr id="54" name="流程图: 多文档 53">
                    <a:extLst>
                      <a:ext uri="{FF2B5EF4-FFF2-40B4-BE49-F238E27FC236}">
                        <a16:creationId xmlns:a16="http://schemas.microsoft.com/office/drawing/2014/main" id="{F8475C2F-7249-A330-9C5B-0CB7ED19F54A}"/>
                      </a:ext>
                    </a:extLst>
                  </p:cNvPr>
                  <p:cNvSpPr/>
                  <p:nvPr/>
                </p:nvSpPr>
                <p:spPr>
                  <a:xfrm>
                    <a:off x="6977095" y="5877663"/>
                    <a:ext cx="748465" cy="520335"/>
                  </a:xfrm>
                  <a:prstGeom prst="flowChartMultidocumen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endParaRPr lang="zh-CN" altLang="en-US" sz="2600" dirty="0">
                      <a:solidFill>
                        <a:schemeClr val="accent2">
                          <a:lumMod val="50000"/>
                        </a:schemeClr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55" name="矩形 54">
                    <a:extLst>
                      <a:ext uri="{FF2B5EF4-FFF2-40B4-BE49-F238E27FC236}">
                        <a16:creationId xmlns:a16="http://schemas.microsoft.com/office/drawing/2014/main" id="{EF6EAB59-C2AB-18D8-BFCB-1343BB925410}"/>
                      </a:ext>
                    </a:extLst>
                  </p:cNvPr>
                  <p:cNvSpPr/>
                  <p:nvPr/>
                </p:nvSpPr>
                <p:spPr>
                  <a:xfrm>
                    <a:off x="6829206" y="5943687"/>
                    <a:ext cx="988782" cy="427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050" b="1" dirty="0">
                        <a:solidFill>
                          <a:schemeClr val="tx1"/>
                        </a:solidFill>
                        <a:latin typeface="Arinal"/>
                      </a:rPr>
                      <a:t>Table</a:t>
                    </a:r>
                    <a:endParaRPr lang="zh-CN" altLang="en-US" sz="1050" b="1" dirty="0">
                      <a:solidFill>
                        <a:schemeClr val="tx1"/>
                      </a:solidFill>
                      <a:latin typeface="Arinal"/>
                    </a:endParaRPr>
                  </a:p>
                </p:txBody>
              </p:sp>
            </p:grpSp>
            <p:cxnSp>
              <p:nvCxnSpPr>
                <p:cNvPr id="53" name="直接箭头连接符 52">
                  <a:extLst>
                    <a:ext uri="{FF2B5EF4-FFF2-40B4-BE49-F238E27FC236}">
                      <a16:creationId xmlns:a16="http://schemas.microsoft.com/office/drawing/2014/main" id="{711C53E0-E601-A314-0B27-674512FF89DB}"/>
                    </a:ext>
                  </a:extLst>
                </p:cNvPr>
                <p:cNvCxnSpPr>
                  <a:cxnSpLocks/>
                  <a:stCxn id="68" idx="2"/>
                  <a:endCxn id="54" idx="0"/>
                </p:cNvCxnSpPr>
                <p:nvPr/>
              </p:nvCxnSpPr>
              <p:spPr>
                <a:xfrm>
                  <a:off x="7368600" y="5602142"/>
                  <a:ext cx="14387" cy="275521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439162A3-C8D9-06A2-ED05-EA140F2DC154}"/>
                </a:ext>
              </a:extLst>
            </p:cNvPr>
            <p:cNvSpPr/>
            <p:nvPr/>
          </p:nvSpPr>
          <p:spPr>
            <a:xfrm>
              <a:off x="6985698" y="2627334"/>
              <a:ext cx="950543" cy="736647"/>
            </a:xfrm>
            <a:prstGeom prst="ellipse">
              <a:avLst/>
            </a:prstGeom>
            <a:ln w="28575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200000"/>
                </a:lnSpc>
              </a:pPr>
              <a:endParaRPr lang="zh-CN" altLang="en-US" sz="2600" dirty="0">
                <a:solidFill>
                  <a:schemeClr val="accent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7" name="椭圆 86">
            <a:extLst>
              <a:ext uri="{FF2B5EF4-FFF2-40B4-BE49-F238E27FC236}">
                <a16:creationId xmlns:a16="http://schemas.microsoft.com/office/drawing/2014/main" id="{A0598D7C-9598-D0E0-0ECD-A09D65BBDBBC}"/>
              </a:ext>
            </a:extLst>
          </p:cNvPr>
          <p:cNvSpPr/>
          <p:nvPr/>
        </p:nvSpPr>
        <p:spPr>
          <a:xfrm>
            <a:off x="2232640" y="1721511"/>
            <a:ext cx="701964" cy="577352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2600" dirty="0">
              <a:solidFill>
                <a:schemeClr val="accent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8" name="表格 9">
            <a:extLst>
              <a:ext uri="{FF2B5EF4-FFF2-40B4-BE49-F238E27FC236}">
                <a16:creationId xmlns:a16="http://schemas.microsoft.com/office/drawing/2014/main" id="{63C440CA-9486-3D0D-1FD0-6704995D9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867321"/>
              </p:ext>
            </p:extLst>
          </p:nvPr>
        </p:nvGraphicFramePr>
        <p:xfrm>
          <a:off x="855115" y="3431711"/>
          <a:ext cx="2059404" cy="121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6468">
                  <a:extLst>
                    <a:ext uri="{9D8B030D-6E8A-4147-A177-3AD203B41FA5}">
                      <a16:colId xmlns:a16="http://schemas.microsoft.com/office/drawing/2014/main" val="386499832"/>
                    </a:ext>
                  </a:extLst>
                </a:gridCol>
                <a:gridCol w="686468">
                  <a:extLst>
                    <a:ext uri="{9D8B030D-6E8A-4147-A177-3AD203B41FA5}">
                      <a16:colId xmlns:a16="http://schemas.microsoft.com/office/drawing/2014/main" val="4191983029"/>
                    </a:ext>
                  </a:extLst>
                </a:gridCol>
                <a:gridCol w="686468">
                  <a:extLst>
                    <a:ext uri="{9D8B030D-6E8A-4147-A177-3AD203B41FA5}">
                      <a16:colId xmlns:a16="http://schemas.microsoft.com/office/drawing/2014/main" val="1769612425"/>
                    </a:ext>
                  </a:extLst>
                </a:gridCol>
              </a:tblGrid>
              <a:tr h="2269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id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age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288066"/>
                  </a:ext>
                </a:extLst>
              </a:tr>
              <a:tr h="2269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001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Lucy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79770467"/>
                  </a:ext>
                </a:extLst>
              </a:tr>
              <a:tr h="2269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002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Mike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21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22841774"/>
                  </a:ext>
                </a:extLst>
              </a:tr>
              <a:tr h="2269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003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Lily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067382"/>
                  </a:ext>
                </a:extLst>
              </a:tr>
            </a:tbl>
          </a:graphicData>
        </a:graphic>
      </p:graphicFrame>
      <p:sp>
        <p:nvSpPr>
          <p:cNvPr id="89" name="椭圆 88">
            <a:extLst>
              <a:ext uri="{FF2B5EF4-FFF2-40B4-BE49-F238E27FC236}">
                <a16:creationId xmlns:a16="http://schemas.microsoft.com/office/drawing/2014/main" id="{2CE7F13D-466A-FF23-32A3-89FA6BE43934}"/>
              </a:ext>
            </a:extLst>
          </p:cNvPr>
          <p:cNvSpPr/>
          <p:nvPr/>
        </p:nvSpPr>
        <p:spPr>
          <a:xfrm>
            <a:off x="1537566" y="3383810"/>
            <a:ext cx="714983" cy="1309755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2600" dirty="0">
              <a:solidFill>
                <a:schemeClr val="accent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" name="箭头: 右 91">
            <a:extLst>
              <a:ext uri="{FF2B5EF4-FFF2-40B4-BE49-F238E27FC236}">
                <a16:creationId xmlns:a16="http://schemas.microsoft.com/office/drawing/2014/main" id="{25063E66-36E2-9820-7133-59983A5CD664}"/>
              </a:ext>
            </a:extLst>
          </p:cNvPr>
          <p:cNvSpPr/>
          <p:nvPr/>
        </p:nvSpPr>
        <p:spPr>
          <a:xfrm rot="20319079">
            <a:off x="3071791" y="1863041"/>
            <a:ext cx="2210108" cy="3000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766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22259A1-B947-23E3-3B28-92D15E58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8" y="321390"/>
            <a:ext cx="827344" cy="390992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目录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B0803BB-B345-0DEA-54F1-F6B3F635DD63}"/>
              </a:ext>
            </a:extLst>
          </p:cNvPr>
          <p:cNvGrpSpPr/>
          <p:nvPr/>
        </p:nvGrpSpPr>
        <p:grpSpPr>
          <a:xfrm>
            <a:off x="2779510" y="1409355"/>
            <a:ext cx="3305156" cy="2537774"/>
            <a:chOff x="2483768" y="2304912"/>
            <a:chExt cx="4406875" cy="3383698"/>
          </a:xfrm>
        </p:grpSpPr>
        <p:grpSp>
          <p:nvGrpSpPr>
            <p:cNvPr id="50" name="Group 9">
              <a:extLst>
                <a:ext uri="{FF2B5EF4-FFF2-40B4-BE49-F238E27FC236}">
                  <a16:creationId xmlns:a16="http://schemas.microsoft.com/office/drawing/2014/main" id="{222E3D7B-63AF-DE6B-4344-4B71CE0D63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6279" y="2304912"/>
              <a:ext cx="4404364" cy="603426"/>
              <a:chOff x="1319" y="1880"/>
              <a:chExt cx="2953" cy="311"/>
            </a:xfrm>
          </p:grpSpPr>
          <p:sp>
            <p:nvSpPr>
              <p:cNvPr id="67" name="AutoShape 10">
                <a:extLst>
                  <a:ext uri="{FF2B5EF4-FFF2-40B4-BE49-F238E27FC236}">
                    <a16:creationId xmlns:a16="http://schemas.microsoft.com/office/drawing/2014/main" id="{59FD4BAC-38AF-A4C6-64EA-0D63C2950EA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AutoShape 11">
                <a:extLst>
                  <a:ext uri="{FF2B5EF4-FFF2-40B4-BE49-F238E27FC236}">
                    <a16:creationId xmlns:a16="http://schemas.microsoft.com/office/drawing/2014/main" id="{87A3BA1A-5DC6-3DDD-3FE8-C07159D7493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 Box 12">
                <a:extLst>
                  <a:ext uri="{FF2B5EF4-FFF2-40B4-BE49-F238E27FC236}">
                    <a16:creationId xmlns:a16="http://schemas.microsoft.com/office/drawing/2014/main" id="{1B56EE2E-4889-361B-2D25-46D691E7C701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背景技术介绍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Text Box 18">
              <a:extLst>
                <a:ext uri="{FF2B5EF4-FFF2-40B4-BE49-F238E27FC236}">
                  <a16:creationId xmlns:a16="http://schemas.microsoft.com/office/drawing/2014/main" id="{8A67A005-9539-4AB1-F8D5-AFF268E8424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235775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1</a:t>
              </a: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1893D800-611B-FC84-9662-58EEB9087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3212976"/>
              <a:ext cx="4406875" cy="603426"/>
              <a:chOff x="1319" y="1880"/>
              <a:chExt cx="2953" cy="311"/>
            </a:xfrm>
          </p:grpSpPr>
          <p:sp>
            <p:nvSpPr>
              <p:cNvPr id="64" name="AutoShape 10">
                <a:extLst>
                  <a:ext uri="{FF2B5EF4-FFF2-40B4-BE49-F238E27FC236}">
                    <a16:creationId xmlns:a16="http://schemas.microsoft.com/office/drawing/2014/main" id="{51B30FC5-FD90-9207-8C8C-9A9539C87D7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AutoShape 11">
                <a:extLst>
                  <a:ext uri="{FF2B5EF4-FFF2-40B4-BE49-F238E27FC236}">
                    <a16:creationId xmlns:a16="http://schemas.microsoft.com/office/drawing/2014/main" id="{B5D668EA-F6D9-B55C-D16B-BAE52BE932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Text Box 12">
                <a:extLst>
                  <a:ext uri="{FF2B5EF4-FFF2-40B4-BE49-F238E27FC236}">
                    <a16:creationId xmlns:a16="http://schemas.microsoft.com/office/drawing/2014/main" id="{A1EED8ED-7B2C-4F53-8600-E8040A29615D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方案分析讨论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69E9257F-762E-0A03-4979-E10712129B3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324101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2</a:t>
              </a:r>
            </a:p>
          </p:txBody>
        </p:sp>
        <p:grpSp>
          <p:nvGrpSpPr>
            <p:cNvPr id="54" name="Group 9">
              <a:extLst>
                <a:ext uri="{FF2B5EF4-FFF2-40B4-BE49-F238E27FC236}">
                  <a16:creationId xmlns:a16="http://schemas.microsoft.com/office/drawing/2014/main" id="{A3794C10-6894-DF90-B407-C774297447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4149080"/>
              <a:ext cx="4406875" cy="603426"/>
              <a:chOff x="1319" y="1880"/>
              <a:chExt cx="2953" cy="311"/>
            </a:xfrm>
          </p:grpSpPr>
          <p:sp>
            <p:nvSpPr>
              <p:cNvPr id="61" name="AutoShape 10">
                <a:extLst>
                  <a:ext uri="{FF2B5EF4-FFF2-40B4-BE49-F238E27FC236}">
                    <a16:creationId xmlns:a16="http://schemas.microsoft.com/office/drawing/2014/main" id="{26E8EB8B-146E-5E6C-CAEC-93A15FC6C70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AutoShape 11">
                <a:extLst>
                  <a:ext uri="{FF2B5EF4-FFF2-40B4-BE49-F238E27FC236}">
                    <a16:creationId xmlns:a16="http://schemas.microsoft.com/office/drawing/2014/main" id="{8B204938-FB20-DBB2-E5FA-1D5E89E95B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 Box 12">
                <a:extLst>
                  <a:ext uri="{FF2B5EF4-FFF2-40B4-BE49-F238E27FC236}">
                    <a16:creationId xmlns:a16="http://schemas.microsoft.com/office/drawing/2014/main" id="{A56430AA-0D0F-60C1-2767-0FBB2E579B1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FF000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一些初步设计</a:t>
                </a:r>
                <a:endParaRPr kumimoji="0" lang="en-US" altLang="zh-CN" sz="2100" dirty="0">
                  <a:solidFill>
                    <a:srgbClr val="FF000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5" name="Text Box 18">
              <a:extLst>
                <a:ext uri="{FF2B5EF4-FFF2-40B4-BE49-F238E27FC236}">
                  <a16:creationId xmlns:a16="http://schemas.microsoft.com/office/drawing/2014/main" id="{F7735745-3297-E4E8-682C-50235212AB7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4177120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3</a:t>
              </a:r>
            </a:p>
          </p:txBody>
        </p:sp>
        <p:grpSp>
          <p:nvGrpSpPr>
            <p:cNvPr id="56" name="Group 9">
              <a:extLst>
                <a:ext uri="{FF2B5EF4-FFF2-40B4-BE49-F238E27FC236}">
                  <a16:creationId xmlns:a16="http://schemas.microsoft.com/office/drawing/2014/main" id="{B2F0E9A9-6E89-BC4A-6E54-47F34B0D7F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5085184"/>
              <a:ext cx="4406874" cy="603426"/>
              <a:chOff x="1319" y="1880"/>
              <a:chExt cx="2953" cy="311"/>
            </a:xfrm>
          </p:grpSpPr>
          <p:sp>
            <p:nvSpPr>
              <p:cNvPr id="58" name="AutoShape 10">
                <a:extLst>
                  <a:ext uri="{FF2B5EF4-FFF2-40B4-BE49-F238E27FC236}">
                    <a16:creationId xmlns:a16="http://schemas.microsoft.com/office/drawing/2014/main" id="{D24E3FF9-8AEA-5628-A9FD-16856CF0D89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9" name="AutoShape 11">
                <a:extLst>
                  <a:ext uri="{FF2B5EF4-FFF2-40B4-BE49-F238E27FC236}">
                    <a16:creationId xmlns:a16="http://schemas.microsoft.com/office/drawing/2014/main" id="{04744322-9315-1AED-1070-B24AC62B08A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 Box 12">
                <a:extLst>
                  <a:ext uri="{FF2B5EF4-FFF2-40B4-BE49-F238E27FC236}">
                    <a16:creationId xmlns:a16="http://schemas.microsoft.com/office/drawing/2014/main" id="{3FF330DD-6AE1-1DDB-AAE4-0DB679B29E5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后续规划展望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7" name="Text Box 18">
              <a:extLst>
                <a:ext uri="{FF2B5EF4-FFF2-40B4-BE49-F238E27FC236}">
                  <a16:creationId xmlns:a16="http://schemas.microsoft.com/office/drawing/2014/main" id="{2B8E0BFC-296C-5014-D5C3-9027186C57E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5113223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4311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69746B80-DDE4-A0E9-C156-60E1709C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1"/>
            <a:ext cx="5303651" cy="332512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一些初步设计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251A613-05C7-86BF-37F8-F76EE8B13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442" y="817497"/>
            <a:ext cx="5205031" cy="591318"/>
          </a:xfrm>
        </p:spPr>
        <p:txBody>
          <a:bodyPr/>
          <a:lstStyle/>
          <a:p>
            <a:pPr marL="139700" indent="0">
              <a:buNone/>
            </a:pPr>
            <a:r>
              <a:rPr lang="en-US" altLang="zh-CN" sz="2100" b="1" dirty="0" err="1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DataTable</a:t>
            </a:r>
            <a:r>
              <a:rPr lang="en-US" altLang="zh-CN" sz="2100" b="1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 - CRD</a:t>
            </a:r>
          </a:p>
          <a:p>
            <a:pPr marL="139700" indent="0">
              <a:buNone/>
            </a:pPr>
            <a:endParaRPr lang="zh-CN" altLang="en-US" sz="2100" b="1" dirty="0">
              <a:solidFill>
                <a:srgbClr val="00206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3" name="文本占位符 4">
            <a:extLst>
              <a:ext uri="{FF2B5EF4-FFF2-40B4-BE49-F238E27FC236}">
                <a16:creationId xmlns:a16="http://schemas.microsoft.com/office/drawing/2014/main" id="{620E2CD2-597F-0C9F-7D76-F301B33E40C5}"/>
              </a:ext>
            </a:extLst>
          </p:cNvPr>
          <p:cNvSpPr txBox="1">
            <a:spLocks/>
          </p:cNvSpPr>
          <p:nvPr/>
        </p:nvSpPr>
        <p:spPr>
          <a:xfrm>
            <a:off x="82161" y="1993831"/>
            <a:ext cx="4990406" cy="2069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CRD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实例：以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单个用户或作业所需数据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为粒度抽象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提供属性：</a:t>
            </a:r>
          </a:p>
          <a:p>
            <a:pPr lvl="1"/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Schema</a:t>
            </a:r>
          </a:p>
          <a:p>
            <a:pPr lvl="1"/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Table</a:t>
            </a:r>
          </a:p>
          <a:p>
            <a:pPr lvl="1"/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Column</a:t>
            </a:r>
          </a:p>
        </p:txBody>
      </p:sp>
      <p:sp>
        <p:nvSpPr>
          <p:cNvPr id="44" name="Google Shape;509;p60">
            <a:extLst>
              <a:ext uri="{FF2B5EF4-FFF2-40B4-BE49-F238E27FC236}">
                <a16:creationId xmlns:a16="http://schemas.microsoft.com/office/drawing/2014/main" id="{7FC70C83-7E6F-C689-5F85-6EE6F27472FD}"/>
              </a:ext>
            </a:extLst>
          </p:cNvPr>
          <p:cNvSpPr txBox="1"/>
          <p:nvPr/>
        </p:nvSpPr>
        <p:spPr>
          <a:xfrm>
            <a:off x="5466882" y="285399"/>
            <a:ext cx="2445083" cy="2532656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apiVersion: </a:t>
            </a:r>
            <a:r>
              <a:rPr lang="en" sz="900" b="0" i="0" u="none" strike="noStrike" cap="none" dirty="0">
                <a:solidFill>
                  <a:srgbClr val="032F62"/>
                </a:solidFill>
                <a:latin typeface="Consolas"/>
                <a:ea typeface="Consolas"/>
                <a:cs typeface="Consolas"/>
                <a:sym typeface="Consolas"/>
              </a:rPr>
              <a:t>data.fluid.io/v1alpha1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kind: </a:t>
            </a:r>
            <a:r>
              <a:rPr lang="en" sz="900" b="0" i="0" u="none" strike="noStrike" cap="none" dirty="0">
                <a:solidFill>
                  <a:srgbClr val="032F62"/>
                </a:solidFill>
                <a:latin typeface="Consolas"/>
                <a:ea typeface="Consolas"/>
                <a:cs typeface="Consolas"/>
                <a:sym typeface="Consolas"/>
              </a:rPr>
              <a:t>CRD_NAME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metadata: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name: </a:t>
            </a:r>
            <a:r>
              <a:rPr lang="en" sz="900" dirty="0">
                <a:solidFill>
                  <a:srgbClr val="032F62"/>
                </a:solidFill>
                <a:latin typeface="Consolas"/>
                <a:ea typeface="Consolas"/>
                <a:cs typeface="Consolas"/>
                <a:sym typeface="Consolas"/>
              </a:rPr>
              <a:t>INSTANCE_NAME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spec:</a:t>
            </a: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Arial"/>
                <a:cs typeface="Arial"/>
                <a:sym typeface="Consolas"/>
              </a:rPr>
              <a:t>  </a:t>
            </a:r>
            <a:r>
              <a:rPr lang="en-US" sz="900" dirty="0">
                <a:solidFill>
                  <a:srgbClr val="22863A"/>
                </a:solidFill>
                <a:latin typeface="Consolas"/>
                <a:sym typeface="Consolas"/>
              </a:rPr>
              <a:t>schemas</a:t>
            </a:r>
            <a:r>
              <a:rPr lang="en-US" altLang="zh-CN" sz="900" dirty="0">
                <a:solidFill>
                  <a:srgbClr val="22863A"/>
                </a:solidFill>
                <a:latin typeface="Consolas"/>
                <a:sym typeface="Consolas"/>
              </a:rPr>
              <a:t>: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114300">
              <a:lnSpc>
                <a:spcPct val="115000"/>
              </a:lnSpc>
              <a:buClr>
                <a:srgbClr val="22863A"/>
              </a:buClr>
              <a:buSzPts val="900"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- </a:t>
            </a:r>
            <a:r>
              <a:rPr lang="en-US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name</a:t>
            </a: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-US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××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table</a:t>
            </a: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100" dirty="0">
              <a:solidFill>
                <a:srgbClr val="22863A"/>
              </a:solidFill>
              <a:latin typeface="Consolas"/>
            </a:endParaRP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  - name: </a:t>
            </a:r>
            <a:r>
              <a:rPr lang="en-US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××</a:t>
            </a: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    column: </a:t>
            </a: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    - </a:t>
            </a:r>
            <a:r>
              <a:rPr lang="en-US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××</a:t>
            </a:r>
          </a:p>
          <a:p>
            <a:pPr marL="0" marR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863A"/>
              </a:buClr>
              <a:buSzPts val="900"/>
              <a:buFont typeface="Arial"/>
              <a:buNone/>
            </a:pPr>
            <a:r>
              <a:rPr lang="en-US" sz="900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    - xx</a:t>
            </a:r>
            <a:endParaRPr lang="en" sz="900" b="0" i="0" u="none" strike="noStrike" cap="none" dirty="0">
              <a:solidFill>
                <a:srgbClr val="22863A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R="114300" lvl="1">
              <a:lnSpc>
                <a:spcPct val="115000"/>
              </a:lnSpc>
              <a:buClr>
                <a:srgbClr val="22863A"/>
              </a:buClr>
              <a:buSzPts val="900"/>
            </a:pPr>
            <a:r>
              <a:rPr lang="en-US" altLang="zh-CN" sz="900" dirty="0">
                <a:solidFill>
                  <a:srgbClr val="22863A"/>
                </a:solidFill>
                <a:latin typeface="Consolas"/>
                <a:sym typeface="Consolas"/>
              </a:rPr>
              <a:t>    table: </a:t>
            </a:r>
          </a:p>
          <a:p>
            <a:pPr marR="114300" lvl="1">
              <a:lnSpc>
                <a:spcPct val="115000"/>
              </a:lnSpc>
              <a:buClr>
                <a:srgbClr val="22863A"/>
              </a:buClr>
              <a:buSzPts val="900"/>
            </a:pPr>
            <a:r>
              <a:rPr lang="en-US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   - name: ××</a:t>
            </a:r>
            <a:endParaRPr lang="en-US" altLang="zh-CN" sz="900" dirty="0">
              <a:solidFill>
                <a:srgbClr val="22863A"/>
              </a:solidFill>
              <a:latin typeface="Consolas"/>
            </a:endParaRPr>
          </a:p>
          <a:p>
            <a:pPr marR="114300" lvl="1">
              <a:lnSpc>
                <a:spcPct val="115000"/>
              </a:lnSpc>
              <a:buClr>
                <a:srgbClr val="22863A"/>
              </a:buClr>
              <a:buSzPts val="900"/>
            </a:pPr>
            <a:r>
              <a:rPr lang="en-US" altLang="zh-CN" sz="9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 - name: </a:t>
            </a:r>
            <a:r>
              <a:rPr lang="en-US" altLang="zh-CN" sz="1100" b="0" i="0" u="none" strike="noStrike" cap="none" dirty="0">
                <a:solidFill>
                  <a:srgbClr val="22863A"/>
                </a:solidFill>
                <a:latin typeface="Consolas"/>
                <a:ea typeface="Consolas"/>
                <a:cs typeface="Consolas"/>
                <a:sym typeface="Consolas"/>
              </a:rPr>
              <a:t>××</a:t>
            </a:r>
            <a:endParaRPr lang="en-US" altLang="zh-CN"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7" name="表格 47">
            <a:extLst>
              <a:ext uri="{FF2B5EF4-FFF2-40B4-BE49-F238E27FC236}">
                <a16:creationId xmlns:a16="http://schemas.microsoft.com/office/drawing/2014/main" id="{1D2FD7EC-A341-7E75-A82B-0344F19DC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516699"/>
              </p:ext>
            </p:extLst>
          </p:nvPr>
        </p:nvGraphicFramePr>
        <p:xfrm>
          <a:off x="6554171" y="4085590"/>
          <a:ext cx="624840" cy="41148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73114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2775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8832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altLang="zh-CN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521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zh-CN" alt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004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49429"/>
                  </a:ext>
                </a:extLst>
              </a:tr>
            </a:tbl>
          </a:graphicData>
        </a:graphic>
      </p:graphicFrame>
      <p:graphicFrame>
        <p:nvGraphicFramePr>
          <p:cNvPr id="50" name="表格 47">
            <a:extLst>
              <a:ext uri="{FF2B5EF4-FFF2-40B4-BE49-F238E27FC236}">
                <a16:creationId xmlns:a16="http://schemas.microsoft.com/office/drawing/2014/main" id="{42E75354-6FDA-D0C8-D676-C7295EA36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803986"/>
              </p:ext>
            </p:extLst>
          </p:nvPr>
        </p:nvGraphicFramePr>
        <p:xfrm>
          <a:off x="8085131" y="4085590"/>
          <a:ext cx="208280" cy="411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731143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altLang="zh-CN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521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zh-CN" alt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004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zh-CN" alt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49429"/>
                  </a:ext>
                </a:extLst>
              </a:tr>
            </a:tbl>
          </a:graphicData>
        </a:graphic>
      </p:graphicFrame>
      <p:sp>
        <p:nvSpPr>
          <p:cNvPr id="51" name="流程图: 磁盘 50">
            <a:extLst>
              <a:ext uri="{FF2B5EF4-FFF2-40B4-BE49-F238E27FC236}">
                <a16:creationId xmlns:a16="http://schemas.microsoft.com/office/drawing/2014/main" id="{ACA56740-4643-CD8C-22DB-E64A1BFC6648}"/>
              </a:ext>
            </a:extLst>
          </p:cNvPr>
          <p:cNvSpPr/>
          <p:nvPr/>
        </p:nvSpPr>
        <p:spPr>
          <a:xfrm>
            <a:off x="5075961" y="4105187"/>
            <a:ext cx="572090" cy="335322"/>
          </a:xfrm>
          <a:prstGeom prst="flowChartMagneticDisk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2600" dirty="0">
              <a:solidFill>
                <a:schemeClr val="accent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图形 48" descr="用户">
            <a:extLst>
              <a:ext uri="{FF2B5EF4-FFF2-40B4-BE49-F238E27FC236}">
                <a16:creationId xmlns:a16="http://schemas.microsoft.com/office/drawing/2014/main" id="{61F53DB3-2F94-D402-1554-05E81DB88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3244" y="2872417"/>
            <a:ext cx="571465" cy="571465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0250502D-E73F-ACBA-6BB4-881BB0632FDE}"/>
              </a:ext>
            </a:extLst>
          </p:cNvPr>
          <p:cNvSpPr txBox="1"/>
          <p:nvPr/>
        </p:nvSpPr>
        <p:spPr>
          <a:xfrm>
            <a:off x="5000288" y="4534077"/>
            <a:ext cx="9331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altLang="zh-CN" sz="1400" b="1" dirty="0">
                <a:latin typeface="+mj-lt"/>
                <a:ea typeface="黑体" panose="02010609060101010101" pitchFamily="49" charset="-122"/>
              </a:rPr>
              <a:t>Schema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82B965B-553F-F98E-3752-0699730186B2}"/>
              </a:ext>
            </a:extLst>
          </p:cNvPr>
          <p:cNvSpPr txBox="1"/>
          <p:nvPr/>
        </p:nvSpPr>
        <p:spPr>
          <a:xfrm>
            <a:off x="6554171" y="4534077"/>
            <a:ext cx="9331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altLang="zh-CN" sz="1400" b="1" dirty="0">
                <a:latin typeface="+mj-lt"/>
                <a:ea typeface="黑体" panose="02010609060101010101" pitchFamily="49" charset="-122"/>
              </a:rPr>
              <a:t>Table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25630A8-D78B-AB6D-CF12-102310696A6C}"/>
              </a:ext>
            </a:extLst>
          </p:cNvPr>
          <p:cNvSpPr txBox="1"/>
          <p:nvPr/>
        </p:nvSpPr>
        <p:spPr>
          <a:xfrm>
            <a:off x="7830087" y="4534077"/>
            <a:ext cx="9331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altLang="zh-CN" sz="1400" b="1" dirty="0">
                <a:latin typeface="+mj-lt"/>
                <a:ea typeface="黑体" panose="02010609060101010101" pitchFamily="49" charset="-122"/>
              </a:rPr>
              <a:t>Column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E9C23456-A2E9-3A96-C55B-5D99C0C8DBF9}"/>
              </a:ext>
            </a:extLst>
          </p:cNvPr>
          <p:cNvSpPr/>
          <p:nvPr/>
        </p:nvSpPr>
        <p:spPr>
          <a:xfrm>
            <a:off x="4803732" y="3972763"/>
            <a:ext cx="3919692" cy="869091"/>
          </a:xfrm>
          <a:prstGeom prst="rect">
            <a:avLst/>
          </a:prstGeom>
          <a:ln w="28575">
            <a:solidFill>
              <a:srgbClr val="0070C0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200000"/>
              </a:lnSpc>
            </a:pPr>
            <a:endParaRPr lang="zh-CN" altLang="en-US" sz="2600" dirty="0">
              <a:solidFill>
                <a:schemeClr val="accent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箭头: 下 52">
            <a:extLst>
              <a:ext uri="{FF2B5EF4-FFF2-40B4-BE49-F238E27FC236}">
                <a16:creationId xmlns:a16="http://schemas.microsoft.com/office/drawing/2014/main" id="{52EC6E6A-D0E5-5AF0-AAD5-0C4BFD83DBE4}"/>
              </a:ext>
            </a:extLst>
          </p:cNvPr>
          <p:cNvSpPr/>
          <p:nvPr/>
        </p:nvSpPr>
        <p:spPr>
          <a:xfrm>
            <a:off x="6741295" y="3608067"/>
            <a:ext cx="187890" cy="290682"/>
          </a:xfrm>
          <a:prstGeom prst="downArrow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9" name="图形 58" descr="文档">
            <a:extLst>
              <a:ext uri="{FF2B5EF4-FFF2-40B4-BE49-F238E27FC236}">
                <a16:creationId xmlns:a16="http://schemas.microsoft.com/office/drawing/2014/main" id="{8CF45FE7-336F-578C-4899-2BF94EFA4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28977" y="3218209"/>
            <a:ext cx="465427" cy="4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7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251A613-05C7-86BF-37F8-F76EE8B13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121" y="1912075"/>
            <a:ext cx="4160651" cy="183824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CRD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实例：以单个用户或作业所需数据为粒度抽象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缓存集群数量：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全局唯一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的分布式缓存集群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5C3C70B-70F9-5DC8-A72A-2930EC6E6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536" y="1727790"/>
            <a:ext cx="4572343" cy="220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占位符 4">
            <a:extLst>
              <a:ext uri="{FF2B5EF4-FFF2-40B4-BE49-F238E27FC236}">
                <a16:creationId xmlns:a16="http://schemas.microsoft.com/office/drawing/2014/main" id="{B3D4F51A-29F8-450D-8627-9B0A5E95E7EA}"/>
              </a:ext>
            </a:extLst>
          </p:cNvPr>
          <p:cNvSpPr txBox="1">
            <a:spLocks/>
          </p:cNvSpPr>
          <p:nvPr/>
        </p:nvSpPr>
        <p:spPr>
          <a:xfrm>
            <a:off x="175442" y="817497"/>
            <a:ext cx="5640836" cy="57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39700" indent="0">
              <a:buFont typeface="Arial"/>
              <a:buNone/>
            </a:pPr>
            <a:r>
              <a:rPr lang="zh-CN" altLang="en-US" sz="2100" b="1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单分布式缓存</a:t>
            </a:r>
            <a:r>
              <a:rPr lang="en-US" altLang="zh-CN" sz="2100" b="1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2100" b="1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多</a:t>
            </a:r>
            <a:r>
              <a:rPr lang="en-US" altLang="zh-CN" sz="2100" b="1" dirty="0">
                <a:solidFill>
                  <a:srgbClr val="002060"/>
                </a:solidFill>
                <a:latin typeface="+mj-lt"/>
                <a:ea typeface="SimHei" panose="02010609060101010101" pitchFamily="49" charset="-122"/>
                <a:cs typeface="Arial" panose="020B0604020202020204" pitchFamily="34" charset="0"/>
              </a:rPr>
              <a:t>CRD</a:t>
            </a:r>
            <a:r>
              <a:rPr lang="zh-CN" altLang="en-US" sz="2100" b="1" dirty="0">
                <a:solidFill>
                  <a:srgbClr val="002060"/>
                </a:solidFill>
                <a:latin typeface="+mj-lt"/>
                <a:ea typeface="SimHei" panose="02010609060101010101" pitchFamily="49" charset="-122"/>
                <a:cs typeface="Arial" panose="020B0604020202020204" pitchFamily="34" charset="0"/>
              </a:rPr>
              <a:t>实例（以</a:t>
            </a:r>
            <a:r>
              <a:rPr lang="en-US" altLang="zh-CN" sz="2100" b="1" dirty="0" err="1">
                <a:solidFill>
                  <a:srgbClr val="002060"/>
                </a:solidFill>
                <a:latin typeface="+mj-lt"/>
                <a:ea typeface="SimHei" panose="02010609060101010101" pitchFamily="49" charset="-122"/>
                <a:cs typeface="Arial" panose="020B0604020202020204" pitchFamily="34" charset="0"/>
              </a:rPr>
              <a:t>Alluxio</a:t>
            </a:r>
            <a:r>
              <a:rPr lang="zh-CN" altLang="en-US" sz="2100" b="1" dirty="0">
                <a:solidFill>
                  <a:srgbClr val="002060"/>
                </a:solidFill>
                <a:latin typeface="+mj-lt"/>
                <a:ea typeface="SimHei" panose="02010609060101010101" pitchFamily="49" charset="-122"/>
                <a:cs typeface="Arial" panose="020B0604020202020204" pitchFamily="34" charset="0"/>
              </a:rPr>
              <a:t>为</a:t>
            </a:r>
            <a:r>
              <a:rPr lang="zh-CN" altLang="en-US" sz="2100" b="1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例）</a:t>
            </a:r>
            <a:endParaRPr lang="en-US" altLang="zh-CN" sz="2100" b="1" dirty="0">
              <a:solidFill>
                <a:srgbClr val="00206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marL="139700" indent="0">
              <a:buFont typeface="Arial"/>
              <a:buNone/>
            </a:pPr>
            <a:endParaRPr lang="zh-CN" altLang="en-US" sz="2100" b="1" dirty="0">
              <a:solidFill>
                <a:srgbClr val="00206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标题 2">
            <a:extLst>
              <a:ext uri="{FF2B5EF4-FFF2-40B4-BE49-F238E27FC236}">
                <a16:creationId xmlns:a16="http://schemas.microsoft.com/office/drawing/2014/main" id="{60BA85C3-1B6B-743B-C4DC-EC3C01807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1"/>
            <a:ext cx="5303651" cy="332512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一些初步设计</a:t>
            </a:r>
          </a:p>
        </p:txBody>
      </p:sp>
    </p:spTree>
    <p:extLst>
      <p:ext uri="{BB962C8B-B14F-4D97-AF65-F5344CB8AC3E}">
        <p14:creationId xmlns:p14="http://schemas.microsoft.com/office/powerpoint/2010/main" val="2720283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>
            <a:extLst>
              <a:ext uri="{FF2B5EF4-FFF2-40B4-BE49-F238E27FC236}">
                <a16:creationId xmlns:a16="http://schemas.microsoft.com/office/drawing/2014/main" id="{B3D4F51A-29F8-450D-8627-9B0A5E95E7EA}"/>
              </a:ext>
            </a:extLst>
          </p:cNvPr>
          <p:cNvSpPr txBox="1">
            <a:spLocks/>
          </p:cNvSpPr>
          <p:nvPr/>
        </p:nvSpPr>
        <p:spPr>
          <a:xfrm>
            <a:off x="175442" y="817497"/>
            <a:ext cx="5205031" cy="59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–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Century Gothic"/>
              <a:buChar char="–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57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139700" indent="0">
              <a:buFont typeface="Arial"/>
              <a:buNone/>
            </a:pPr>
            <a:r>
              <a:rPr lang="en-US" altLang="zh-CN" sz="2100" b="1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Controller</a:t>
            </a:r>
            <a:r>
              <a:rPr lang="zh-CN" altLang="en-US" sz="2100" b="1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初步设计</a:t>
            </a:r>
            <a:endParaRPr lang="en-US" altLang="zh-CN" sz="2100" b="1" dirty="0">
              <a:solidFill>
                <a:srgbClr val="00206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标题 2">
            <a:extLst>
              <a:ext uri="{FF2B5EF4-FFF2-40B4-BE49-F238E27FC236}">
                <a16:creationId xmlns:a16="http://schemas.microsoft.com/office/drawing/2014/main" id="{60BA85C3-1B6B-743B-C4DC-EC3C01807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7" y="321391"/>
            <a:ext cx="5303651" cy="332512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一些初步设计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2DD911-C191-869C-EAFB-ACE8E4CF8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442" y="1628021"/>
            <a:ext cx="8629875" cy="2242522"/>
          </a:xfrm>
        </p:spPr>
        <p:txBody>
          <a:bodyPr/>
          <a:lstStyle/>
          <a:p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环境搭建阶段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：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K8S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集群创建好对应的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CRD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以及其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Controller</a:t>
            </a:r>
          </a:p>
          <a:p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查询作业阶段：</a:t>
            </a:r>
            <a:endParaRPr lang="en-US" altLang="zh-CN" sz="1600" b="1" dirty="0">
              <a:latin typeface="+mj-lt"/>
              <a:ea typeface="黑体" panose="02010609060101010101" pitchFamily="49" charset="-122"/>
            </a:endParaRPr>
          </a:p>
          <a:p>
            <a:pPr lvl="1"/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Controller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按需创建</a:t>
            </a:r>
            <a:r>
              <a:rPr lang="en-US" altLang="zh-CN" sz="1600" dirty="0" err="1">
                <a:latin typeface="+mj-lt"/>
                <a:ea typeface="黑体" panose="02010609060101010101" pitchFamily="49" charset="-122"/>
              </a:rPr>
              <a:t>Alluxio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集群，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集群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lvl="1"/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Controller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修改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hive </a:t>
            </a:r>
            <a:r>
              <a:rPr lang="en-US" altLang="zh-CN" sz="1600" dirty="0" err="1">
                <a:latin typeface="+mj-lt"/>
                <a:ea typeface="黑体" panose="02010609060101010101" pitchFamily="49" charset="-122"/>
              </a:rPr>
              <a:t>metastore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元信息</a:t>
            </a: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pPr marL="139700" indent="0">
              <a:buNone/>
            </a:pPr>
            <a:endParaRPr lang="en-US" altLang="zh-CN" sz="1600" dirty="0">
              <a:latin typeface="+mj-lt"/>
              <a:ea typeface="黑体" panose="02010609060101010101" pitchFamily="49" charset="-122"/>
            </a:endParaRPr>
          </a:p>
          <a:p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查询结束阶段：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Controller</a:t>
            </a:r>
            <a:r>
              <a:rPr lang="zh-CN" altLang="en-US" sz="1600" dirty="0">
                <a:latin typeface="+mj-lt"/>
                <a:ea typeface="黑体" panose="02010609060101010101" pitchFamily="49" charset="-122"/>
              </a:rPr>
              <a:t>判断是否存在其他用户使用该表，如没有则修改回原有</a:t>
            </a:r>
            <a:r>
              <a:rPr lang="en-US" altLang="zh-CN" sz="1600" dirty="0">
                <a:latin typeface="+mj-lt"/>
                <a:ea typeface="黑体" panose="02010609060101010101" pitchFamily="49" charset="-122"/>
              </a:rPr>
              <a:t>URI</a:t>
            </a:r>
            <a:endParaRPr lang="zh-CN" altLang="en-US" sz="1600" dirty="0">
              <a:latin typeface="+mj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0610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22259A1-B947-23E3-3B28-92D15E58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8" y="321390"/>
            <a:ext cx="827344" cy="390992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目录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B0803BB-B345-0DEA-54F1-F6B3F635DD63}"/>
              </a:ext>
            </a:extLst>
          </p:cNvPr>
          <p:cNvGrpSpPr/>
          <p:nvPr/>
        </p:nvGrpSpPr>
        <p:grpSpPr>
          <a:xfrm>
            <a:off x="2779510" y="1409355"/>
            <a:ext cx="3305156" cy="2537774"/>
            <a:chOff x="2483768" y="2304912"/>
            <a:chExt cx="4406875" cy="3383698"/>
          </a:xfrm>
        </p:grpSpPr>
        <p:grpSp>
          <p:nvGrpSpPr>
            <p:cNvPr id="50" name="Group 9">
              <a:extLst>
                <a:ext uri="{FF2B5EF4-FFF2-40B4-BE49-F238E27FC236}">
                  <a16:creationId xmlns:a16="http://schemas.microsoft.com/office/drawing/2014/main" id="{222E3D7B-63AF-DE6B-4344-4B71CE0D63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6279" y="2304912"/>
              <a:ext cx="4404364" cy="603426"/>
              <a:chOff x="1319" y="1880"/>
              <a:chExt cx="2953" cy="311"/>
            </a:xfrm>
          </p:grpSpPr>
          <p:sp>
            <p:nvSpPr>
              <p:cNvPr id="67" name="AutoShape 10">
                <a:extLst>
                  <a:ext uri="{FF2B5EF4-FFF2-40B4-BE49-F238E27FC236}">
                    <a16:creationId xmlns:a16="http://schemas.microsoft.com/office/drawing/2014/main" id="{59FD4BAC-38AF-A4C6-64EA-0D63C2950EA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AutoShape 11">
                <a:extLst>
                  <a:ext uri="{FF2B5EF4-FFF2-40B4-BE49-F238E27FC236}">
                    <a16:creationId xmlns:a16="http://schemas.microsoft.com/office/drawing/2014/main" id="{87A3BA1A-5DC6-3DDD-3FE8-C07159D7493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 Box 12">
                <a:extLst>
                  <a:ext uri="{FF2B5EF4-FFF2-40B4-BE49-F238E27FC236}">
                    <a16:creationId xmlns:a16="http://schemas.microsoft.com/office/drawing/2014/main" id="{1B56EE2E-4889-361B-2D25-46D691E7C701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背景技术介绍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Text Box 18">
              <a:extLst>
                <a:ext uri="{FF2B5EF4-FFF2-40B4-BE49-F238E27FC236}">
                  <a16:creationId xmlns:a16="http://schemas.microsoft.com/office/drawing/2014/main" id="{8A67A005-9539-4AB1-F8D5-AFF268E8424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235775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1</a:t>
              </a: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1893D800-611B-FC84-9662-58EEB9087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3212976"/>
              <a:ext cx="4406875" cy="603426"/>
              <a:chOff x="1319" y="1880"/>
              <a:chExt cx="2953" cy="311"/>
            </a:xfrm>
          </p:grpSpPr>
          <p:sp>
            <p:nvSpPr>
              <p:cNvPr id="64" name="AutoShape 10">
                <a:extLst>
                  <a:ext uri="{FF2B5EF4-FFF2-40B4-BE49-F238E27FC236}">
                    <a16:creationId xmlns:a16="http://schemas.microsoft.com/office/drawing/2014/main" id="{51B30FC5-FD90-9207-8C8C-9A9539C87D7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AutoShape 11">
                <a:extLst>
                  <a:ext uri="{FF2B5EF4-FFF2-40B4-BE49-F238E27FC236}">
                    <a16:creationId xmlns:a16="http://schemas.microsoft.com/office/drawing/2014/main" id="{B5D668EA-F6D9-B55C-D16B-BAE52BE932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Text Box 12">
                <a:extLst>
                  <a:ext uri="{FF2B5EF4-FFF2-40B4-BE49-F238E27FC236}">
                    <a16:creationId xmlns:a16="http://schemas.microsoft.com/office/drawing/2014/main" id="{A1EED8ED-7B2C-4F53-8600-E8040A29615D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方案分析讨论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69E9257F-762E-0A03-4979-E10712129B3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3241016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2</a:t>
              </a:r>
            </a:p>
          </p:txBody>
        </p:sp>
        <p:grpSp>
          <p:nvGrpSpPr>
            <p:cNvPr id="54" name="Group 9">
              <a:extLst>
                <a:ext uri="{FF2B5EF4-FFF2-40B4-BE49-F238E27FC236}">
                  <a16:creationId xmlns:a16="http://schemas.microsoft.com/office/drawing/2014/main" id="{A3794C10-6894-DF90-B407-C774297447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4149080"/>
              <a:ext cx="4406875" cy="603426"/>
              <a:chOff x="1319" y="1880"/>
              <a:chExt cx="2953" cy="311"/>
            </a:xfrm>
          </p:grpSpPr>
          <p:sp>
            <p:nvSpPr>
              <p:cNvPr id="61" name="AutoShape 10">
                <a:extLst>
                  <a:ext uri="{FF2B5EF4-FFF2-40B4-BE49-F238E27FC236}">
                    <a16:creationId xmlns:a16="http://schemas.microsoft.com/office/drawing/2014/main" id="{26E8EB8B-146E-5E6C-CAEC-93A15FC6C70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AutoShape 11">
                <a:extLst>
                  <a:ext uri="{FF2B5EF4-FFF2-40B4-BE49-F238E27FC236}">
                    <a16:creationId xmlns:a16="http://schemas.microsoft.com/office/drawing/2014/main" id="{8B204938-FB20-DBB2-E5FA-1D5E89E95B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 Box 12">
                <a:extLst>
                  <a:ext uri="{FF2B5EF4-FFF2-40B4-BE49-F238E27FC236}">
                    <a16:creationId xmlns:a16="http://schemas.microsoft.com/office/drawing/2014/main" id="{A56430AA-0D0F-60C1-2767-0FBB2E579B1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一些初步设计</a:t>
                </a:r>
                <a:endParaRPr kumimoji="0" lang="en-US" altLang="zh-CN" sz="21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5" name="Text Box 18">
              <a:extLst>
                <a:ext uri="{FF2B5EF4-FFF2-40B4-BE49-F238E27FC236}">
                  <a16:creationId xmlns:a16="http://schemas.microsoft.com/office/drawing/2014/main" id="{F7735745-3297-E4E8-682C-50235212AB7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4177120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3</a:t>
              </a:r>
            </a:p>
          </p:txBody>
        </p:sp>
        <p:grpSp>
          <p:nvGrpSpPr>
            <p:cNvPr id="56" name="Group 9">
              <a:extLst>
                <a:ext uri="{FF2B5EF4-FFF2-40B4-BE49-F238E27FC236}">
                  <a16:creationId xmlns:a16="http://schemas.microsoft.com/office/drawing/2014/main" id="{B2F0E9A9-6E89-BC4A-6E54-47F34B0D7F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5085184"/>
              <a:ext cx="4406874" cy="603426"/>
              <a:chOff x="1319" y="1880"/>
              <a:chExt cx="2953" cy="311"/>
            </a:xfrm>
          </p:grpSpPr>
          <p:sp>
            <p:nvSpPr>
              <p:cNvPr id="58" name="AutoShape 10">
                <a:extLst>
                  <a:ext uri="{FF2B5EF4-FFF2-40B4-BE49-F238E27FC236}">
                    <a16:creationId xmlns:a16="http://schemas.microsoft.com/office/drawing/2014/main" id="{D24E3FF9-8AEA-5628-A9FD-16856CF0D89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altLang="zh-CN" sz="12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9" name="AutoShape 11">
                <a:extLst>
                  <a:ext uri="{FF2B5EF4-FFF2-40B4-BE49-F238E27FC236}">
                    <a16:creationId xmlns:a16="http://schemas.microsoft.com/office/drawing/2014/main" id="{04744322-9315-1AED-1070-B24AC62B08A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defTabSz="685800">
                  <a:buClrTx/>
                  <a:defRPr/>
                </a:pPr>
                <a:endParaRPr kumimoji="1" lang="zh-CN" altLang="en-US" sz="1200" b="1">
                  <a:solidFill>
                    <a:srgbClr val="80808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 Box 12">
                <a:extLst>
                  <a:ext uri="{FF2B5EF4-FFF2-40B4-BE49-F238E27FC236}">
                    <a16:creationId xmlns:a16="http://schemas.microsoft.com/office/drawing/2014/main" id="{3FF330DD-6AE1-1DDB-AAE4-0DB679B29E5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hangingPunct="1">
                  <a:buClrTx/>
                  <a:defRPr/>
                </a:pPr>
                <a:r>
                  <a:rPr kumimoji="0" lang="zh-CN" altLang="en-US" sz="2100" dirty="0">
                    <a:solidFill>
                      <a:srgbClr val="FF000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后续规划展望</a:t>
                </a:r>
                <a:endParaRPr kumimoji="0" lang="en-US" altLang="zh-CN" sz="2100" dirty="0">
                  <a:solidFill>
                    <a:srgbClr val="FF000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7" name="Text Box 18">
              <a:extLst>
                <a:ext uri="{FF2B5EF4-FFF2-40B4-BE49-F238E27FC236}">
                  <a16:creationId xmlns:a16="http://schemas.microsoft.com/office/drawing/2014/main" id="{2B8E0BFC-296C-5014-D5C3-9027186C57E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1" y="5113223"/>
              <a:ext cx="4449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buClrTx/>
                <a:defRPr/>
              </a:pPr>
              <a:r>
                <a:rPr kumimoji="0" lang="en-US" altLang="zh-CN" sz="2100" dirty="0">
                  <a:solidFill>
                    <a:srgbClr val="FFFFFF"/>
                  </a:solidFill>
                  <a:ea typeface="SimHei" panose="02010609060101010101" pitchFamily="49" charset="-122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37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22259A1-B947-23E3-3B28-92D15E58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8" y="309816"/>
            <a:ext cx="1872564" cy="380858"/>
          </a:xfrm>
        </p:spPr>
        <p:txBody>
          <a:bodyPr/>
          <a:lstStyle/>
          <a:p>
            <a:r>
              <a:rPr lang="zh-CN" altLang="en-US" sz="2100" dirty="0">
                <a:solidFill>
                  <a:srgbClr val="00206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  <a:sym typeface="Arial"/>
              </a:rPr>
              <a:t>后续规划展望</a:t>
            </a:r>
          </a:p>
        </p:txBody>
      </p:sp>
      <p:sp>
        <p:nvSpPr>
          <p:cNvPr id="19" name="文本占位符 2">
            <a:extLst>
              <a:ext uri="{FF2B5EF4-FFF2-40B4-BE49-F238E27FC236}">
                <a16:creationId xmlns:a16="http://schemas.microsoft.com/office/drawing/2014/main" id="{42CC155D-8441-34C2-E1CD-89BE00083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177" y="838201"/>
            <a:ext cx="8629875" cy="3614625"/>
          </a:xfrm>
        </p:spPr>
        <p:txBody>
          <a:bodyPr/>
          <a:lstStyle/>
          <a:p>
            <a:pPr marL="139700" indent="0">
              <a:lnSpc>
                <a:spcPct val="120000"/>
              </a:lnSpc>
              <a:buNone/>
            </a:pPr>
            <a:endParaRPr lang="en-US" altLang="zh-CN" sz="2000" dirty="0">
              <a:latin typeface="Arinal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利用</a:t>
            </a:r>
            <a:r>
              <a:rPr lang="en-US" altLang="zh-CN" sz="2000" dirty="0">
                <a:latin typeface="+mj-lt"/>
                <a:ea typeface="黑体" panose="02010609060101010101" pitchFamily="49" charset="-122"/>
              </a:rPr>
              <a:t>Fluid</a:t>
            </a: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实现</a:t>
            </a:r>
            <a:r>
              <a:rPr lang="en-US" altLang="zh-CN" sz="2000" dirty="0">
                <a:latin typeface="+mj-lt"/>
                <a:ea typeface="黑体" panose="02010609060101010101" pitchFamily="49" charset="-122"/>
              </a:rPr>
              <a:t>Presto</a:t>
            </a: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在云上的数据加速能力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热点数据场景下的扩缩容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2000" dirty="0">
              <a:latin typeface="Arinal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Arinal"/>
                <a:ea typeface="黑体" panose="02010609060101010101" pitchFamily="49" charset="-122"/>
              </a:rPr>
              <a:t>…...</a:t>
            </a:r>
          </a:p>
          <a:p>
            <a:pPr>
              <a:lnSpc>
                <a:spcPct val="120000"/>
              </a:lnSpc>
            </a:pPr>
            <a:endParaRPr lang="en-US" altLang="zh-CN" sz="1600" dirty="0">
              <a:latin typeface="Arinal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latin typeface="Arinal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6927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1EB0D80-36DA-C385-79B3-579F74A2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252" y="2064876"/>
            <a:ext cx="3915496" cy="1013748"/>
          </a:xfrm>
        </p:spPr>
        <p:txBody>
          <a:bodyPr/>
          <a:lstStyle/>
          <a:p>
            <a:pPr marL="139700" indent="0">
              <a:buNone/>
            </a:pPr>
            <a:r>
              <a:rPr lang="zh-CN" altLang="en-US" sz="4400" b="1" dirty="0">
                <a:solidFill>
                  <a:srgbClr val="00206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谢 谢！</a:t>
            </a:r>
            <a:r>
              <a:rPr lang="en-US" altLang="zh-CN" sz="4400" b="1" dirty="0">
                <a:solidFill>
                  <a:srgbClr val="002060"/>
                </a:solidFill>
                <a:effectLst/>
                <a:latin typeface="+mj-lt"/>
              </a:rPr>
              <a:t>Q&amp;A</a:t>
            </a:r>
            <a:endParaRPr lang="zh-CN" alt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007431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990</Words>
  <Application>Microsoft Office PowerPoint</Application>
  <PresentationFormat>全屏显示(16:9)</PresentationFormat>
  <Paragraphs>213</Paragraphs>
  <Slides>19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黑体</vt:lpstr>
      <vt:lpstr>Consolas</vt:lpstr>
      <vt:lpstr>Arial</vt:lpstr>
      <vt:lpstr>微软雅黑</vt:lpstr>
      <vt:lpstr>Arinal</vt:lpstr>
      <vt:lpstr>Century Gothic</vt:lpstr>
      <vt:lpstr>Calibri</vt:lpstr>
      <vt:lpstr>Simple Light</vt:lpstr>
      <vt:lpstr>Office 主题​​</vt:lpstr>
      <vt:lpstr>PowerPoint 演示文稿</vt:lpstr>
      <vt:lpstr>目录</vt:lpstr>
      <vt:lpstr>背景技术介绍</vt:lpstr>
      <vt:lpstr>背景技术介绍</vt:lpstr>
      <vt:lpstr>背景技术介绍</vt:lpstr>
      <vt:lpstr>PowerPoint 演示文稿</vt:lpstr>
      <vt:lpstr>背景技术介绍</vt:lpstr>
      <vt:lpstr>背景技术介绍</vt:lpstr>
      <vt:lpstr>目录</vt:lpstr>
      <vt:lpstr>方案分析讨论</vt:lpstr>
      <vt:lpstr>方案分析讨论</vt:lpstr>
      <vt:lpstr>方案分析讨论</vt:lpstr>
      <vt:lpstr>目录</vt:lpstr>
      <vt:lpstr>一些初步设计</vt:lpstr>
      <vt:lpstr>一些初步设计</vt:lpstr>
      <vt:lpstr>一些初步设计</vt:lpstr>
      <vt:lpstr>目录</vt:lpstr>
      <vt:lpstr>后续规划展望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Rong</dc:creator>
  <cp:lastModifiedBy>chan</cp:lastModifiedBy>
  <cp:revision>227</cp:revision>
  <dcterms:modified xsi:type="dcterms:W3CDTF">2022-05-26T12:37:19Z</dcterms:modified>
</cp:coreProperties>
</file>