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notesMasterIdLst>
    <p:notesMasterId r:id="rId22"/>
  </p:notesMasterIdLst>
  <p:sldIdLst>
    <p:sldId id="269" r:id="rId2"/>
    <p:sldId id="263" r:id="rId3"/>
    <p:sldId id="256" r:id="rId4"/>
    <p:sldId id="259" r:id="rId5"/>
    <p:sldId id="279" r:id="rId6"/>
    <p:sldId id="280" r:id="rId7"/>
    <p:sldId id="260" r:id="rId8"/>
    <p:sldId id="267" r:id="rId9"/>
    <p:sldId id="262" r:id="rId10"/>
    <p:sldId id="270" r:id="rId11"/>
    <p:sldId id="271" r:id="rId12"/>
    <p:sldId id="272" r:id="rId13"/>
    <p:sldId id="273" r:id="rId14"/>
    <p:sldId id="275" r:id="rId15"/>
    <p:sldId id="278" r:id="rId16"/>
    <p:sldId id="282" r:id="rId17"/>
    <p:sldId id="274" r:id="rId18"/>
    <p:sldId id="277" r:id="rId19"/>
    <p:sldId id="283" r:id="rId20"/>
    <p:sldId id="284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3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4" y="1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Ｂ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443-4045-8898-EEFE0BEB1BE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6F0-4603-9686-806A638365AC}"/>
              </c:ext>
            </c:extLst>
          </c:dPt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68.3</c:v>
                </c:pt>
                <c:pt idx="1">
                  <c:v>31.7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443-4045-8898-EEFE0BEB1B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Ａ</c:v>
                </c:pt>
              </c:strCache>
            </c:strRef>
          </c:tx>
          <c:dPt>
            <c:idx val="0"/>
            <c:bubble3D val="0"/>
            <c:explosion val="15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793-43B9-8334-65716356940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793-43B9-8334-657163569401}"/>
              </c:ext>
            </c:extLst>
          </c:dPt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100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793-43B9-8334-6571635694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371026082677167"/>
          <c:y val="0.20428123743348686"/>
          <c:w val="0.5269544783464567"/>
          <c:h val="0.7904316688956896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タイ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CA6-4D34-9D37-1086646A66E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597-4AB9-A9DE-2E13D878A7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597-4AB9-A9DE-2E13D878A7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597-4AB9-A9DE-2E13D878A7A3}"/>
              </c:ext>
            </c:extLst>
          </c:dPt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A6-4D34-9D37-1086646A66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339776082677163"/>
          <c:y val="0.16678123974032727"/>
          <c:w val="0.5269544783464567"/>
          <c:h val="0.7904316688956896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日本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C01-45ED-8C0A-0967B22FF76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C01-45ED-8C0A-0967B22FF76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C01-45ED-8C0A-0967B22FF76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C01-45ED-8C0A-0967B22FF768}"/>
              </c:ext>
            </c:extLst>
          </c:dPt>
          <c:cat>
            <c:strRef>
              <c:f>Sheet1!$A$2:$A$5</c:f>
              <c:strCache>
                <c:ptCount val="2"/>
                <c:pt idx="0">
                  <c:v>満足</c:v>
                </c:pt>
                <c:pt idx="1">
                  <c:v>満足でない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9.6</c:v>
                </c:pt>
                <c:pt idx="1">
                  <c:v>80.400000000000006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AD-4181-90BE-8CE9AD5EBC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55121D-96DB-42BA-A919-2FA44337D8EF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7E3B2-1BDD-41CE-8631-F9556E2442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3866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タイの大学生　勉強も大変　する余裕がない　</a:t>
            </a:r>
            <a:endParaRPr kumimoji="1" lang="en-US" altLang="ja-JP" dirty="0"/>
          </a:p>
          <a:p>
            <a:r>
              <a:rPr kumimoji="1" lang="ja-JP" altLang="en-US" dirty="0"/>
              <a:t>９０％　していない</a:t>
            </a:r>
            <a:endParaRPr kumimoji="1" lang="en-US" altLang="ja-JP" dirty="0"/>
          </a:p>
          <a:p>
            <a:r>
              <a:rPr kumimoji="1" lang="en-US" altLang="ja-JP" dirty="0"/>
              <a:t>10</a:t>
            </a:r>
            <a:r>
              <a:rPr kumimoji="1" lang="ja-JP" altLang="en-US" dirty="0"/>
              <a:t>％　しているでも忙しくてやめた</a:t>
            </a:r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7E3B2-1BDD-41CE-8631-F9556E24423D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041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FBEB-AF50-4BF1-ADDE-8C58AD7C9B55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627050E-62E9-4F3C-88B5-CFB866C8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400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FBEB-AF50-4BF1-ADDE-8C58AD7C9B55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050E-62E9-4F3C-88B5-CFB866C8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8085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FBEB-AF50-4BF1-ADDE-8C58AD7C9B55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050E-62E9-4F3C-88B5-CFB866C8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431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FBEB-AF50-4BF1-ADDE-8C58AD7C9B55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050E-62E9-4F3C-88B5-CFB866C8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753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FBEB-AF50-4BF1-ADDE-8C58AD7C9B55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050E-62E9-4F3C-88B5-CFB866C8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3105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FBEB-AF50-4BF1-ADDE-8C58AD7C9B55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050E-62E9-4F3C-88B5-CFB866C8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0316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FBEB-AF50-4BF1-ADDE-8C58AD7C9B55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050E-62E9-4F3C-88B5-CFB866C8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3139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FBEB-AF50-4BF1-ADDE-8C58AD7C9B55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050E-62E9-4F3C-88B5-CFB866C8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8577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FBEB-AF50-4BF1-ADDE-8C58AD7C9B55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050E-62E9-4F3C-88B5-CFB866C8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47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6FBEB-AF50-4BF1-ADDE-8C58AD7C9B55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050E-62E9-4F3C-88B5-CFB866C8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6673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816FBEB-AF50-4BF1-ADDE-8C58AD7C9B55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27050E-62E9-4F3C-88B5-CFB866C8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772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6FBEB-AF50-4BF1-ADDE-8C58AD7C9B55}" type="datetimeFigureOut">
              <a:rPr kumimoji="1" lang="ja-JP" altLang="en-US" smtClean="0"/>
              <a:t>2017/6/19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627050E-62E9-4F3C-88B5-CFB866C87530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9577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kumimoji="1"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3967846630"/>
              </p:ext>
            </p:extLst>
          </p:nvPr>
        </p:nvGraphicFramePr>
        <p:xfrm>
          <a:off x="4304588" y="2170616"/>
          <a:ext cx="6746240" cy="3713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グラフ 4"/>
          <p:cNvGraphicFramePr/>
          <p:nvPr>
            <p:extLst>
              <p:ext uri="{D42A27DB-BD31-4B8C-83A1-F6EECF244321}">
                <p14:modId xmlns:p14="http://schemas.microsoft.com/office/powerpoint/2010/main" val="2645543106"/>
              </p:ext>
            </p:extLst>
          </p:nvPr>
        </p:nvGraphicFramePr>
        <p:xfrm>
          <a:off x="495315" y="2040941"/>
          <a:ext cx="5517779" cy="365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315183" y="376135"/>
            <a:ext cx="70039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/>
              <a:t>放課後の時間を勉強時間に充てていますか？ （１時間以上）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9616734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4272077" y="2750515"/>
            <a:ext cx="40318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/>
              <a:t>勉強って？</a:t>
            </a:r>
          </a:p>
        </p:txBody>
      </p:sp>
    </p:spTree>
    <p:extLst>
      <p:ext uri="{BB962C8B-B14F-4D97-AF65-F5344CB8AC3E}">
        <p14:creationId xmlns:p14="http://schemas.microsoft.com/office/powerpoint/2010/main" val="3323785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116275" y="3006548"/>
            <a:ext cx="66479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b="1" dirty="0"/>
              <a:t>大学の</a:t>
            </a:r>
            <a:r>
              <a:rPr lang="ja-JP" altLang="en-US" sz="3600" b="1" dirty="0"/>
              <a:t>勉強だけが勉強なの？？</a:t>
            </a:r>
            <a:endParaRPr kumimoji="1" lang="ja-JP" alt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262282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 idx="4294967295"/>
          </p:nvPr>
        </p:nvSpPr>
        <p:spPr>
          <a:xfrm>
            <a:off x="274638" y="2881313"/>
            <a:ext cx="11917362" cy="1325562"/>
          </a:xfrm>
        </p:spPr>
        <p:txBody>
          <a:bodyPr>
            <a:normAutofit/>
          </a:bodyPr>
          <a:lstStyle/>
          <a:p>
            <a:r>
              <a:rPr kumimoji="1" lang="ja-JP" altLang="en-US" sz="4000" dirty="0"/>
              <a:t>日本の大学生とタイの大学生くらべてみました</a:t>
            </a:r>
            <a:r>
              <a:rPr kumimoji="1" lang="ja-JP" altLang="en-US" sz="2800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3240062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放課後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/>
              <a:t>日本の学生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sz="4400" dirty="0"/>
              <a:t>➡アルバイト</a:t>
            </a:r>
            <a:endParaRPr kumimoji="1" lang="en-US" altLang="ja-JP" sz="4400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sz="4800" dirty="0"/>
              <a:t>➡サークル　</a:t>
            </a:r>
            <a:endParaRPr kumimoji="1" lang="ja-JP" altLang="en-US" sz="4800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/>
              <a:t>タイの大学生</a:t>
            </a:r>
            <a:endParaRPr kumimoji="1"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kumimoji="1" lang="ja-JP" altLang="en-US" sz="4400" dirty="0"/>
              <a:t>➡アルバイト　　　　　しない</a:t>
            </a:r>
            <a:r>
              <a:rPr kumimoji="1" lang="ja-JP" altLang="en-US" dirty="0"/>
              <a:t>✖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➡サークルあるが入っている　　　　　　　　　　　　　人は稀　　　　</a:t>
            </a:r>
            <a:endParaRPr kumimoji="1"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67699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アルバイト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5088936" cy="3448595"/>
          </a:xfrm>
        </p:spPr>
        <p:txBody>
          <a:bodyPr/>
          <a:lstStyle/>
          <a:p>
            <a:r>
              <a:rPr kumimoji="1" lang="ja-JP" altLang="en-US" dirty="0"/>
              <a:t>日本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➡学生のうちにしかできない</a:t>
            </a:r>
            <a:r>
              <a:rPr lang="ja-JP" altLang="en-US" dirty="0"/>
              <a:t>ことと考える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➡</a:t>
            </a:r>
            <a:r>
              <a:rPr lang="ja-JP" altLang="en-US" dirty="0">
                <a:solidFill>
                  <a:srgbClr val="FF0000"/>
                </a:solidFill>
              </a:rPr>
              <a:t>社会勉強の１つ</a:t>
            </a:r>
            <a:r>
              <a:rPr lang="ja-JP" altLang="en-US" dirty="0"/>
              <a:t>という側面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684704" y="2017953"/>
            <a:ext cx="4872296" cy="3441520"/>
          </a:xfrm>
        </p:spPr>
        <p:txBody>
          <a:bodyPr>
            <a:normAutofit fontScale="92500"/>
          </a:bodyPr>
          <a:lstStyle/>
          <a:p>
            <a:r>
              <a:rPr kumimoji="1" lang="ja-JP" altLang="en-US" dirty="0"/>
              <a:t>タイ</a:t>
            </a:r>
            <a:endParaRPr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kumimoji="1" lang="ja-JP" altLang="en-US" dirty="0"/>
              <a:t>➡大学に行き</a:t>
            </a:r>
            <a:r>
              <a:rPr lang="ja-JP" altLang="en-US" dirty="0"/>
              <a:t>学ぶ</a:t>
            </a:r>
            <a:r>
              <a:rPr kumimoji="1" lang="ja-JP" altLang="en-US" dirty="0"/>
              <a:t>ことが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sz="3600" b="1" dirty="0">
                <a:solidFill>
                  <a:srgbClr val="FF0000"/>
                </a:solidFill>
              </a:rPr>
              <a:t>第一という考え</a:t>
            </a:r>
            <a:endParaRPr lang="en-US" altLang="ja-JP" sz="36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altLang="ja-JP" sz="3600" b="1" dirty="0"/>
          </a:p>
          <a:p>
            <a:pPr marL="0" indent="0">
              <a:buNone/>
            </a:pPr>
            <a:r>
              <a:rPr lang="ja-JP" altLang="en-US" b="1" dirty="0"/>
              <a:t>➡ほとんどの人がバイトをすることはない</a:t>
            </a:r>
            <a:endParaRPr lang="en-US" altLang="ja-JP" b="1" dirty="0"/>
          </a:p>
          <a:p>
            <a:pPr marL="0" indent="0">
              <a:buNone/>
            </a:pPr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23423945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319867" y="3031067"/>
            <a:ext cx="787908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大学での勉強だけが勉強なの？？</a:t>
            </a:r>
          </a:p>
        </p:txBody>
      </p:sp>
    </p:spTree>
    <p:extLst>
      <p:ext uri="{BB962C8B-B14F-4D97-AF65-F5344CB8AC3E}">
        <p14:creationId xmlns:p14="http://schemas.microsoft.com/office/powerpoint/2010/main" val="3396017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➡調べていくうちに</a:t>
            </a:r>
            <a:r>
              <a:rPr kumimoji="1" lang="en-US" altLang="ja-JP" dirty="0"/>
              <a:t>….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ja-JP" altLang="en-US" sz="3600" dirty="0"/>
              <a:t>タイと日本の大学生活の背景にあるのは</a:t>
            </a:r>
            <a:endParaRPr lang="en-US" altLang="ja-JP" sz="3600" dirty="0"/>
          </a:p>
          <a:p>
            <a:pPr marL="0" indent="0" algn="ctr">
              <a:buNone/>
            </a:pPr>
            <a:r>
              <a:rPr lang="ja-JP" altLang="en-US" sz="3600" dirty="0"/>
              <a:t>☟　</a:t>
            </a:r>
            <a:endParaRPr lang="en-US" altLang="ja-JP" sz="3600" dirty="0"/>
          </a:p>
          <a:p>
            <a:pPr marL="0" indent="0" algn="ctr">
              <a:buNone/>
            </a:pPr>
            <a:r>
              <a:rPr lang="ja-JP" altLang="en-US" sz="3600" b="1" dirty="0"/>
              <a:t>“就職活動”への捉え方では？？</a:t>
            </a:r>
            <a:endParaRPr lang="en-US" altLang="ja-JP" sz="3600" b="1" dirty="0"/>
          </a:p>
          <a:p>
            <a:pPr marL="0" indent="0" algn="ctr">
              <a:buNone/>
            </a:pP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1522495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5400" b="1" dirty="0"/>
              <a:t>“企業内労働者”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5667" y="4021666"/>
            <a:ext cx="3187590" cy="2126720"/>
          </a:xfrm>
          <a:prstGeom prst="rect">
            <a:avLst/>
          </a:prstGeom>
        </p:spPr>
      </p:pic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97311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”即戦力としての“熟練労働者</a:t>
            </a:r>
            <a:r>
              <a:rPr kumimoji="1" lang="ja-JP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3587" y="4123989"/>
            <a:ext cx="2571750" cy="1714500"/>
          </a:xfrm>
          <a:prstGeom prst="rect">
            <a:avLst/>
          </a:prstGeom>
        </p:spPr>
      </p:pic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1225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sz="4400" b="1" dirty="0"/>
              <a:t>２つの違いを通して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9661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17780" y="989773"/>
            <a:ext cx="11230417" cy="2541431"/>
          </a:xfrm>
        </p:spPr>
        <p:txBody>
          <a:bodyPr>
            <a:normAutofit fontScale="90000"/>
          </a:bodyPr>
          <a:lstStyle/>
          <a:p>
            <a:r>
              <a:rPr kumimoji="1" lang="ja-JP" altLang="en-US" sz="3600" dirty="0"/>
              <a:t>タイの大学生の学生生活に</a:t>
            </a:r>
            <a:r>
              <a:rPr lang="ja-JP" altLang="en-US" sz="3600" dirty="0"/>
              <a:t>　　</a:t>
            </a:r>
            <a:br>
              <a:rPr lang="en-US" altLang="ja-JP" sz="3600" dirty="0"/>
            </a:br>
            <a:br>
              <a:rPr lang="en-US" altLang="ja-JP" sz="3600" dirty="0"/>
            </a:br>
            <a:r>
              <a:rPr kumimoji="1" lang="ja-JP" altLang="en-US" sz="3600" dirty="0"/>
              <a:t>“意識の違い”から見る</a:t>
            </a:r>
            <a:br>
              <a:rPr kumimoji="1" lang="en-US" altLang="ja-JP" sz="3600" dirty="0"/>
            </a:br>
            <a:r>
              <a:rPr lang="ja-JP" altLang="en-US" sz="3600" dirty="0"/>
              <a:t>真の</a:t>
            </a:r>
            <a:r>
              <a:rPr kumimoji="1" lang="ja-JP" altLang="en-US" sz="8800" b="1" dirty="0"/>
              <a:t>勉強</a:t>
            </a:r>
            <a:r>
              <a:rPr kumimoji="1" lang="ja-JP" altLang="en-US" sz="3600" dirty="0"/>
              <a:t>とは何なのか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１</a:t>
            </a:r>
            <a:r>
              <a:rPr kumimoji="1" lang="en-US" altLang="ja-JP" dirty="0"/>
              <a:t>A115224</a:t>
            </a:r>
            <a:r>
              <a:rPr kumimoji="1" lang="ja-JP" altLang="en-US" dirty="0"/>
              <a:t>　古幡　柚子</a:t>
            </a:r>
            <a:endParaRPr kumimoji="1" lang="en-US" altLang="ja-JP" dirty="0"/>
          </a:p>
          <a:p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32993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Thank you for </a:t>
            </a:r>
            <a:r>
              <a:rPr kumimoji="1" lang="en-US" altLang="ja-JP" dirty="0" err="1"/>
              <a:t>ristening</a:t>
            </a:r>
            <a:r>
              <a:rPr kumimoji="1" lang="en-US" altLang="ja-JP" dirty="0"/>
              <a:t>!!!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859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743200" y="1550823"/>
            <a:ext cx="738835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フィールドワーク何にするか</a:t>
            </a:r>
            <a:endParaRPr kumimoji="1" lang="en-US" altLang="ja-JP" sz="4000" dirty="0"/>
          </a:p>
          <a:p>
            <a:r>
              <a:rPr lang="ja-JP" altLang="en-US" sz="4000" dirty="0"/>
              <a:t>　　　　　　☟</a:t>
            </a:r>
            <a:endParaRPr lang="en-US" altLang="ja-JP" sz="4000" dirty="0"/>
          </a:p>
          <a:p>
            <a:r>
              <a:rPr kumimoji="1" lang="ja-JP" altLang="en-US" sz="4000" dirty="0"/>
              <a:t>自分自身何に興味があるのか</a:t>
            </a:r>
            <a:endParaRPr kumimoji="1" lang="en-US" altLang="ja-JP" sz="4000" dirty="0"/>
          </a:p>
          <a:p>
            <a:r>
              <a:rPr lang="ja-JP" altLang="en-US" sz="4000" dirty="0"/>
              <a:t>　　　　　　☟</a:t>
            </a:r>
            <a:endParaRPr lang="en-US" altLang="ja-JP" sz="4000" dirty="0"/>
          </a:p>
          <a:p>
            <a:r>
              <a:rPr kumimoji="1" lang="ja-JP" altLang="en-US" sz="4000" dirty="0"/>
              <a:t>この</a:t>
            </a:r>
            <a:r>
              <a:rPr kumimoji="1" lang="ja-JP" altLang="en-US" sz="4000" b="1" dirty="0">
                <a:solidFill>
                  <a:srgbClr val="FF0000"/>
                </a:solidFill>
              </a:rPr>
              <a:t>生活自体</a:t>
            </a:r>
            <a:r>
              <a:rPr kumimoji="1" lang="ja-JP" altLang="en-US" sz="4000" dirty="0"/>
              <a:t>に興味</a:t>
            </a:r>
            <a:endParaRPr kumimoji="1" lang="en-US" altLang="ja-JP" sz="4000" dirty="0"/>
          </a:p>
          <a:p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33164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499618" y="1016812"/>
            <a:ext cx="9575596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/>
              <a:t>生活している中</a:t>
            </a:r>
            <a:endParaRPr lang="en-US" altLang="ja-JP" sz="3200" dirty="0"/>
          </a:p>
          <a:p>
            <a:r>
              <a:rPr kumimoji="1" lang="ja-JP" altLang="en-US" sz="3200" dirty="0"/>
              <a:t>　　　</a:t>
            </a:r>
            <a:r>
              <a:rPr lang="ja-JP" altLang="en-US" sz="3200" dirty="0"/>
              <a:t>☟</a:t>
            </a:r>
            <a:endParaRPr lang="en-US" altLang="ja-JP" sz="3200" dirty="0"/>
          </a:p>
          <a:p>
            <a:r>
              <a:rPr lang="ja-JP" altLang="en-US" sz="3200" dirty="0"/>
              <a:t>まず</a:t>
            </a:r>
            <a:r>
              <a:rPr lang="en-US" altLang="ja-JP" sz="3200" dirty="0"/>
              <a:t>“</a:t>
            </a:r>
            <a:r>
              <a:rPr lang="ja-JP" altLang="en-US" sz="3200" dirty="0"/>
              <a:t>タイ王国”について</a:t>
            </a:r>
            <a:r>
              <a:rPr lang="ja-JP" altLang="en-US" sz="4000" dirty="0">
                <a:solidFill>
                  <a:srgbClr val="F62AAD"/>
                </a:solidFill>
              </a:rPr>
              <a:t>何も知らない</a:t>
            </a:r>
            <a:r>
              <a:rPr lang="ja-JP" altLang="en-US" dirty="0"/>
              <a:t>ことに気づく</a:t>
            </a:r>
            <a:endParaRPr lang="en-US" altLang="ja-JP" dirty="0"/>
          </a:p>
          <a:p>
            <a:r>
              <a:rPr lang="ja-JP" altLang="en-US" dirty="0"/>
              <a:t>　　　　　</a:t>
            </a:r>
            <a:r>
              <a:rPr lang="ja-JP" altLang="en-US" sz="3200" dirty="0"/>
              <a:t>☟</a:t>
            </a:r>
            <a:endParaRPr lang="en-US" altLang="ja-JP" sz="3200" dirty="0"/>
          </a:p>
          <a:p>
            <a:r>
              <a:rPr kumimoji="1" lang="ja-JP" altLang="en-US" sz="3200" dirty="0"/>
              <a:t>タイという国についてー日本と比較</a:t>
            </a:r>
            <a:r>
              <a:rPr kumimoji="1" lang="en-US" altLang="ja-JP" sz="3200" dirty="0"/>
              <a:t>―</a:t>
            </a:r>
          </a:p>
          <a:p>
            <a:r>
              <a:rPr lang="ja-JP" altLang="en-US" sz="3200" dirty="0"/>
              <a:t>文化・政治体制・教育・日常生活での異なる点</a:t>
            </a:r>
            <a:endParaRPr lang="en-US" altLang="ja-JP" sz="3200" dirty="0"/>
          </a:p>
          <a:p>
            <a:endParaRPr kumimoji="1" lang="en-US" altLang="ja-JP" sz="3200" dirty="0"/>
          </a:p>
          <a:p>
            <a:r>
              <a:rPr lang="ja-JP" altLang="en-US" sz="4400" dirty="0">
                <a:solidFill>
                  <a:srgbClr val="00B0F0"/>
                </a:solidFill>
              </a:rPr>
              <a:t>大学生の生活</a:t>
            </a:r>
            <a:r>
              <a:rPr lang="ja-JP" altLang="en-US" sz="4400" dirty="0"/>
              <a:t>に焦点</a:t>
            </a:r>
            <a:endParaRPr kumimoji="1" lang="en-US" altLang="ja-JP" sz="4400" dirty="0"/>
          </a:p>
          <a:p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689426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2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9385" y="815632"/>
            <a:ext cx="1438830" cy="960419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79021" y="1113270"/>
            <a:ext cx="7164493" cy="1325563"/>
          </a:xfrm>
        </p:spPr>
        <p:txBody>
          <a:bodyPr>
            <a:normAutofit/>
          </a:bodyPr>
          <a:lstStyle/>
          <a:p>
            <a:r>
              <a:rPr kumimoji="1" lang="ja-JP" altLang="en-US" sz="4400" dirty="0"/>
              <a:t>①教育制度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8775" y="1916670"/>
            <a:ext cx="10713697" cy="41543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/>
              <a:t>義務教育は</a:t>
            </a:r>
            <a:r>
              <a:rPr lang="en-US" altLang="ja-JP" sz="2400" dirty="0"/>
              <a:t>6</a:t>
            </a:r>
            <a:r>
              <a:rPr lang="ja-JP" altLang="en-US" sz="2400" dirty="0"/>
              <a:t>年間の初等学校と３年間の前期中等学校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　　　　　　</a:t>
            </a:r>
            <a:r>
              <a:rPr lang="en-US" altLang="ja-JP" sz="2400" dirty="0"/>
              <a:t>=</a:t>
            </a:r>
            <a:r>
              <a:rPr lang="ja-JP" altLang="en-US" sz="2400" dirty="0"/>
              <a:t>日本の小学校、中学校に相当　　</a:t>
            </a:r>
            <a:endParaRPr lang="en-US" altLang="ja-JP" sz="2400" dirty="0"/>
          </a:p>
          <a:p>
            <a:pPr marL="0" indent="0">
              <a:buNone/>
            </a:pPr>
            <a:endParaRPr kumimoji="1" lang="en-US" altLang="ja-JP" sz="2400" dirty="0"/>
          </a:p>
          <a:p>
            <a:pPr marL="0" indent="0">
              <a:buNone/>
            </a:pPr>
            <a:r>
              <a:rPr kumimoji="1" lang="ja-JP" altLang="en-US" sz="2400" dirty="0"/>
              <a:t>識字率➡日本　シンガポー</a:t>
            </a:r>
            <a:r>
              <a:rPr lang="ja-JP" altLang="en-US" sz="2400" dirty="0"/>
              <a:t>ル同様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r>
              <a:rPr kumimoji="1" lang="ja-JP" altLang="en-US" sz="2400" dirty="0">
                <a:solidFill>
                  <a:srgbClr val="FF0000"/>
                </a:solidFill>
              </a:rPr>
              <a:t>　　　　　　　　</a:t>
            </a:r>
            <a:r>
              <a:rPr kumimoji="1" lang="ja-JP" altLang="en-US" sz="3600" dirty="0">
                <a:solidFill>
                  <a:srgbClr val="FF0000"/>
                </a:solidFill>
              </a:rPr>
              <a:t>“教育</a:t>
            </a:r>
            <a:r>
              <a:rPr lang="ja-JP" altLang="en-US" sz="3600" dirty="0">
                <a:solidFill>
                  <a:srgbClr val="FF0000"/>
                </a:solidFill>
              </a:rPr>
              <a:t>制度整っている”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647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377688" y="1053900"/>
            <a:ext cx="9603275" cy="1049235"/>
          </a:xfrm>
        </p:spPr>
        <p:txBody>
          <a:bodyPr>
            <a:normAutofit/>
          </a:bodyPr>
          <a:lstStyle/>
          <a:p>
            <a:r>
              <a:rPr kumimoji="1" lang="ja-JP" altLang="en-US" sz="4400" dirty="0"/>
              <a:t>②大学について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3200" dirty="0"/>
              <a:t>大学進学率　➡　</a:t>
            </a:r>
            <a:r>
              <a:rPr lang="ja-JP" altLang="en-US" sz="3200" dirty="0">
                <a:solidFill>
                  <a:srgbClr val="0070C0"/>
                </a:solidFill>
              </a:rPr>
              <a:t>６０</a:t>
            </a:r>
            <a:r>
              <a:rPr lang="ja-JP" altLang="en-US" sz="3200" dirty="0"/>
              <a:t>％</a:t>
            </a:r>
            <a:endParaRPr lang="en-US" altLang="ja-JP" sz="3200" dirty="0"/>
          </a:p>
          <a:p>
            <a:r>
              <a:rPr kumimoji="1" lang="ja-JP" altLang="en-US" sz="3200" dirty="0"/>
              <a:t>日本よりも</a:t>
            </a:r>
            <a:r>
              <a:rPr lang="ja-JP" altLang="en-US" sz="3200" dirty="0"/>
              <a:t>かなりの</a:t>
            </a:r>
            <a:r>
              <a:rPr lang="ja-JP" altLang="en-US" sz="4400" dirty="0">
                <a:solidFill>
                  <a:srgbClr val="FF0000"/>
                </a:solidFill>
              </a:rPr>
              <a:t>学歴社会</a:t>
            </a:r>
            <a:endParaRPr lang="en-US" altLang="ja-JP" sz="4400" dirty="0">
              <a:solidFill>
                <a:srgbClr val="FF0000"/>
              </a:solidFill>
            </a:endParaRPr>
          </a:p>
          <a:p>
            <a:r>
              <a:rPr kumimoji="1" lang="ja-JP" altLang="en-US" sz="3200" dirty="0"/>
              <a:t>御三家　</a:t>
            </a:r>
            <a:r>
              <a:rPr kumimoji="1" lang="en-US" altLang="ja-JP" sz="3200" dirty="0" err="1"/>
              <a:t>Thamassart</a:t>
            </a:r>
            <a:r>
              <a:rPr kumimoji="1" lang="ja-JP" altLang="en-US" sz="3200" dirty="0"/>
              <a:t> </a:t>
            </a:r>
            <a:r>
              <a:rPr kumimoji="1" lang="en-US" altLang="ja-JP" sz="3200" dirty="0"/>
              <a:t>Uni</a:t>
            </a:r>
            <a:r>
              <a:rPr kumimoji="1" lang="ja-JP" altLang="en-US" sz="3200" dirty="0"/>
              <a:t>　</a:t>
            </a:r>
            <a:r>
              <a:rPr lang="en-US" altLang="ja-JP" sz="3200" dirty="0" err="1"/>
              <a:t>Chulalongkong</a:t>
            </a:r>
            <a:r>
              <a:rPr lang="ja-JP" altLang="en-US" sz="3200" dirty="0"/>
              <a:t> </a:t>
            </a:r>
            <a:r>
              <a:rPr lang="en-US" altLang="ja-JP" sz="3200" dirty="0"/>
              <a:t>Uni</a:t>
            </a:r>
          </a:p>
          <a:p>
            <a:r>
              <a:rPr kumimoji="1" lang="ja-JP" altLang="en-US" sz="3200" dirty="0"/>
              <a:t>　　　　　　　　　</a:t>
            </a:r>
            <a:r>
              <a:rPr kumimoji="1" lang="en-US" altLang="ja-JP" sz="3200" dirty="0" err="1"/>
              <a:t>Kasetsart</a:t>
            </a:r>
            <a:r>
              <a:rPr kumimoji="1" lang="ja-JP" altLang="en-US" sz="3200" dirty="0"/>
              <a:t> </a:t>
            </a:r>
            <a:r>
              <a:rPr kumimoji="1" lang="en-US" altLang="ja-JP" sz="3200" dirty="0"/>
              <a:t>Uni</a:t>
            </a: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7789" y="826059"/>
            <a:ext cx="1438781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404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6510420" y="5189776"/>
            <a:ext cx="51090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➡３人の学生に詳しくインタビュー</a:t>
            </a:r>
            <a:endParaRPr kumimoji="1" lang="en-US" altLang="ja-JP" sz="2400" dirty="0"/>
          </a:p>
          <a:p>
            <a:r>
              <a:rPr kumimoji="1" lang="ja-JP" altLang="en-US" sz="2400" dirty="0"/>
              <a:t>　</a:t>
            </a:r>
            <a:r>
              <a:rPr kumimoji="1" lang="en-US" altLang="ja-JP" sz="2400" dirty="0"/>
              <a:t>Google</a:t>
            </a:r>
            <a:r>
              <a:rPr kumimoji="1" lang="ja-JP" altLang="en-US" sz="2400" dirty="0"/>
              <a:t> </a:t>
            </a:r>
            <a:r>
              <a:rPr kumimoji="1" lang="en-US" altLang="ja-JP" sz="2400" dirty="0"/>
              <a:t>Form</a:t>
            </a:r>
            <a:r>
              <a:rPr kumimoji="1" lang="ja-JP" altLang="en-US" sz="2400" dirty="0"/>
              <a:t>でアンケート</a:t>
            </a:r>
          </a:p>
        </p:txBody>
      </p:sp>
      <p:sp>
        <p:nvSpPr>
          <p:cNvPr id="10" name="思考の吹き出し: 雲形 9"/>
          <p:cNvSpPr/>
          <p:nvPr/>
        </p:nvSpPr>
        <p:spPr>
          <a:xfrm>
            <a:off x="3777683" y="76022"/>
            <a:ext cx="8516679" cy="4445000"/>
          </a:xfrm>
          <a:prstGeom prst="cloudCallou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327352" y="1021794"/>
            <a:ext cx="35761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大学生の生活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035177" y="2044597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i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ライフスタイル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14220" y="2551276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i="1" dirty="0">
                <a:solidFill>
                  <a:srgbClr val="FF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恋愛事情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510420" y="2827364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勉強について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033605" y="1860075"/>
            <a:ext cx="2031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生活について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74183" y="1829297"/>
            <a:ext cx="31716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将来について</a:t>
            </a:r>
            <a:endParaRPr kumimoji="1" lang="ja-JP" altLang="en-US" sz="2800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733318" y="667173"/>
            <a:ext cx="1831236" cy="1813697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9164" y="4264924"/>
            <a:ext cx="2176461" cy="1457070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468" y="3035209"/>
            <a:ext cx="2503151" cy="1341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872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グラフ 11"/>
          <p:cNvGraphicFramePr/>
          <p:nvPr>
            <p:extLst>
              <p:ext uri="{D42A27DB-BD31-4B8C-83A1-F6EECF244321}">
                <p14:modId xmlns:p14="http://schemas.microsoft.com/office/powerpoint/2010/main" val="928297020"/>
              </p:ext>
            </p:extLst>
          </p:nvPr>
        </p:nvGraphicFramePr>
        <p:xfrm>
          <a:off x="5492089" y="468173"/>
          <a:ext cx="6699911" cy="39943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5" name="グラフ 14"/>
          <p:cNvGraphicFramePr/>
          <p:nvPr>
            <p:extLst>
              <p:ext uri="{D42A27DB-BD31-4B8C-83A1-F6EECF244321}">
                <p14:modId xmlns:p14="http://schemas.microsoft.com/office/powerpoint/2010/main" val="852686849"/>
              </p:ext>
            </p:extLst>
          </p:nvPr>
        </p:nvGraphicFramePr>
        <p:xfrm>
          <a:off x="-345440" y="468173"/>
          <a:ext cx="6899860" cy="41165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7439559" y="4732935"/>
            <a:ext cx="32993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満足している</a:t>
            </a:r>
            <a:r>
              <a:rPr lang="en-US" altLang="ja-JP" sz="2800" dirty="0">
                <a:solidFill>
                  <a:srgbClr val="FF0000"/>
                </a:solidFill>
              </a:rPr>
              <a:t>100</a:t>
            </a:r>
            <a:r>
              <a:rPr lang="ja-JP" altLang="en-US" sz="2800" dirty="0"/>
              <a:t>％</a:t>
            </a:r>
            <a:endParaRPr kumimoji="1" lang="ja-JP" altLang="en-US" sz="2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514247" y="4732935"/>
            <a:ext cx="35509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満足している　</a:t>
            </a:r>
            <a:r>
              <a:rPr kumimoji="1" lang="en-US" altLang="ja-JP" sz="2800" dirty="0"/>
              <a:t>9.6</a:t>
            </a:r>
            <a:r>
              <a:rPr kumimoji="1" lang="ja-JP" altLang="en-US" sz="2800" dirty="0"/>
              <a:t>％</a:t>
            </a:r>
          </a:p>
        </p:txBody>
      </p:sp>
    </p:spTree>
    <p:extLst>
      <p:ext uri="{BB962C8B-B14F-4D97-AF65-F5344CB8AC3E}">
        <p14:creationId xmlns:p14="http://schemas.microsoft.com/office/powerpoint/2010/main" val="181440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1543507" y="161665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600" b="1" dirty="0"/>
              <a:t>インタビュー・アンケートを通して</a:t>
            </a:r>
            <a:endParaRPr kumimoji="1" lang="ja-JP" altLang="en-US" sz="3600" b="1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ja-JP" sz="3600" dirty="0"/>
          </a:p>
          <a:p>
            <a:r>
              <a:rPr lang="ja-JP" altLang="en-US" sz="4400" dirty="0"/>
              <a:t>勉強</a:t>
            </a:r>
            <a:r>
              <a:rPr lang="ja-JP" altLang="en-US" sz="3200" dirty="0"/>
              <a:t>に対する</a:t>
            </a:r>
            <a:r>
              <a:rPr lang="ja-JP" altLang="en-US" sz="4400" dirty="0">
                <a:solidFill>
                  <a:srgbClr val="FF0000"/>
                </a:solidFill>
              </a:rPr>
              <a:t>意識の違い</a:t>
            </a:r>
            <a:r>
              <a:rPr lang="ja-JP" altLang="en-US" sz="3200" dirty="0"/>
              <a:t>に興味</a:t>
            </a:r>
            <a:endParaRPr lang="en-US" altLang="ja-JP" sz="3200" dirty="0"/>
          </a:p>
          <a:p>
            <a:r>
              <a:rPr kumimoji="1" lang="ja-JP" altLang="en-US" sz="4400" dirty="0"/>
              <a:t>➡日本の大学生との違い</a:t>
            </a:r>
            <a:endParaRPr kumimoji="1" lang="en-US" altLang="ja-JP" sz="4400" dirty="0"/>
          </a:p>
          <a:p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3714256617"/>
      </p:ext>
    </p:extLst>
  </p:cSld>
  <p:clrMapOvr>
    <a:masterClrMapping/>
  </p:clrMapOvr>
</p:sld>
</file>

<file path=ppt/theme/theme1.xml><?xml version="1.0" encoding="utf-8"?>
<a:theme xmlns:a="http://schemas.openxmlformats.org/drawingml/2006/main" name="ギャラリー">
  <a:themeElements>
    <a:clrScheme name="ギャラリー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ギャラリー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ギャラリー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TM10001114[[fn=ギャラリー]]</Template>
  <TotalTime>6006</TotalTime>
  <Words>244</Words>
  <Application>Microsoft Office PowerPoint</Application>
  <PresentationFormat>ワイド画面</PresentationFormat>
  <Paragraphs>86</Paragraphs>
  <Slides>20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5" baseType="lpstr">
      <vt:lpstr>游ゴシック</vt:lpstr>
      <vt:lpstr>游ゴシック Light</vt:lpstr>
      <vt:lpstr>Arial</vt:lpstr>
      <vt:lpstr>Gill Sans MT</vt:lpstr>
      <vt:lpstr>ギャラリー</vt:lpstr>
      <vt:lpstr>PowerPoint プレゼンテーション</vt:lpstr>
      <vt:lpstr>タイの大学生の学生生活に　　  “意識の違い”から見る 真の勉強とは何なのか</vt:lpstr>
      <vt:lpstr>PowerPoint プレゼンテーション</vt:lpstr>
      <vt:lpstr>PowerPoint プレゼンテーション</vt:lpstr>
      <vt:lpstr>①教育制度</vt:lpstr>
      <vt:lpstr>②大学について</vt:lpstr>
      <vt:lpstr>PowerPoint プレゼンテーション</vt:lpstr>
      <vt:lpstr>PowerPoint プレゼンテーション</vt:lpstr>
      <vt:lpstr>インタビュー・アンケートを通して</vt:lpstr>
      <vt:lpstr>PowerPoint プレゼンテーション</vt:lpstr>
      <vt:lpstr>PowerPoint プレゼンテーション</vt:lpstr>
      <vt:lpstr>日本の大学生とタイの大学生くらべてみました。</vt:lpstr>
      <vt:lpstr>放課後</vt:lpstr>
      <vt:lpstr>アルバイト</vt:lpstr>
      <vt:lpstr>PowerPoint プレゼンテーション</vt:lpstr>
      <vt:lpstr>➡調べていくうちに….</vt:lpstr>
      <vt:lpstr>“企業内労働者”</vt:lpstr>
      <vt:lpstr>”即戦力としての“熟練労働者”</vt:lpstr>
      <vt:lpstr>２つの違いを通して</vt:lpstr>
      <vt:lpstr>Thank you for ristening!!!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Yuko Furuhata</dc:creator>
  <cp:lastModifiedBy>Yuko Furuhata</cp:lastModifiedBy>
  <cp:revision>39</cp:revision>
  <dcterms:created xsi:type="dcterms:W3CDTF">2017-04-23T14:39:17Z</dcterms:created>
  <dcterms:modified xsi:type="dcterms:W3CDTF">2017-06-19T05:40:50Z</dcterms:modified>
</cp:coreProperties>
</file>