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0"/>
  </p:notesMasterIdLst>
  <p:sldIdLst>
    <p:sldId id="256" r:id="rId2"/>
    <p:sldId id="271" r:id="rId3"/>
    <p:sldId id="257" r:id="rId4"/>
    <p:sldId id="261" r:id="rId5"/>
    <p:sldId id="259" r:id="rId6"/>
    <p:sldId id="258" r:id="rId7"/>
    <p:sldId id="260" r:id="rId8"/>
    <p:sldId id="262" r:id="rId9"/>
    <p:sldId id="263" r:id="rId10"/>
    <p:sldId id="264" r:id="rId11"/>
    <p:sldId id="265" r:id="rId12"/>
    <p:sldId id="266" r:id="rId13"/>
    <p:sldId id="267" r:id="rId14"/>
    <p:sldId id="268" r:id="rId15"/>
    <p:sldId id="273" r:id="rId16"/>
    <p:sldId id="269" r:id="rId17"/>
    <p:sldId id="272"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autoAdjust="0"/>
    <p:restoredTop sz="94628"/>
  </p:normalViewPr>
  <p:slideViewPr>
    <p:cSldViewPr snapToGrid="0">
      <p:cViewPr varScale="1">
        <p:scale>
          <a:sx n="117" d="100"/>
          <a:sy n="117" d="100"/>
        </p:scale>
        <p:origin x="19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68B01-17E7-49B7-B3A5-F80B96F96406}" type="datetimeFigureOut">
              <a:rPr lang="en-IN" smtClean="0"/>
              <a:t>28/04/23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3D82-9B90-4081-915B-CFF6C068035A}" type="slidenum">
              <a:rPr lang="en-IN" smtClean="0"/>
              <a:t>‹#›</a:t>
            </a:fld>
            <a:endParaRPr lang="en-IN"/>
          </a:p>
        </p:txBody>
      </p:sp>
    </p:spTree>
    <p:extLst>
      <p:ext uri="{BB962C8B-B14F-4D97-AF65-F5344CB8AC3E}">
        <p14:creationId xmlns:p14="http://schemas.microsoft.com/office/powerpoint/2010/main" val="269667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3A3D82-9B90-4081-915B-CFF6C068035A}" type="slidenum">
              <a:rPr lang="en-IN" smtClean="0"/>
              <a:t>5</a:t>
            </a:fld>
            <a:endParaRPr lang="en-IN"/>
          </a:p>
        </p:txBody>
      </p:sp>
    </p:spTree>
    <p:extLst>
      <p:ext uri="{BB962C8B-B14F-4D97-AF65-F5344CB8AC3E}">
        <p14:creationId xmlns:p14="http://schemas.microsoft.com/office/powerpoint/2010/main" val="236639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C08C04-A855-454F-97A2-B14209EC3674}" type="datetimeFigureOut">
              <a:rPr lang="en-IN" smtClean="0"/>
              <a:t>28/04/23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17937092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08C04-A855-454F-97A2-B14209EC3674}" type="datetimeFigureOut">
              <a:rPr lang="en-IN" smtClean="0"/>
              <a:t>28/04/23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128510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08C04-A855-454F-97A2-B14209EC3674}" type="datetimeFigureOut">
              <a:rPr lang="en-IN" smtClean="0"/>
              <a:t>28/04/23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377522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C08C04-A855-454F-97A2-B14209EC3674}" type="datetimeFigureOut">
              <a:rPr lang="en-IN" smtClean="0"/>
              <a:t>28/04/23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257354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C08C04-A855-454F-97A2-B14209EC3674}" type="datetimeFigureOut">
              <a:rPr lang="en-IN" smtClean="0"/>
              <a:t>28/04/23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14404213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C08C04-A855-454F-97A2-B14209EC3674}" type="datetimeFigureOut">
              <a:rPr lang="en-IN" smtClean="0"/>
              <a:t>28/04/23</a:t>
            </a:fld>
            <a:endParaRPr lang="en-IN"/>
          </a:p>
        </p:txBody>
      </p:sp>
      <p:sp>
        <p:nvSpPr>
          <p:cNvPr id="9" name="Footer Placeholder 8"/>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85822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C08C04-A855-454F-97A2-B14209EC3674}" type="datetimeFigureOut">
              <a:rPr lang="en-IN" smtClean="0"/>
              <a:t>28/04/23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33FAF8-6760-4E11-B4DA-D06380F838F8}"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2315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08C04-A855-454F-97A2-B14209EC3674}" type="datetimeFigureOut">
              <a:rPr lang="en-IN" smtClean="0"/>
              <a:t>28/04/23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426964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08C04-A855-454F-97A2-B14209EC3674}" type="datetimeFigureOut">
              <a:rPr lang="en-IN" smtClean="0"/>
              <a:t>28/04/23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51188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DC08C04-A855-454F-97A2-B14209EC3674}" type="datetimeFigureOut">
              <a:rPr lang="en-IN" smtClean="0"/>
              <a:t>28/04/23</a:t>
            </a:fld>
            <a:endParaRPr lang="en-I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1" name="Slide Number Placeholder 10"/>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75022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C08C04-A855-454F-97A2-B14209EC3674}" type="datetimeFigureOut">
              <a:rPr lang="en-IN" smtClean="0"/>
              <a:t>28/04/23</a:t>
            </a:fld>
            <a:endParaRPr lang="en-I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0" name="Slide Number Placeholder 9"/>
          <p:cNvSpPr>
            <a:spLocks noGrp="1"/>
          </p:cNvSpPr>
          <p:nvPr>
            <p:ph type="sldNum" sz="quarter" idx="12"/>
          </p:nvPr>
        </p:nvSpPr>
        <p:spPr/>
        <p:txBody>
          <a:bodyPr/>
          <a:lstStyle/>
          <a:p>
            <a:fld id="{EA33FAF8-6760-4E11-B4DA-D06380F838F8}" type="slidenum">
              <a:rPr lang="en-IN" smtClean="0"/>
              <a:t>‹#›</a:t>
            </a:fld>
            <a:endParaRPr lang="en-IN"/>
          </a:p>
        </p:txBody>
      </p:sp>
    </p:spTree>
    <p:extLst>
      <p:ext uri="{BB962C8B-B14F-4D97-AF65-F5344CB8AC3E}">
        <p14:creationId xmlns:p14="http://schemas.microsoft.com/office/powerpoint/2010/main" val="143700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C08C04-A855-454F-97A2-B14209EC3674}" type="datetimeFigureOut">
              <a:rPr lang="en-IN" smtClean="0"/>
              <a:t>28/04/23</a:t>
            </a:fld>
            <a:endParaRPr lang="en-I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A33FAF8-6760-4E11-B4DA-D06380F838F8}" type="slidenum">
              <a:rPr lang="en-IN" smtClean="0"/>
              <a:t>‹#›</a:t>
            </a:fld>
            <a:endParaRPr lang="en-IN"/>
          </a:p>
        </p:txBody>
      </p:sp>
    </p:spTree>
    <p:extLst>
      <p:ext uri="{BB962C8B-B14F-4D97-AF65-F5344CB8AC3E}">
        <p14:creationId xmlns:p14="http://schemas.microsoft.com/office/powerpoint/2010/main" val="1151772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2977-9620-8C0B-32D6-90CC1A3CFCB4}"/>
              </a:ext>
            </a:extLst>
          </p:cNvPr>
          <p:cNvSpPr>
            <a:spLocks noGrp="1"/>
          </p:cNvSpPr>
          <p:nvPr>
            <p:ph type="ctrTitle"/>
          </p:nvPr>
        </p:nvSpPr>
        <p:spPr>
          <a:xfrm>
            <a:off x="1524000" y="452487"/>
            <a:ext cx="9144000" cy="2818614"/>
          </a:xfrm>
        </p:spPr>
        <p:txBody>
          <a:bodyPr>
            <a:normAutofit/>
          </a:bodyPr>
          <a:lstStyle/>
          <a:p>
            <a:r>
              <a:rPr lang="en-US" dirty="0"/>
              <a:t>Bitcoin Price Prediction using Machine Learning</a:t>
            </a:r>
            <a:endParaRPr lang="en-IN" dirty="0"/>
          </a:p>
        </p:txBody>
      </p:sp>
      <p:sp>
        <p:nvSpPr>
          <p:cNvPr id="3" name="Subtitle 2">
            <a:extLst>
              <a:ext uri="{FF2B5EF4-FFF2-40B4-BE49-F238E27FC236}">
                <a16:creationId xmlns:a16="http://schemas.microsoft.com/office/drawing/2014/main" id="{C3713349-CAE4-8E78-FEAA-5B43F9FD2667}"/>
              </a:ext>
            </a:extLst>
          </p:cNvPr>
          <p:cNvSpPr>
            <a:spLocks noGrp="1"/>
          </p:cNvSpPr>
          <p:nvPr>
            <p:ph type="subTitle" idx="1"/>
          </p:nvPr>
        </p:nvSpPr>
        <p:spPr>
          <a:xfrm>
            <a:off x="1524000" y="3602038"/>
            <a:ext cx="9144000" cy="3255962"/>
          </a:xfrm>
        </p:spPr>
        <p:txBody>
          <a:bodyPr>
            <a:normAutofit fontScale="92500" lnSpcReduction="20000"/>
          </a:bodyPr>
          <a:lstStyle/>
          <a:p>
            <a:r>
              <a:rPr lang="en-US" b="1" dirty="0">
                <a:solidFill>
                  <a:schemeClr val="bg1"/>
                </a:solidFill>
              </a:rPr>
              <a:t>Guided By</a:t>
            </a:r>
          </a:p>
          <a:p>
            <a:r>
              <a:rPr lang="en-US" dirty="0">
                <a:solidFill>
                  <a:schemeClr val="bg1"/>
                </a:solidFill>
              </a:rPr>
              <a:t>Ms. Jayshree Dev</a:t>
            </a:r>
          </a:p>
          <a:p>
            <a:r>
              <a:rPr lang="en-US" dirty="0">
                <a:solidFill>
                  <a:schemeClr val="bg1"/>
                </a:solidFill>
              </a:rPr>
              <a:t>						</a:t>
            </a:r>
            <a:r>
              <a:rPr lang="en-US" b="1" dirty="0">
                <a:solidFill>
                  <a:schemeClr val="bg1"/>
                </a:solidFill>
              </a:rPr>
              <a:t>Submitted By:</a:t>
            </a:r>
          </a:p>
          <a:p>
            <a:r>
              <a:rPr lang="en-US" dirty="0">
                <a:solidFill>
                  <a:schemeClr val="bg1"/>
                </a:solidFill>
              </a:rPr>
              <a:t>				                              Rishabh </a:t>
            </a:r>
            <a:r>
              <a:rPr lang="en-US" dirty="0" err="1">
                <a:solidFill>
                  <a:schemeClr val="bg1"/>
                </a:solidFill>
              </a:rPr>
              <a:t>Kedia</a:t>
            </a:r>
            <a:r>
              <a:rPr lang="en-US" dirty="0">
                <a:solidFill>
                  <a:schemeClr val="bg1"/>
                </a:solidFill>
              </a:rPr>
              <a:t> - 1901106451</a:t>
            </a:r>
          </a:p>
          <a:p>
            <a:r>
              <a:rPr lang="en-US" dirty="0">
                <a:solidFill>
                  <a:schemeClr val="bg1"/>
                </a:solidFill>
              </a:rPr>
              <a:t>		  		                     Sanjay Kumar Nayak - 1901106429</a:t>
            </a:r>
          </a:p>
          <a:p>
            <a:r>
              <a:rPr lang="en-US" dirty="0">
                <a:solidFill>
                  <a:schemeClr val="bg1"/>
                </a:solidFill>
              </a:rPr>
              <a:t>	  		                                  Manas Ranjan Munda - 1901106416</a:t>
            </a:r>
          </a:p>
          <a:p>
            <a:r>
              <a:rPr lang="en-US" dirty="0">
                <a:solidFill>
                  <a:schemeClr val="bg1"/>
                </a:solidFill>
              </a:rPr>
              <a:t>    			                                  </a:t>
            </a:r>
            <a:r>
              <a:rPr lang="en-US" dirty="0" err="1">
                <a:solidFill>
                  <a:schemeClr val="bg1"/>
                </a:solidFill>
              </a:rPr>
              <a:t>Shuvam</a:t>
            </a:r>
            <a:r>
              <a:rPr lang="en-US" dirty="0">
                <a:solidFill>
                  <a:schemeClr val="bg1"/>
                </a:solidFill>
              </a:rPr>
              <a:t> Kumar Panda - 1901106435</a:t>
            </a:r>
          </a:p>
          <a:p>
            <a:r>
              <a:rPr lang="en-US" dirty="0">
                <a:solidFill>
                  <a:schemeClr val="bg1"/>
                </a:solidFill>
              </a:rPr>
              <a:t> </a:t>
            </a:r>
          </a:p>
          <a:p>
            <a:r>
              <a:rPr lang="en-US" dirty="0">
                <a:solidFill>
                  <a:schemeClr val="bg1"/>
                </a:solidFill>
              </a:rPr>
              <a:t>			</a:t>
            </a:r>
            <a:endParaRPr lang="en-IN" dirty="0">
              <a:solidFill>
                <a:schemeClr val="bg1"/>
              </a:solidFill>
            </a:endParaRPr>
          </a:p>
        </p:txBody>
      </p:sp>
    </p:spTree>
    <p:extLst>
      <p:ext uri="{BB962C8B-B14F-4D97-AF65-F5344CB8AC3E}">
        <p14:creationId xmlns:p14="http://schemas.microsoft.com/office/powerpoint/2010/main" val="242922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0135-3614-1938-0A47-22C90CB0B640}"/>
              </a:ext>
            </a:extLst>
          </p:cNvPr>
          <p:cNvSpPr>
            <a:spLocks noGrp="1"/>
          </p:cNvSpPr>
          <p:nvPr>
            <p:ph type="title"/>
          </p:nvPr>
        </p:nvSpPr>
        <p:spPr>
          <a:xfrm>
            <a:off x="838200" y="365126"/>
            <a:ext cx="10515600" cy="916920"/>
          </a:xfrm>
        </p:spPr>
        <p:txBody>
          <a:bodyPr/>
          <a:lstStyle/>
          <a:p>
            <a:r>
              <a:rPr lang="en-US" b="1" dirty="0">
                <a:effectLst>
                  <a:outerShdw blurRad="38100" dist="38100" dir="2700000" algn="tl">
                    <a:srgbClr val="000000">
                      <a:alpha val="43137"/>
                    </a:srgbClr>
                  </a:outerShdw>
                </a:effectLst>
              </a:rPr>
              <a:t>Long Short Term Memory(LSTM)</a:t>
            </a:r>
            <a:endParaRPr lang="en-IN" dirty="0"/>
          </a:p>
        </p:txBody>
      </p:sp>
      <p:sp>
        <p:nvSpPr>
          <p:cNvPr id="3" name="Content Placeholder 2">
            <a:extLst>
              <a:ext uri="{FF2B5EF4-FFF2-40B4-BE49-F238E27FC236}">
                <a16:creationId xmlns:a16="http://schemas.microsoft.com/office/drawing/2014/main" id="{0BB92300-DDCA-B388-B7C1-BC59AAA2A332}"/>
              </a:ext>
            </a:extLst>
          </p:cNvPr>
          <p:cNvSpPr>
            <a:spLocks noGrp="1"/>
          </p:cNvSpPr>
          <p:nvPr>
            <p:ph idx="1"/>
          </p:nvPr>
        </p:nvSpPr>
        <p:spPr>
          <a:xfrm>
            <a:off x="838200" y="1461154"/>
            <a:ext cx="10515600" cy="5031719"/>
          </a:xfrm>
        </p:spPr>
        <p:txBody>
          <a:bodyPr/>
          <a:lstStyle/>
          <a:p>
            <a:pPr algn="just"/>
            <a:r>
              <a:rPr lang="en-IN" dirty="0"/>
              <a:t>LSTM stands for Long Short-Term Memory, which is a type of recurrent neural network (RNN) architecture that is commonly used in natural language processing and time series analysis</a:t>
            </a:r>
          </a:p>
          <a:p>
            <a:pPr algn="just"/>
            <a:r>
              <a:rPr lang="en-IN" dirty="0"/>
              <a:t>Here's a general overview of how LSTMs can be used in sentiment analysis:</a:t>
            </a:r>
          </a:p>
          <a:p>
            <a:pPr marL="914400" lvl="1" indent="-457200" algn="just">
              <a:buFont typeface="+mj-lt"/>
              <a:buAutoNum type="arabicPeriod"/>
            </a:pPr>
            <a:r>
              <a:rPr lang="en-IN" dirty="0"/>
              <a:t>Pre-Processing</a:t>
            </a:r>
          </a:p>
          <a:p>
            <a:pPr marL="914400" lvl="1" indent="-457200" algn="just">
              <a:buFont typeface="+mj-lt"/>
              <a:buAutoNum type="arabicPeriod"/>
            </a:pPr>
            <a:r>
              <a:rPr lang="en-IN" dirty="0"/>
              <a:t>Tokenization</a:t>
            </a:r>
          </a:p>
          <a:p>
            <a:pPr marL="914400" lvl="1" indent="-457200" algn="just">
              <a:buFont typeface="+mj-lt"/>
              <a:buAutoNum type="arabicPeriod"/>
            </a:pPr>
            <a:r>
              <a:rPr lang="en-IN" dirty="0"/>
              <a:t>Embedding</a:t>
            </a:r>
          </a:p>
          <a:p>
            <a:pPr marL="914400" lvl="1" indent="-457200" algn="just">
              <a:buFont typeface="+mj-lt"/>
              <a:buAutoNum type="arabicPeriod"/>
            </a:pPr>
            <a:r>
              <a:rPr lang="en-IN" dirty="0"/>
              <a:t>Sequence Processing</a:t>
            </a:r>
          </a:p>
          <a:p>
            <a:pPr marL="914400" lvl="1" indent="-457200" algn="just">
              <a:buFont typeface="+mj-lt"/>
              <a:buAutoNum type="arabicPeriod"/>
            </a:pPr>
            <a:r>
              <a:rPr lang="en-IN" dirty="0"/>
              <a:t>Output Classification</a:t>
            </a:r>
          </a:p>
        </p:txBody>
      </p:sp>
    </p:spTree>
    <p:extLst>
      <p:ext uri="{BB962C8B-B14F-4D97-AF65-F5344CB8AC3E}">
        <p14:creationId xmlns:p14="http://schemas.microsoft.com/office/powerpoint/2010/main" val="19887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7A89-9D21-AC2B-B6BE-3AA5A032AB05}"/>
              </a:ext>
            </a:extLst>
          </p:cNvPr>
          <p:cNvSpPr>
            <a:spLocks noGrp="1"/>
          </p:cNvSpPr>
          <p:nvPr>
            <p:ph type="title"/>
          </p:nvPr>
        </p:nvSpPr>
        <p:spPr>
          <a:xfrm>
            <a:off x="743932" y="136217"/>
            <a:ext cx="10351416" cy="1188720"/>
          </a:xfrm>
        </p:spPr>
        <p:txBody>
          <a:bodyPr/>
          <a:lstStyle/>
          <a:p>
            <a:r>
              <a:rPr lang="en-US" b="1" dirty="0">
                <a:effectLst>
                  <a:outerShdw blurRad="38100" dist="38100" dir="2700000" algn="tl">
                    <a:srgbClr val="000000">
                      <a:alpha val="43137"/>
                    </a:srgbClr>
                  </a:outerShdw>
                </a:effectLst>
              </a:rPr>
              <a:t>Long Short Term Memory(LSTM)</a:t>
            </a:r>
            <a:endParaRPr lang="en-IN"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3F1BD18-2212-80F1-59F9-1D54BB275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32" y="1508288"/>
            <a:ext cx="10351416" cy="5349711"/>
          </a:xfrm>
          <a:prstGeom prst="rect">
            <a:avLst/>
          </a:prstGeom>
        </p:spPr>
      </p:pic>
    </p:spTree>
    <p:extLst>
      <p:ext uri="{BB962C8B-B14F-4D97-AF65-F5344CB8AC3E}">
        <p14:creationId xmlns:p14="http://schemas.microsoft.com/office/powerpoint/2010/main" val="55490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1A47-E4F4-A352-44B3-58FFD2E38962}"/>
              </a:ext>
            </a:extLst>
          </p:cNvPr>
          <p:cNvSpPr>
            <a:spLocks noGrp="1"/>
          </p:cNvSpPr>
          <p:nvPr>
            <p:ph type="title"/>
          </p:nvPr>
        </p:nvSpPr>
        <p:spPr>
          <a:xfrm>
            <a:off x="838200" y="287518"/>
            <a:ext cx="10341990" cy="1188720"/>
          </a:xfrm>
        </p:spPr>
        <p:txBody>
          <a:bodyPr/>
          <a:lstStyle/>
          <a:p>
            <a:r>
              <a:rPr lang="en-US" b="1" dirty="0">
                <a:effectLst>
                  <a:outerShdw blurRad="38100" dist="38100" dir="2700000" algn="tl">
                    <a:srgbClr val="000000">
                      <a:alpha val="43137"/>
                    </a:srgbClr>
                  </a:outerShdw>
                </a:effectLst>
              </a:rPr>
              <a:t>Bidirectional Long Short Term Memory</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16350E0-7346-F73C-24D1-1236F38A5662}"/>
              </a:ext>
            </a:extLst>
          </p:cNvPr>
          <p:cNvSpPr>
            <a:spLocks noGrp="1"/>
          </p:cNvSpPr>
          <p:nvPr>
            <p:ph idx="1"/>
          </p:nvPr>
        </p:nvSpPr>
        <p:spPr>
          <a:xfrm>
            <a:off x="838200" y="1809946"/>
            <a:ext cx="10515600" cy="4496586"/>
          </a:xfrm>
        </p:spPr>
        <p:txBody>
          <a:bodyPr>
            <a:normAutofit lnSpcReduction="10000"/>
          </a:bodyPr>
          <a:lstStyle/>
          <a:p>
            <a:pPr algn="just"/>
            <a:r>
              <a:rPr lang="en-IN" sz="2400" b="0" i="0" dirty="0">
                <a:effectLst/>
                <a:latin typeface="Söhne"/>
              </a:rPr>
              <a:t>This is a type of recurrent neural network (RNN) architecture that is commonly used in natural language processing and speech recognition tasks. It is an extension of the LSTM model that allows the network to process input sequences in both forward and backward directions</a:t>
            </a:r>
          </a:p>
          <a:p>
            <a:pPr algn="just"/>
            <a:r>
              <a:rPr lang="en-IN" sz="2400" dirty="0"/>
              <a:t>During training, the forward and backward LSTM layers process the input sequence independently, and the final output of the Bi-LSTM network is obtained by concatenating the output of both the forward and backward LSTM layers.</a:t>
            </a:r>
          </a:p>
          <a:p>
            <a:pPr algn="just"/>
            <a:r>
              <a:rPr lang="en-IN" sz="2400" dirty="0"/>
              <a:t>In the context of Bitcoin price prediction using sentiment analysis, a Bi-LSTM model may be used to analyse historical Bitcoin prices and sentiment data over time, and use this information to make predictions about future prices. The sentiment data may be processed using word embeddings and fed into the Bi-LSTM model, along with the historical price data.</a:t>
            </a:r>
          </a:p>
        </p:txBody>
      </p:sp>
    </p:spTree>
    <p:extLst>
      <p:ext uri="{BB962C8B-B14F-4D97-AF65-F5344CB8AC3E}">
        <p14:creationId xmlns:p14="http://schemas.microsoft.com/office/powerpoint/2010/main" val="183945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2C90-99F3-00E2-623F-936620726669}"/>
              </a:ext>
            </a:extLst>
          </p:cNvPr>
          <p:cNvSpPr>
            <a:spLocks noGrp="1"/>
          </p:cNvSpPr>
          <p:nvPr>
            <p:ph type="title"/>
          </p:nvPr>
        </p:nvSpPr>
        <p:spPr>
          <a:xfrm>
            <a:off x="961533" y="447773"/>
            <a:ext cx="10124387" cy="1079369"/>
          </a:xfrm>
        </p:spPr>
        <p:txBody>
          <a:bodyPr>
            <a:normAutofit/>
          </a:bodyPr>
          <a:lstStyle/>
          <a:p>
            <a:r>
              <a:rPr lang="en-US" b="1" dirty="0">
                <a:effectLst>
                  <a:outerShdw blurRad="38100" dist="38100" dir="2700000" algn="tl">
                    <a:srgbClr val="000000">
                      <a:alpha val="43137"/>
                    </a:srgbClr>
                  </a:outerShdw>
                </a:effectLst>
              </a:rPr>
              <a:t>Bidirectional Long Short Term Memory</a:t>
            </a:r>
            <a:endParaRPr lang="en-IN" dirty="0"/>
          </a:p>
        </p:txBody>
      </p:sp>
      <p:pic>
        <p:nvPicPr>
          <p:cNvPr id="5" name="Content Placeholder 4">
            <a:extLst>
              <a:ext uri="{FF2B5EF4-FFF2-40B4-BE49-F238E27FC236}">
                <a16:creationId xmlns:a16="http://schemas.microsoft.com/office/drawing/2014/main" id="{3FDDEF97-12FE-85B7-946E-EB89337FA2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534" y="1690689"/>
            <a:ext cx="10124388" cy="4719538"/>
          </a:xfrm>
        </p:spPr>
      </p:pic>
    </p:spTree>
    <p:extLst>
      <p:ext uri="{BB962C8B-B14F-4D97-AF65-F5344CB8AC3E}">
        <p14:creationId xmlns:p14="http://schemas.microsoft.com/office/powerpoint/2010/main" val="421507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A4D8-DC58-B2DA-1798-0B694A44A674}"/>
              </a:ext>
            </a:extLst>
          </p:cNvPr>
          <p:cNvSpPr>
            <a:spLocks noGrp="1"/>
          </p:cNvSpPr>
          <p:nvPr>
            <p:ph type="title"/>
          </p:nvPr>
        </p:nvSpPr>
        <p:spPr>
          <a:xfrm>
            <a:off x="575035" y="443061"/>
            <a:ext cx="10778765" cy="848412"/>
          </a:xfrm>
        </p:spPr>
        <p:txBody>
          <a:bodyPr/>
          <a:lstStyle/>
          <a:p>
            <a:r>
              <a:rPr lang="en-US" b="1" dirty="0">
                <a:effectLst>
                  <a:outerShdw blurRad="38100" dist="38100" dir="2700000" algn="tl">
                    <a:srgbClr val="000000">
                      <a:alpha val="43137"/>
                    </a:srgbClr>
                  </a:outerShdw>
                </a:effectLst>
              </a:rPr>
              <a:t>Results</a:t>
            </a:r>
            <a:endParaRPr lang="en-IN" b="1" dirty="0">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520019DC-8262-3A8C-96BE-1CE76D8666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035" y="1461155"/>
            <a:ext cx="10778765" cy="4845377"/>
          </a:xfrm>
        </p:spPr>
      </p:pic>
      <p:pic>
        <p:nvPicPr>
          <p:cNvPr id="7" name="Picture 6">
            <a:extLst>
              <a:ext uri="{FF2B5EF4-FFF2-40B4-BE49-F238E27FC236}">
                <a16:creationId xmlns:a16="http://schemas.microsoft.com/office/drawing/2014/main" id="{14AB7877-635F-5F51-0271-B1D0BB518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34" y="1461154"/>
            <a:ext cx="10778766" cy="4845377"/>
          </a:xfrm>
          <a:prstGeom prst="rect">
            <a:avLst/>
          </a:prstGeom>
        </p:spPr>
      </p:pic>
      <p:pic>
        <p:nvPicPr>
          <p:cNvPr id="9" name="Picture 8">
            <a:extLst>
              <a:ext uri="{FF2B5EF4-FFF2-40B4-BE49-F238E27FC236}">
                <a16:creationId xmlns:a16="http://schemas.microsoft.com/office/drawing/2014/main" id="{8A5A3184-156B-68E1-8E9B-843E95B04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32" y="1461152"/>
            <a:ext cx="10778765" cy="4845377"/>
          </a:xfrm>
          <a:prstGeom prst="rect">
            <a:avLst/>
          </a:prstGeom>
        </p:spPr>
      </p:pic>
      <p:pic>
        <p:nvPicPr>
          <p:cNvPr id="11" name="Picture 10">
            <a:extLst>
              <a:ext uri="{FF2B5EF4-FFF2-40B4-BE49-F238E27FC236}">
                <a16:creationId xmlns:a16="http://schemas.microsoft.com/office/drawing/2014/main" id="{00D540D3-3656-100E-1E66-A1426773B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29" y="1461148"/>
            <a:ext cx="10778764" cy="4845377"/>
          </a:xfrm>
          <a:prstGeom prst="rect">
            <a:avLst/>
          </a:prstGeom>
        </p:spPr>
      </p:pic>
      <p:pic>
        <p:nvPicPr>
          <p:cNvPr id="13" name="Picture 12">
            <a:extLst>
              <a:ext uri="{FF2B5EF4-FFF2-40B4-BE49-F238E27FC236}">
                <a16:creationId xmlns:a16="http://schemas.microsoft.com/office/drawing/2014/main" id="{37E84CFE-6161-5791-4133-281FE38B6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22" y="1461140"/>
            <a:ext cx="10778764" cy="5061580"/>
          </a:xfrm>
          <a:prstGeom prst="rect">
            <a:avLst/>
          </a:prstGeom>
        </p:spPr>
      </p:pic>
      <p:pic>
        <p:nvPicPr>
          <p:cNvPr id="15" name="Picture 14">
            <a:extLst>
              <a:ext uri="{FF2B5EF4-FFF2-40B4-BE49-F238E27FC236}">
                <a16:creationId xmlns:a16="http://schemas.microsoft.com/office/drawing/2014/main" id="{D38ED1EC-24C4-E9C9-95BF-4FF79E5A9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022" y="1461140"/>
            <a:ext cx="10915952" cy="4953799"/>
          </a:xfrm>
          <a:prstGeom prst="rect">
            <a:avLst/>
          </a:prstGeom>
        </p:spPr>
      </p:pic>
    </p:spTree>
    <p:extLst>
      <p:ext uri="{BB962C8B-B14F-4D97-AF65-F5344CB8AC3E}">
        <p14:creationId xmlns:p14="http://schemas.microsoft.com/office/powerpoint/2010/main" val="23450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2457-974F-2BE8-654B-5D71981AFAED}"/>
              </a:ext>
            </a:extLst>
          </p:cNvPr>
          <p:cNvSpPr>
            <a:spLocks noGrp="1"/>
          </p:cNvSpPr>
          <p:nvPr>
            <p:ph type="title"/>
          </p:nvPr>
        </p:nvSpPr>
        <p:spPr>
          <a:xfrm>
            <a:off x="457200" y="436880"/>
            <a:ext cx="10891520" cy="1117600"/>
          </a:xfrm>
        </p:spPr>
        <p:txBody>
          <a:bodyPr/>
          <a:lstStyle/>
          <a:p>
            <a:r>
              <a:rPr lang="en-US" dirty="0"/>
              <a:t>Comparison of Models</a:t>
            </a:r>
            <a:endParaRPr lang="en-IN" dirty="0"/>
          </a:p>
        </p:txBody>
      </p:sp>
      <p:pic>
        <p:nvPicPr>
          <p:cNvPr id="13" name="Content Placeholder 12">
            <a:extLst>
              <a:ext uri="{FF2B5EF4-FFF2-40B4-BE49-F238E27FC236}">
                <a16:creationId xmlns:a16="http://schemas.microsoft.com/office/drawing/2014/main" id="{1B991767-3F95-AA90-E438-1D1FB12A7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411" y="1971040"/>
            <a:ext cx="8796526" cy="4886960"/>
          </a:xfrm>
        </p:spPr>
      </p:pic>
    </p:spTree>
    <p:extLst>
      <p:ext uri="{BB962C8B-B14F-4D97-AF65-F5344CB8AC3E}">
        <p14:creationId xmlns:p14="http://schemas.microsoft.com/office/powerpoint/2010/main" val="174366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B23E-5784-C4B2-7C40-3A50B5A4667F}"/>
              </a:ext>
            </a:extLst>
          </p:cNvPr>
          <p:cNvSpPr>
            <a:spLocks noGrp="1"/>
          </p:cNvSpPr>
          <p:nvPr>
            <p:ph type="title"/>
          </p:nvPr>
        </p:nvSpPr>
        <p:spPr>
          <a:xfrm>
            <a:off x="669303" y="443061"/>
            <a:ext cx="10548594" cy="772997"/>
          </a:xfrm>
        </p:spPr>
        <p:txBody>
          <a:bodyPr/>
          <a:lstStyle/>
          <a:p>
            <a:r>
              <a:rPr lang="en-US" b="1" dirty="0">
                <a:effectLst>
                  <a:outerShdw blurRad="38100" dist="38100" dir="2700000" algn="tl">
                    <a:srgbClr val="000000">
                      <a:alpha val="43137"/>
                    </a:srgbClr>
                  </a:outerShdw>
                </a:effectLst>
              </a:rPr>
              <a:t>Conclusion</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F947E55-8233-E050-4538-3ED85FF0C91E}"/>
              </a:ext>
            </a:extLst>
          </p:cNvPr>
          <p:cNvSpPr>
            <a:spLocks noGrp="1"/>
          </p:cNvSpPr>
          <p:nvPr>
            <p:ph idx="1"/>
          </p:nvPr>
        </p:nvSpPr>
        <p:spPr>
          <a:xfrm>
            <a:off x="669303" y="1404595"/>
            <a:ext cx="10548594" cy="4817096"/>
          </a:xfrm>
        </p:spPr>
        <p:txBody>
          <a:bodyPr/>
          <a:lstStyle/>
          <a:p>
            <a:pPr algn="just"/>
            <a:r>
              <a:rPr lang="en-IN" dirty="0"/>
              <a:t>Our work compared the performance of a number of different neural models for predicting fluctuations in Bitcoin prices from Twitter tweet data</a:t>
            </a:r>
          </a:p>
          <a:p>
            <a:pPr algn="just"/>
            <a:r>
              <a:rPr lang="en-IN" dirty="0"/>
              <a:t>The underlying hypothesis of this work is that opinions expressed in social media can function as useful predictors of such fluctuations</a:t>
            </a:r>
          </a:p>
          <a:p>
            <a:pPr algn="just"/>
            <a:r>
              <a:rPr lang="en-IN" dirty="0"/>
              <a:t>Here, it was shown that a model based on a 2-layer CNN with a 2-day time lag and 3 lagged features performs reasonably well, with a 64.7% accuracy over 10 classes</a:t>
            </a:r>
          </a:p>
          <a:p>
            <a:pPr algn="just"/>
            <a:r>
              <a:rPr lang="en-IN" dirty="0"/>
              <a:t>The usage of LSTM model to predict the magnitude(accuracy = 38% ) and Trend (accuracy = 62%) of the fluctuation in bitcoin price, resulted in a total accuracy of 56.2%</a:t>
            </a:r>
          </a:p>
          <a:p>
            <a:pPr algn="just"/>
            <a:r>
              <a:rPr lang="en-IN" dirty="0"/>
              <a:t>The usage of Bi LSTM model to predict the magnitude(accuracy = 37.8% ) and Trend (accuracy = 65%) of the fluctuation in bitcoin price, resulted in a total accuracy of 57.2%</a:t>
            </a:r>
          </a:p>
          <a:p>
            <a:pPr algn="just"/>
            <a:r>
              <a:rPr lang="en-IN" dirty="0"/>
              <a:t>We combined the direction prediction of Bi LSTM with the magnitude prediction of  the CNN algorithms  and used this Voting Classifier to get 65.3% accuracy</a:t>
            </a:r>
          </a:p>
        </p:txBody>
      </p:sp>
    </p:spTree>
    <p:extLst>
      <p:ext uri="{BB962C8B-B14F-4D97-AF65-F5344CB8AC3E}">
        <p14:creationId xmlns:p14="http://schemas.microsoft.com/office/powerpoint/2010/main" val="312652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9675-2952-0EF0-B484-0587A71C8825}"/>
              </a:ext>
            </a:extLst>
          </p:cNvPr>
          <p:cNvSpPr>
            <a:spLocks noGrp="1"/>
          </p:cNvSpPr>
          <p:nvPr>
            <p:ph type="title"/>
          </p:nvPr>
        </p:nvSpPr>
        <p:spPr>
          <a:xfrm>
            <a:off x="650449" y="593890"/>
            <a:ext cx="10869106" cy="848411"/>
          </a:xfrm>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A93CA161-D6F6-1D38-CDBE-122ED2517CFB}"/>
              </a:ext>
            </a:extLst>
          </p:cNvPr>
          <p:cNvSpPr>
            <a:spLocks noGrp="1"/>
          </p:cNvSpPr>
          <p:nvPr>
            <p:ph idx="1"/>
          </p:nvPr>
        </p:nvSpPr>
        <p:spPr>
          <a:xfrm>
            <a:off x="650449" y="1668545"/>
            <a:ext cx="10869106" cy="4595566"/>
          </a:xfrm>
        </p:spPr>
        <p:txBody>
          <a:bodyPr/>
          <a:lstStyle/>
          <a:p>
            <a:pPr marL="342900" lvl="0" indent="-342900" algn="just">
              <a:lnSpc>
                <a:spcPct val="150000"/>
              </a:lnSpc>
              <a:spcAft>
                <a:spcPts val="1000"/>
              </a:spcAft>
              <a:buFont typeface="Symbol" panose="05050102010706020507" pitchFamily="18" charset="2"/>
              <a:buChar char=""/>
            </a:pPr>
            <a:r>
              <a:rPr lang="en-US" sz="1800" spc="-2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Critien</a:t>
            </a:r>
            <a:r>
              <a:rPr lang="en-US" sz="1800" spc="-2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Jacques Vella, Albert </a:t>
            </a:r>
            <a:r>
              <a:rPr lang="en-US" sz="1800" spc="-2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Gatt</a:t>
            </a:r>
            <a:r>
              <a:rPr lang="en-US" sz="1800" spc="-2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and Joshua Ellul. "Bitcoin price change and trend prediction through twitter sentiment and data volume." Financial Innovation 8, no. 1 (2022): 1-20.</a:t>
            </a:r>
          </a:p>
          <a:p>
            <a:pPr marL="342900" lvl="0" indent="-342900" algn="just">
              <a:lnSpc>
                <a:spcPct val="150000"/>
              </a:lnSpc>
              <a:spcAft>
                <a:spcPts val="1000"/>
              </a:spcAft>
              <a:buFont typeface="Symbol" panose="05050102010706020507" pitchFamily="18" charset="2"/>
              <a:buChar char=""/>
            </a:pPr>
            <a:r>
              <a:rPr lang="en-US" sz="1800" spc="-2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Abraham J, Higdon D, Nelson J, Ibarra J (2018) Cryptocurrency price prediction using tweet volumes and sentiment analysis</a:t>
            </a:r>
            <a:endParaRPr lang="en-IN" sz="1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US" sz="1800" spc="-2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Agarwal A, Xia B, Vivash I, Rambo O, Pisonia RJ (2011) Sentiment analysis of twitter data. In: Proceedings of the workshop on language in social media (LSM 2011), pp 30–38</a:t>
            </a:r>
            <a:endParaRPr lang="en-IN" sz="1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US" sz="1800" spc="-2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Baker M, Warbler J (2007) Investor sentiment in the stock market. J Econ Perspex</a:t>
            </a:r>
            <a:endParaRPr lang="en-IN" sz="1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04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32DC-C116-6A56-4398-45B8E1BD4990}"/>
              </a:ext>
            </a:extLst>
          </p:cNvPr>
          <p:cNvSpPr>
            <a:spLocks noGrp="1"/>
          </p:cNvSpPr>
          <p:nvPr>
            <p:ph type="title"/>
          </p:nvPr>
        </p:nvSpPr>
        <p:spPr>
          <a:xfrm>
            <a:off x="838200" y="365125"/>
            <a:ext cx="10515600" cy="5686883"/>
          </a:xfrm>
        </p:spPr>
        <p:txBody>
          <a:bodyPr>
            <a:normAutofit/>
          </a:bodyPr>
          <a:lstStyle/>
          <a:p>
            <a:r>
              <a:rPr lang="en-US" sz="8800" b="1" i="1" dirty="0">
                <a:solidFill>
                  <a:schemeClr val="accent1">
                    <a:lumMod val="50000"/>
                  </a:schemeClr>
                </a:solidFill>
                <a:effectLst>
                  <a:outerShdw blurRad="38100" dist="38100" dir="2700000" algn="tl">
                    <a:srgbClr val="000000">
                      <a:alpha val="43137"/>
                    </a:srgbClr>
                  </a:outerShdw>
                </a:effectLst>
              </a:rPr>
              <a:t>THANK YOU</a:t>
            </a:r>
            <a:endParaRPr lang="en-IN" sz="8800" b="1" i="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75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CC3-4E02-737C-7F17-855AEED1434D}"/>
              </a:ext>
            </a:extLst>
          </p:cNvPr>
          <p:cNvSpPr>
            <a:spLocks noGrp="1"/>
          </p:cNvSpPr>
          <p:nvPr>
            <p:ph type="title"/>
          </p:nvPr>
        </p:nvSpPr>
        <p:spPr>
          <a:xfrm>
            <a:off x="697584" y="829560"/>
            <a:ext cx="9263280" cy="1131216"/>
          </a:xfrm>
        </p:spPr>
        <p:txBody>
          <a:bodyPr/>
          <a:lstStyle/>
          <a:p>
            <a:r>
              <a:rPr lang="en-US" dirty="0"/>
              <a:t>Table of Contents</a:t>
            </a:r>
            <a:endParaRPr lang="en-IN" dirty="0"/>
          </a:p>
        </p:txBody>
      </p:sp>
      <p:sp>
        <p:nvSpPr>
          <p:cNvPr id="3" name="Content Placeholder 2">
            <a:extLst>
              <a:ext uri="{FF2B5EF4-FFF2-40B4-BE49-F238E27FC236}">
                <a16:creationId xmlns:a16="http://schemas.microsoft.com/office/drawing/2014/main" id="{4C72ACA8-806A-E6EB-9107-4547F499F0A7}"/>
              </a:ext>
            </a:extLst>
          </p:cNvPr>
          <p:cNvSpPr>
            <a:spLocks noGrp="1"/>
          </p:cNvSpPr>
          <p:nvPr>
            <p:ph idx="1"/>
          </p:nvPr>
        </p:nvSpPr>
        <p:spPr>
          <a:xfrm>
            <a:off x="697584" y="2271860"/>
            <a:ext cx="9263280" cy="3968684"/>
          </a:xfrm>
        </p:spPr>
        <p:txBody>
          <a:bodyPr>
            <a:normAutofit/>
          </a:bodyPr>
          <a:lstStyle/>
          <a:p>
            <a:r>
              <a:rPr lang="en-US" dirty="0"/>
              <a:t>Introduction</a:t>
            </a:r>
          </a:p>
          <a:p>
            <a:r>
              <a:rPr lang="en-US" dirty="0"/>
              <a:t>Objective</a:t>
            </a:r>
          </a:p>
          <a:p>
            <a:r>
              <a:rPr lang="en-US" dirty="0"/>
              <a:t>Motivation</a:t>
            </a:r>
          </a:p>
          <a:p>
            <a:r>
              <a:rPr lang="en-US" dirty="0"/>
              <a:t>Our Approach</a:t>
            </a:r>
          </a:p>
          <a:p>
            <a:r>
              <a:rPr lang="en-US" dirty="0"/>
              <a:t>Convolutional Neural Network</a:t>
            </a:r>
          </a:p>
          <a:p>
            <a:r>
              <a:rPr lang="en-US" dirty="0"/>
              <a:t>Long Short Term Memory</a:t>
            </a:r>
          </a:p>
          <a:p>
            <a:r>
              <a:rPr lang="en-US" dirty="0"/>
              <a:t>Bidirectional Long Short Term Memory</a:t>
            </a:r>
          </a:p>
          <a:p>
            <a:r>
              <a:rPr lang="en-US" dirty="0"/>
              <a:t>Results</a:t>
            </a:r>
          </a:p>
          <a:p>
            <a:r>
              <a:rPr lang="en-US" dirty="0"/>
              <a:t>Conclusion</a:t>
            </a:r>
          </a:p>
          <a:p>
            <a:endParaRPr lang="en-US" dirty="0"/>
          </a:p>
          <a:p>
            <a:endParaRPr lang="en-US" dirty="0"/>
          </a:p>
          <a:p>
            <a:endParaRPr lang="en-IN" dirty="0"/>
          </a:p>
        </p:txBody>
      </p:sp>
    </p:spTree>
    <p:extLst>
      <p:ext uri="{BB962C8B-B14F-4D97-AF65-F5344CB8AC3E}">
        <p14:creationId xmlns:p14="http://schemas.microsoft.com/office/powerpoint/2010/main" val="321406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5CCA-BC8A-68C2-648A-B342DF15AC52}"/>
              </a:ext>
            </a:extLst>
          </p:cNvPr>
          <p:cNvSpPr>
            <a:spLocks noGrp="1"/>
          </p:cNvSpPr>
          <p:nvPr>
            <p:ph type="title"/>
          </p:nvPr>
        </p:nvSpPr>
        <p:spPr>
          <a:xfrm>
            <a:off x="838200" y="365125"/>
            <a:ext cx="10515600" cy="1059913"/>
          </a:xfrm>
        </p:spPr>
        <p:txBody>
          <a:bodyPr/>
          <a:lstStyle/>
          <a:p>
            <a:r>
              <a:rPr lang="en-US" b="1" dirty="0">
                <a:effectLst>
                  <a:outerShdw blurRad="38100" dist="38100" dir="2700000" algn="tl">
                    <a:srgbClr val="000000">
                      <a:alpha val="43137"/>
                    </a:srgbClr>
                  </a:outerShdw>
                </a:effectLst>
              </a:rPr>
              <a:t>Introduction</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4F6348A-BE30-9DB2-B9E1-F42EF26DDE9B}"/>
              </a:ext>
            </a:extLst>
          </p:cNvPr>
          <p:cNvSpPr>
            <a:spLocks noGrp="1"/>
          </p:cNvSpPr>
          <p:nvPr>
            <p:ph idx="1"/>
          </p:nvPr>
        </p:nvSpPr>
        <p:spPr>
          <a:xfrm>
            <a:off x="838200" y="1517715"/>
            <a:ext cx="10515600" cy="4659248"/>
          </a:xfrm>
        </p:spPr>
        <p:txBody>
          <a:bodyPr/>
          <a:lstStyle/>
          <a:p>
            <a:pPr algn="just"/>
            <a:endParaRPr lang="en-US" dirty="0"/>
          </a:p>
          <a:p>
            <a:pPr algn="just"/>
            <a:r>
              <a:rPr lang="en-US" dirty="0"/>
              <a:t>What is a Bitcoin?</a:t>
            </a:r>
            <a:endParaRPr lang="en-IN" dirty="0"/>
          </a:p>
          <a:p>
            <a:pPr algn="just">
              <a:buFontTx/>
              <a:buChar char="-"/>
            </a:pPr>
            <a:r>
              <a:rPr lang="en-IN" i="0" dirty="0">
                <a:effectLst/>
                <a:latin typeface="Manrope"/>
              </a:rPr>
              <a:t>Bitcoin (BTC) is a virtual currency designed to act as money and a form of payment outside the control of any one person, group, or entity.</a:t>
            </a:r>
          </a:p>
          <a:p>
            <a:pPr marL="0" indent="0" algn="just">
              <a:buNone/>
            </a:pPr>
            <a:endParaRPr lang="en-IN" dirty="0">
              <a:latin typeface="Manrope"/>
            </a:endParaRPr>
          </a:p>
          <a:p>
            <a:pPr marL="0" indent="0" algn="just">
              <a:buNone/>
            </a:pPr>
            <a:endParaRPr lang="en-US" i="0" dirty="0">
              <a:effectLst/>
              <a:latin typeface="Manrope"/>
            </a:endParaRPr>
          </a:p>
          <a:p>
            <a:pPr algn="just"/>
            <a:r>
              <a:rPr lang="en-US" dirty="0">
                <a:latin typeface="Manrope"/>
              </a:rPr>
              <a:t>What is Sentiment Analysis?</a:t>
            </a:r>
          </a:p>
          <a:p>
            <a:pPr marL="0" indent="0" algn="just">
              <a:buNone/>
            </a:pPr>
            <a:r>
              <a:rPr lang="en-US" i="0" dirty="0">
                <a:effectLst/>
                <a:latin typeface="Manrope"/>
              </a:rPr>
              <a:t>- </a:t>
            </a:r>
            <a:r>
              <a:rPr lang="en-IN" i="0" dirty="0">
                <a:effectLst/>
                <a:latin typeface="Asap"/>
              </a:rPr>
              <a:t>Sentiment analysis is the process of analysing online pieces of writing to determine the emotional tone they carry, whether they’re positive, negative, or neutral.</a:t>
            </a:r>
            <a:endParaRPr lang="en-IN" i="0" dirty="0">
              <a:effectLst/>
              <a:latin typeface="Manrope"/>
            </a:endParaRPr>
          </a:p>
        </p:txBody>
      </p:sp>
    </p:spTree>
    <p:extLst>
      <p:ext uri="{BB962C8B-B14F-4D97-AF65-F5344CB8AC3E}">
        <p14:creationId xmlns:p14="http://schemas.microsoft.com/office/powerpoint/2010/main" val="285936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D37892-CFB8-9E13-3B88-4C73C9F88A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354425" cy="6857999"/>
          </a:xfrm>
        </p:spPr>
      </p:pic>
      <p:pic>
        <p:nvPicPr>
          <p:cNvPr id="7" name="Picture 6">
            <a:extLst>
              <a:ext uri="{FF2B5EF4-FFF2-40B4-BE49-F238E27FC236}">
                <a16:creationId xmlns:a16="http://schemas.microsoft.com/office/drawing/2014/main" id="{52309865-1E31-3A5A-7E57-A3D0E9DBE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425" y="0"/>
            <a:ext cx="6837575" cy="6858000"/>
          </a:xfrm>
          <a:prstGeom prst="rect">
            <a:avLst/>
          </a:prstGeom>
        </p:spPr>
      </p:pic>
    </p:spTree>
    <p:extLst>
      <p:ext uri="{BB962C8B-B14F-4D97-AF65-F5344CB8AC3E}">
        <p14:creationId xmlns:p14="http://schemas.microsoft.com/office/powerpoint/2010/main" val="173968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F628-288D-577C-B800-C7BD746E876C}"/>
              </a:ext>
            </a:extLst>
          </p:cNvPr>
          <p:cNvSpPr>
            <a:spLocks noGrp="1"/>
          </p:cNvSpPr>
          <p:nvPr>
            <p:ph type="title"/>
          </p:nvPr>
        </p:nvSpPr>
        <p:spPr>
          <a:xfrm>
            <a:off x="838200" y="365126"/>
            <a:ext cx="10515600" cy="1152590"/>
          </a:xfrm>
        </p:spPr>
        <p:txBody>
          <a:bodyPr/>
          <a:lstStyle/>
          <a:p>
            <a:r>
              <a:rPr lang="en-US" b="1" dirty="0">
                <a:effectLst>
                  <a:outerShdw blurRad="38100" dist="38100" dir="2700000" algn="tl">
                    <a:srgbClr val="000000">
                      <a:alpha val="43137"/>
                    </a:srgbClr>
                  </a:outerShdw>
                </a:effectLst>
              </a:rPr>
              <a:t>Objective </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060F9AC-1B2D-1A45-2010-18CE1399069E}"/>
              </a:ext>
            </a:extLst>
          </p:cNvPr>
          <p:cNvSpPr>
            <a:spLocks noGrp="1"/>
          </p:cNvSpPr>
          <p:nvPr>
            <p:ph idx="1"/>
          </p:nvPr>
        </p:nvSpPr>
        <p:spPr>
          <a:xfrm>
            <a:off x="838200" y="1517716"/>
            <a:ext cx="10515600" cy="4659247"/>
          </a:xfrm>
        </p:spPr>
        <p:txBody>
          <a:bodyPr>
            <a:normAutofit/>
          </a:bodyPr>
          <a:lstStyle/>
          <a:p>
            <a:pPr algn="just"/>
            <a:endParaRPr lang="en-US" dirty="0"/>
          </a:p>
          <a:p>
            <a:pPr algn="just"/>
            <a:r>
              <a:rPr lang="en-US" dirty="0"/>
              <a:t>To predict Bitcoin price using sentiment analysis from Twitter dataset.</a:t>
            </a:r>
          </a:p>
          <a:p>
            <a:pPr marL="0" indent="0" algn="just">
              <a:buNone/>
            </a:pPr>
            <a:endParaRPr lang="en-US" dirty="0"/>
          </a:p>
          <a:p>
            <a:pPr algn="just"/>
            <a:r>
              <a:rPr lang="en-IN" dirty="0"/>
              <a:t>Twitter is a popular social media platform where users share their thoughts and opinions about a wide range of topics, including Bitcoin and other cryptocurrencies. The dataset of tweets related to Bitcoin can be used for sentiment analysis.</a:t>
            </a:r>
          </a:p>
          <a:p>
            <a:pPr marL="0" indent="0" algn="just">
              <a:buNone/>
            </a:pPr>
            <a:endParaRPr lang="en-US" dirty="0"/>
          </a:p>
          <a:p>
            <a:pPr algn="just"/>
            <a:r>
              <a:rPr lang="en-IN" dirty="0"/>
              <a:t>Bitcoin is a popular investment asset, and predicting its price can help investors make informed decisions about buying or selling. Accurately predicting Bitcoin's price can help investors make better investment decisions, leading to greater returns.</a:t>
            </a:r>
            <a:endParaRPr lang="en-US" dirty="0"/>
          </a:p>
        </p:txBody>
      </p:sp>
    </p:spTree>
    <p:extLst>
      <p:ext uri="{BB962C8B-B14F-4D97-AF65-F5344CB8AC3E}">
        <p14:creationId xmlns:p14="http://schemas.microsoft.com/office/powerpoint/2010/main" val="118432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3B6E-D5B3-0BF0-4B66-35B81EE32CF4}"/>
              </a:ext>
            </a:extLst>
          </p:cNvPr>
          <p:cNvSpPr>
            <a:spLocks noGrp="1"/>
          </p:cNvSpPr>
          <p:nvPr>
            <p:ph type="title"/>
          </p:nvPr>
        </p:nvSpPr>
        <p:spPr>
          <a:xfrm>
            <a:off x="838200" y="377072"/>
            <a:ext cx="10515600" cy="1102936"/>
          </a:xfrm>
        </p:spPr>
        <p:txBody>
          <a:bodyPr>
            <a:normAutofit/>
          </a:bodyPr>
          <a:lstStyle/>
          <a:p>
            <a:r>
              <a:rPr lang="en-US" b="1" dirty="0">
                <a:effectLst>
                  <a:outerShdw blurRad="38100" dist="38100" dir="2700000" algn="tl">
                    <a:srgbClr val="000000">
                      <a:alpha val="43137"/>
                    </a:srgbClr>
                  </a:outerShdw>
                </a:effectLst>
              </a:rPr>
              <a:t>Motivation</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883B0C8-0893-8D2F-B8FD-E3F91557CB50}"/>
              </a:ext>
            </a:extLst>
          </p:cNvPr>
          <p:cNvSpPr>
            <a:spLocks noGrp="1"/>
          </p:cNvSpPr>
          <p:nvPr>
            <p:ph idx="1"/>
          </p:nvPr>
        </p:nvSpPr>
        <p:spPr>
          <a:xfrm>
            <a:off x="838200" y="1677971"/>
            <a:ext cx="10515600" cy="4498992"/>
          </a:xfrm>
        </p:spPr>
        <p:txBody>
          <a:bodyPr/>
          <a:lstStyle/>
          <a:p>
            <a:pPr algn="just"/>
            <a:r>
              <a:rPr lang="en-US" dirty="0"/>
              <a:t>The main motivation behind predicting Bitcoin price prediction includes:-</a:t>
            </a:r>
          </a:p>
          <a:p>
            <a:pPr marL="914400" lvl="1" indent="-457200" algn="just">
              <a:buFont typeface="+mj-lt"/>
              <a:buAutoNum type="arabicPeriod"/>
            </a:pPr>
            <a:r>
              <a:rPr lang="en-US" dirty="0"/>
              <a:t>Risk Management</a:t>
            </a:r>
          </a:p>
          <a:p>
            <a:pPr marL="914400" lvl="1" indent="-457200" algn="just">
              <a:buFont typeface="+mj-lt"/>
              <a:buAutoNum type="arabicPeriod"/>
            </a:pPr>
            <a:r>
              <a:rPr lang="en-US" dirty="0"/>
              <a:t>Trading</a:t>
            </a:r>
          </a:p>
          <a:p>
            <a:pPr marL="914400" lvl="1" indent="-457200" algn="just">
              <a:buFont typeface="+mj-lt"/>
              <a:buAutoNum type="arabicPeriod"/>
            </a:pPr>
            <a:r>
              <a:rPr lang="en-US" dirty="0"/>
              <a:t>Industry Development</a:t>
            </a:r>
          </a:p>
          <a:p>
            <a:pPr marL="457200" lvl="1" indent="0" algn="just">
              <a:buNone/>
            </a:pPr>
            <a:endParaRPr lang="en-US" dirty="0"/>
          </a:p>
          <a:p>
            <a:pPr algn="just"/>
            <a:r>
              <a:rPr lang="en-IN" dirty="0"/>
              <a:t>In summary, the motivation behind predicting Bitcoin's price is primarily financial gain, but there is also a broader motivation to better understand the cryptocurrency industry and its potential impact on the global financial system</a:t>
            </a:r>
          </a:p>
        </p:txBody>
      </p:sp>
    </p:spTree>
    <p:extLst>
      <p:ext uri="{BB962C8B-B14F-4D97-AF65-F5344CB8AC3E}">
        <p14:creationId xmlns:p14="http://schemas.microsoft.com/office/powerpoint/2010/main" val="168351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DF9C-2B05-6752-2602-0710CB8E816A}"/>
              </a:ext>
            </a:extLst>
          </p:cNvPr>
          <p:cNvSpPr>
            <a:spLocks noGrp="1"/>
          </p:cNvSpPr>
          <p:nvPr>
            <p:ph type="title"/>
          </p:nvPr>
        </p:nvSpPr>
        <p:spPr>
          <a:xfrm>
            <a:off x="838200" y="365126"/>
            <a:ext cx="10515600" cy="1133736"/>
          </a:xfrm>
        </p:spPr>
        <p:txBody>
          <a:bodyPr/>
          <a:lstStyle/>
          <a:p>
            <a:r>
              <a:rPr lang="en-US" b="1" dirty="0">
                <a:effectLst>
                  <a:outerShdw blurRad="38100" dist="38100" dir="2700000" algn="tl">
                    <a:srgbClr val="000000">
                      <a:alpha val="43137"/>
                    </a:srgbClr>
                  </a:outerShdw>
                </a:effectLst>
              </a:rPr>
              <a:t>Our Approach</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BE633A9-4570-EAEA-2330-762880203447}"/>
              </a:ext>
            </a:extLst>
          </p:cNvPr>
          <p:cNvSpPr>
            <a:spLocks noGrp="1"/>
          </p:cNvSpPr>
          <p:nvPr>
            <p:ph idx="1"/>
          </p:nvPr>
        </p:nvSpPr>
        <p:spPr>
          <a:xfrm>
            <a:off x="838200" y="1687397"/>
            <a:ext cx="10515600" cy="4489565"/>
          </a:xfrm>
        </p:spPr>
        <p:txBody>
          <a:bodyPr/>
          <a:lstStyle/>
          <a:p>
            <a:r>
              <a:rPr lang="en-US" dirty="0"/>
              <a:t>We are using four models Voting Classifier, CNN, Bi-LSTM and LSTM to predict the bitcoin price</a:t>
            </a:r>
          </a:p>
          <a:p>
            <a:pPr marL="0" indent="0">
              <a:buNone/>
            </a:pPr>
            <a:endParaRPr lang="en-US" dirty="0"/>
          </a:p>
          <a:p>
            <a:r>
              <a:rPr lang="en-IN" dirty="0"/>
              <a:t>Out of all the models that were tested, the </a:t>
            </a:r>
            <a:r>
              <a:rPr lang="en-US" dirty="0"/>
              <a:t>Voting Classifier</a:t>
            </a:r>
            <a:r>
              <a:rPr lang="en-IN" dirty="0"/>
              <a:t> model was found to be the most accurate for predicting Bitcoin prices using sentiment analysis</a:t>
            </a:r>
          </a:p>
          <a:p>
            <a:pPr marL="0" indent="0">
              <a:buNone/>
            </a:pPr>
            <a:endParaRPr lang="en-IN" dirty="0"/>
          </a:p>
          <a:p>
            <a:r>
              <a:rPr lang="en-IN" dirty="0"/>
              <a:t>Voting Classifier &gt; CNN &gt; Bi-LSTM &gt; LSTM</a:t>
            </a:r>
          </a:p>
        </p:txBody>
      </p:sp>
    </p:spTree>
    <p:extLst>
      <p:ext uri="{BB962C8B-B14F-4D97-AF65-F5344CB8AC3E}">
        <p14:creationId xmlns:p14="http://schemas.microsoft.com/office/powerpoint/2010/main" val="1999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ED66-C1D4-70DF-7ED1-8A377F1D2D83}"/>
              </a:ext>
            </a:extLst>
          </p:cNvPr>
          <p:cNvSpPr>
            <a:spLocks noGrp="1"/>
          </p:cNvSpPr>
          <p:nvPr>
            <p:ph type="title"/>
          </p:nvPr>
        </p:nvSpPr>
        <p:spPr>
          <a:xfrm>
            <a:off x="678729" y="461913"/>
            <a:ext cx="10605155" cy="1225485"/>
          </a:xfrm>
        </p:spPr>
        <p:txBody>
          <a:bodyPr/>
          <a:lstStyle/>
          <a:p>
            <a:r>
              <a:rPr lang="en-US" b="1" dirty="0">
                <a:effectLst>
                  <a:outerShdw blurRad="38100" dist="38100" dir="2700000" algn="tl">
                    <a:srgbClr val="000000">
                      <a:alpha val="43137"/>
                    </a:srgbClr>
                  </a:outerShdw>
                </a:effectLst>
              </a:rPr>
              <a:t>Convolutional Neural Network(CNN)</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A4F1AD1-F4C6-DBF9-E241-5DE9535BA060}"/>
              </a:ext>
            </a:extLst>
          </p:cNvPr>
          <p:cNvSpPr>
            <a:spLocks noGrp="1"/>
          </p:cNvSpPr>
          <p:nvPr>
            <p:ph idx="1"/>
          </p:nvPr>
        </p:nvSpPr>
        <p:spPr>
          <a:xfrm>
            <a:off x="754144" y="2026764"/>
            <a:ext cx="10529740" cy="3713264"/>
          </a:xfrm>
        </p:spPr>
        <p:txBody>
          <a:bodyPr/>
          <a:lstStyle/>
          <a:p>
            <a:pPr algn="just"/>
            <a:r>
              <a:rPr lang="en-US" dirty="0"/>
              <a:t>CNN </a:t>
            </a:r>
            <a:r>
              <a:rPr lang="en-IN" dirty="0"/>
              <a:t>which is a type of neural network commonly used in computer vision tasks such as image recognition and classification</a:t>
            </a:r>
          </a:p>
          <a:p>
            <a:pPr algn="just"/>
            <a:r>
              <a:rPr lang="en-IN" dirty="0"/>
              <a:t>CNNs are composed of multiple layers, including convolutional layers, pooling layers, and fully connected layers</a:t>
            </a:r>
          </a:p>
          <a:p>
            <a:pPr algn="just"/>
            <a:r>
              <a:rPr lang="en-IN" dirty="0"/>
              <a:t>In the context of Bitcoin price prediction using sentiment analysis, a CNN model may be used to extract relevant features from the text data, such as sentiment or keywords, and use these features to make predictions about future Bitcoin prices</a:t>
            </a:r>
          </a:p>
        </p:txBody>
      </p:sp>
    </p:spTree>
    <p:extLst>
      <p:ext uri="{BB962C8B-B14F-4D97-AF65-F5344CB8AC3E}">
        <p14:creationId xmlns:p14="http://schemas.microsoft.com/office/powerpoint/2010/main" val="286894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551E-113C-55D6-9019-B9C25ED91DA5}"/>
              </a:ext>
            </a:extLst>
          </p:cNvPr>
          <p:cNvSpPr>
            <a:spLocks noGrp="1"/>
          </p:cNvSpPr>
          <p:nvPr>
            <p:ph type="title"/>
          </p:nvPr>
        </p:nvSpPr>
        <p:spPr>
          <a:xfrm>
            <a:off x="828773" y="365125"/>
            <a:ext cx="10983011" cy="1150937"/>
          </a:xfrm>
        </p:spPr>
        <p:txBody>
          <a:bodyPr/>
          <a:lstStyle/>
          <a:p>
            <a:r>
              <a:rPr lang="en-US" b="1" dirty="0">
                <a:effectLst>
                  <a:outerShdw blurRad="38100" dist="38100" dir="2700000" algn="tl">
                    <a:srgbClr val="000000">
                      <a:alpha val="43137"/>
                    </a:srgbClr>
                  </a:outerShdw>
                </a:effectLst>
              </a:rPr>
              <a:t>Convolutional Neural Network(CNN)</a:t>
            </a:r>
            <a:endParaRPr lang="en-IN" b="1" dirty="0">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D639D5E2-2110-B945-1220-D4C955A60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773" y="1742879"/>
            <a:ext cx="10983010" cy="4290276"/>
          </a:xfrm>
        </p:spPr>
      </p:pic>
      <p:pic>
        <p:nvPicPr>
          <p:cNvPr id="7" name="Picture 6">
            <a:extLst>
              <a:ext uri="{FF2B5EF4-FFF2-40B4-BE49-F238E27FC236}">
                <a16:creationId xmlns:a16="http://schemas.microsoft.com/office/drawing/2014/main" id="{27498F43-FD69-D8A3-4F56-B9A1AAF32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71" y="1742879"/>
            <a:ext cx="10983012" cy="4796050"/>
          </a:xfrm>
          <a:prstGeom prst="rect">
            <a:avLst/>
          </a:prstGeom>
        </p:spPr>
      </p:pic>
    </p:spTree>
    <p:extLst>
      <p:ext uri="{BB962C8B-B14F-4D97-AF65-F5344CB8AC3E}">
        <p14:creationId xmlns:p14="http://schemas.microsoft.com/office/powerpoint/2010/main" val="24169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5155</TotalTime>
  <Words>979</Words>
  <Application>Microsoft Macintosh PowerPoint</Application>
  <PresentationFormat>Widescreen</PresentationFormat>
  <Paragraphs>84</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Asap</vt:lpstr>
      <vt:lpstr>Calibri</vt:lpstr>
      <vt:lpstr>Gill Sans MT</vt:lpstr>
      <vt:lpstr>Manrope</vt:lpstr>
      <vt:lpstr>Söhne</vt:lpstr>
      <vt:lpstr>Symbol</vt:lpstr>
      <vt:lpstr>Times New Roman</vt:lpstr>
      <vt:lpstr>Parcel</vt:lpstr>
      <vt:lpstr>Bitcoin Price Prediction using Machine Learning</vt:lpstr>
      <vt:lpstr>Table of Contents</vt:lpstr>
      <vt:lpstr>Introduction</vt:lpstr>
      <vt:lpstr>PowerPoint Presentation</vt:lpstr>
      <vt:lpstr>Objective </vt:lpstr>
      <vt:lpstr>Motivation</vt:lpstr>
      <vt:lpstr>Our Approach</vt:lpstr>
      <vt:lpstr>Convolutional Neural Network(CNN)</vt:lpstr>
      <vt:lpstr>Convolutional Neural Network(CNN)</vt:lpstr>
      <vt:lpstr>Long Short Term Memory(LSTM)</vt:lpstr>
      <vt:lpstr>Long Short Term Memory(LSTM)</vt:lpstr>
      <vt:lpstr>Bidirectional Long Short Term Memory</vt:lpstr>
      <vt:lpstr>Bidirectional Long Short Term Memory</vt:lpstr>
      <vt:lpstr>Results</vt:lpstr>
      <vt:lpstr>Comparison of Models</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Price Prediction using Sentiment Analysis using Twitter Dataset</dc:title>
  <dc:creator>Sanjay Kumar Nayak</dc:creator>
  <cp:lastModifiedBy>Manas Ranjan Munda</cp:lastModifiedBy>
  <cp:revision>34</cp:revision>
  <dcterms:created xsi:type="dcterms:W3CDTF">2023-04-25T11:18:04Z</dcterms:created>
  <dcterms:modified xsi:type="dcterms:W3CDTF">2023-04-30T20:07:18Z</dcterms:modified>
</cp:coreProperties>
</file>