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63" r:id="rId4"/>
    <p:sldId id="273" r:id="rId5"/>
    <p:sldId id="258" r:id="rId6"/>
    <p:sldId id="274" r:id="rId7"/>
    <p:sldId id="259" r:id="rId8"/>
    <p:sldId id="260" r:id="rId9"/>
    <p:sldId id="262" r:id="rId10"/>
    <p:sldId id="261" r:id="rId11"/>
    <p:sldId id="275" r:id="rId12"/>
    <p:sldId id="264" r:id="rId13"/>
    <p:sldId id="276" r:id="rId14"/>
    <p:sldId id="279" r:id="rId15"/>
    <p:sldId id="277" r:id="rId16"/>
    <p:sldId id="280" r:id="rId17"/>
    <p:sldId id="281" r:id="rId18"/>
    <p:sldId id="282" r:id="rId19"/>
    <p:sldId id="265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3588E-29C7-46D3-96FB-21DD4D7DD3F0}" v="7" dt="2021-12-28T17:21:32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7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eesh Ethiraj" userId="4cbe439427886512" providerId="LiveId" clId="{32B3588E-29C7-46D3-96FB-21DD4D7DD3F0}"/>
    <pc:docChg chg="undo custSel modSld">
      <pc:chgData name="Sabeesh Ethiraj" userId="4cbe439427886512" providerId="LiveId" clId="{32B3588E-29C7-46D3-96FB-21DD4D7DD3F0}" dt="2021-12-28T17:21:33.091" v="12" actId="207"/>
      <pc:docMkLst>
        <pc:docMk/>
      </pc:docMkLst>
      <pc:sldChg chg="modSp mod">
        <pc:chgData name="Sabeesh Ethiraj" userId="4cbe439427886512" providerId="LiveId" clId="{32B3588E-29C7-46D3-96FB-21DD4D7DD3F0}" dt="2021-12-28T17:04:11.533" v="2" actId="1035"/>
        <pc:sldMkLst>
          <pc:docMk/>
          <pc:sldMk cId="3919457876" sldId="261"/>
        </pc:sldMkLst>
        <pc:picChg chg="mod">
          <ac:chgData name="Sabeesh Ethiraj" userId="4cbe439427886512" providerId="LiveId" clId="{32B3588E-29C7-46D3-96FB-21DD4D7DD3F0}" dt="2021-12-28T17:04:11.533" v="2" actId="1035"/>
          <ac:picMkLst>
            <pc:docMk/>
            <pc:sldMk cId="3919457876" sldId="261"/>
            <ac:picMk id="1027" creationId="{00000000-0000-0000-0000-000000000000}"/>
          </ac:picMkLst>
        </pc:picChg>
      </pc:sldChg>
      <pc:sldChg chg="modSp mod">
        <pc:chgData name="Sabeesh Ethiraj" userId="4cbe439427886512" providerId="LiveId" clId="{32B3588E-29C7-46D3-96FB-21DD4D7DD3F0}" dt="2021-12-28T17:14:33.308" v="3" actId="1036"/>
        <pc:sldMkLst>
          <pc:docMk/>
          <pc:sldMk cId="2262510342" sldId="276"/>
        </pc:sldMkLst>
        <pc:picChg chg="mod">
          <ac:chgData name="Sabeesh Ethiraj" userId="4cbe439427886512" providerId="LiveId" clId="{32B3588E-29C7-46D3-96FB-21DD4D7DD3F0}" dt="2021-12-28T17:14:33.308" v="3" actId="1036"/>
          <ac:picMkLst>
            <pc:docMk/>
            <pc:sldMk cId="2262510342" sldId="276"/>
            <ac:picMk id="4101" creationId="{00000000-0000-0000-0000-000000000000}"/>
          </ac:picMkLst>
        </pc:picChg>
      </pc:sldChg>
      <pc:sldChg chg="modSp mod">
        <pc:chgData name="Sabeesh Ethiraj" userId="4cbe439427886512" providerId="LiveId" clId="{32B3588E-29C7-46D3-96FB-21DD4D7DD3F0}" dt="2021-12-28T17:21:33.091" v="12" actId="207"/>
        <pc:sldMkLst>
          <pc:docMk/>
          <pc:sldMk cId="2262510342" sldId="277"/>
        </pc:sldMkLst>
        <pc:graphicFrameChg chg="mod modGraphic">
          <ac:chgData name="Sabeesh Ethiraj" userId="4cbe439427886512" providerId="LiveId" clId="{32B3588E-29C7-46D3-96FB-21DD4D7DD3F0}" dt="2021-12-28T17:21:33.091" v="12" actId="207"/>
          <ac:graphicFrameMkLst>
            <pc:docMk/>
            <pc:sldMk cId="2262510342" sldId="277"/>
            <ac:graphicFrameMk id="3" creationId="{BFBAF9CD-7B6E-4F8B-9F6C-3A2AC0DBFDB4}"/>
          </ac:graphicFrameMkLst>
        </pc:graphicFrameChg>
      </pc:sldChg>
      <pc:sldChg chg="modSp mod">
        <pc:chgData name="Sabeesh Ethiraj" userId="4cbe439427886512" providerId="LiveId" clId="{32B3588E-29C7-46D3-96FB-21DD4D7DD3F0}" dt="2021-12-28T17:14:35.953" v="4" actId="1076"/>
        <pc:sldMkLst>
          <pc:docMk/>
          <pc:sldMk cId="193750117" sldId="279"/>
        </pc:sldMkLst>
        <pc:picChg chg="mod">
          <ac:chgData name="Sabeesh Ethiraj" userId="4cbe439427886512" providerId="LiveId" clId="{32B3588E-29C7-46D3-96FB-21DD4D7DD3F0}" dt="2021-12-28T17:14:35.953" v="4" actId="1076"/>
          <ac:picMkLst>
            <pc:docMk/>
            <pc:sldMk cId="193750117" sldId="279"/>
            <ac:picMk id="4102" creationId="{00000000-0000-0000-0000-000000000000}"/>
          </ac:picMkLst>
        </pc:picChg>
      </pc:sldChg>
      <pc:sldChg chg="modSp mod">
        <pc:chgData name="Sabeesh Ethiraj" userId="4cbe439427886512" providerId="LiveId" clId="{32B3588E-29C7-46D3-96FB-21DD4D7DD3F0}" dt="2021-12-28T17:21:16.834" v="9" actId="207"/>
        <pc:sldMkLst>
          <pc:docMk/>
          <pc:sldMk cId="3545257773" sldId="280"/>
        </pc:sldMkLst>
        <pc:graphicFrameChg chg="mod modGraphic">
          <ac:chgData name="Sabeesh Ethiraj" userId="4cbe439427886512" providerId="LiveId" clId="{32B3588E-29C7-46D3-96FB-21DD4D7DD3F0}" dt="2021-12-28T17:21:16.834" v="9" actId="207"/>
          <ac:graphicFrameMkLst>
            <pc:docMk/>
            <pc:sldMk cId="3545257773" sldId="280"/>
            <ac:graphicFrameMk id="6" creationId="{04520821-6EF8-4936-A556-2E21509964E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C15427-7D92-40D7-96E5-B96BBE996AA7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8BDF9B-0FFB-404B-AB1E-4FF7D828856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xt-questionmark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xt-questionmark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139D698-5E05-4562-8DE6-D92F00591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86" y="1071547"/>
            <a:ext cx="7766936" cy="15716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International Conference </a:t>
            </a:r>
          </a:p>
          <a:p>
            <a:pPr algn="ctr"/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On</a:t>
            </a:r>
          </a:p>
          <a:p>
            <a:pPr algn="ctr"/>
            <a:r>
              <a:rPr lang="en-US" sz="1600" dirty="0"/>
              <a:t>Big Data, Machine Learning and Applications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BigDML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2021</a:t>
            </a:r>
            <a:r>
              <a:rPr lang="en-US" sz="1600" dirty="0">
                <a:latin typeface="+mj-lt"/>
              </a:rPr>
              <a:t>)</a:t>
            </a:r>
          </a:p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5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December 19-20, 2021</a:t>
            </a:r>
          </a:p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Organized By: </a:t>
            </a:r>
            <a:r>
              <a:rPr lang="en-US" sz="1500" dirty="0">
                <a:latin typeface="+mj-lt"/>
              </a:rPr>
              <a:t>National Institute of Technology, </a:t>
            </a:r>
            <a:r>
              <a:rPr lang="en-US" sz="1500" dirty="0" err="1">
                <a:latin typeface="+mj-lt"/>
              </a:rPr>
              <a:t>Silchar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139D698-5E05-4562-8DE6-D92F00591388}"/>
              </a:ext>
            </a:extLst>
          </p:cNvPr>
          <p:cNvSpPr txBox="1">
            <a:spLocks/>
          </p:cNvSpPr>
          <p:nvPr/>
        </p:nvSpPr>
        <p:spPr>
          <a:xfrm>
            <a:off x="642910" y="3071810"/>
            <a:ext cx="7766936" cy="1776919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 ID: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96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Revisiting Facial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Keypoint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Detection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An Efficient Approach Using Deep Neural Networks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Author(s) Name: Prathima Dileep, Bharath Kumar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Sabeesh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Ethiraj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Author(s) Affiliation: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Education Private Limited, Mumbai, India., Salesforce ,India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14512" cy="711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9FB557-205F-4156-9A59-DBD58FDD55DF}"/>
              </a:ext>
            </a:extLst>
          </p:cNvPr>
          <p:cNvSpPr txBox="1"/>
          <p:nvPr/>
        </p:nvSpPr>
        <p:spPr>
          <a:xfrm>
            <a:off x="714348" y="5429264"/>
            <a:ext cx="597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Presented By: </a:t>
            </a:r>
            <a:r>
              <a:rPr lang="en-US" dirty="0" err="1">
                <a:solidFill>
                  <a:schemeClr val="tx1"/>
                </a:solidFill>
              </a:rPr>
              <a:t>Prathima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Dileep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Bharath</a:t>
            </a:r>
            <a:r>
              <a:rPr lang="en-US" dirty="0">
                <a:solidFill>
                  <a:schemeClr val="tx1"/>
                </a:solidFill>
              </a:rPr>
              <a:t> Kumar </a:t>
            </a:r>
            <a:r>
              <a:rPr lang="en-US" dirty="0" err="1">
                <a:solidFill>
                  <a:schemeClr val="tx1"/>
                </a:solidFill>
              </a:rPr>
              <a:t>Bolla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36366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DATASET:</a:t>
            </a:r>
          </a:p>
          <a:p>
            <a:r>
              <a:rPr lang="en-US" sz="2200" dirty="0"/>
              <a:t>Dataset is sourced from </a:t>
            </a:r>
            <a:r>
              <a:rPr lang="en-US" sz="2200" dirty="0" err="1"/>
              <a:t>kaggle</a:t>
            </a:r>
            <a:endParaRPr lang="en-US" sz="2200" dirty="0"/>
          </a:p>
          <a:p>
            <a:r>
              <a:rPr lang="en-US" sz="2200" dirty="0"/>
              <a:t>There are </a:t>
            </a:r>
            <a:r>
              <a:rPr lang="en-US" sz="2200" dirty="0">
                <a:latin typeface="+mj-lt"/>
              </a:rPr>
              <a:t>7049</a:t>
            </a:r>
            <a:r>
              <a:rPr lang="en-US" sz="2200" dirty="0"/>
              <a:t> images in the dataset representing </a:t>
            </a:r>
            <a:r>
              <a:rPr lang="en-US" sz="2200" dirty="0">
                <a:latin typeface="+mj-lt"/>
              </a:rPr>
              <a:t>15</a:t>
            </a:r>
            <a:r>
              <a:rPr lang="en-US" sz="2200" dirty="0"/>
              <a:t> facial </a:t>
            </a:r>
            <a:r>
              <a:rPr lang="en-US" sz="2200" dirty="0" err="1"/>
              <a:t>keypoints</a:t>
            </a:r>
            <a:r>
              <a:rPr lang="en-US" sz="2200" dirty="0"/>
              <a:t> </a:t>
            </a:r>
          </a:p>
          <a:p>
            <a:r>
              <a:rPr lang="en-US" sz="2200" dirty="0"/>
              <a:t>Images are grayscale(one channel dimension) of size </a:t>
            </a:r>
            <a:r>
              <a:rPr lang="en-US" sz="2200" dirty="0">
                <a:latin typeface="+mj-lt"/>
              </a:rPr>
              <a:t>96*96.</a:t>
            </a:r>
          </a:p>
          <a:p>
            <a:r>
              <a:rPr lang="en-US" sz="2200" dirty="0"/>
              <a:t>Data has null values and hence scope for imputation. The Null value distribution is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005064"/>
            <a:ext cx="42926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2143116"/>
            <a:ext cx="43148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945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00420" cy="2993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Data Preprocessing:</a:t>
            </a:r>
          </a:p>
          <a:p>
            <a:r>
              <a:rPr lang="en-US" sz="2400" dirty="0"/>
              <a:t>Data Imputation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FFI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KNN Imputer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2400" dirty="0"/>
              <a:t>Data Augmentation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14942" y="1214422"/>
            <a:ext cx="3341481" cy="4330489"/>
            <a:chOff x="5239014" y="1857364"/>
            <a:chExt cx="3341481" cy="4330489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E9EBBF2C-E258-4C49-BD65-A6132BECC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22" y="1857364"/>
              <a:ext cx="2651173" cy="718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PROCESS FLOW  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2ED60A6A-C40D-49A9-B9B9-EF4A3A3DA559}"/>
                </a:ext>
              </a:extLst>
            </p:cNvPr>
            <p:cNvSpPr/>
            <p:nvPr/>
          </p:nvSpPr>
          <p:spPr>
            <a:xfrm>
              <a:off x="5239014" y="2649392"/>
              <a:ext cx="130049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Data Sourcing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A3687208-F248-4D15-B8BB-8CBD240FA599}"/>
                </a:ext>
              </a:extLst>
            </p:cNvPr>
            <p:cNvSpPr/>
            <p:nvPr/>
          </p:nvSpPr>
          <p:spPr>
            <a:xfrm>
              <a:off x="7082508" y="4670294"/>
              <a:ext cx="137121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Testing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3E761A0-C70A-4CAB-883C-0E1BDF76400C}"/>
                </a:ext>
              </a:extLst>
            </p:cNvPr>
            <p:cNvSpPr/>
            <p:nvPr/>
          </p:nvSpPr>
          <p:spPr>
            <a:xfrm>
              <a:off x="5239014" y="5659853"/>
              <a:ext cx="130049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Finalization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EDA83D7E-9CF7-49EC-B09A-A66A4E659C07}"/>
                </a:ext>
              </a:extLst>
            </p:cNvPr>
            <p:cNvSpPr/>
            <p:nvPr/>
          </p:nvSpPr>
          <p:spPr>
            <a:xfrm>
              <a:off x="5244581" y="4670429"/>
              <a:ext cx="130049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 err="1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HyperParameter</a:t>
              </a:r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Tuning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2D0D9C5E-8361-498B-A627-76ED178E180F}"/>
                </a:ext>
              </a:extLst>
            </p:cNvPr>
            <p:cNvSpPr/>
            <p:nvPr/>
          </p:nvSpPr>
          <p:spPr>
            <a:xfrm>
              <a:off x="7082508" y="2649392"/>
              <a:ext cx="137121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Data Pre-Processing</a:t>
              </a: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B4796545-9177-4FAA-8027-47A175E62F6E}"/>
                </a:ext>
              </a:extLst>
            </p:cNvPr>
            <p:cNvSpPr/>
            <p:nvPr/>
          </p:nvSpPr>
          <p:spPr>
            <a:xfrm>
              <a:off x="7082508" y="5659853"/>
              <a:ext cx="137121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B314163A-DDA1-46B6-A547-E7577716351E}"/>
                </a:ext>
              </a:extLst>
            </p:cNvPr>
            <p:cNvSpPr/>
            <p:nvPr/>
          </p:nvSpPr>
          <p:spPr>
            <a:xfrm>
              <a:off x="5239014" y="3680735"/>
              <a:ext cx="130049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Training</a:t>
              </a: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C2F704FA-9586-4B2D-9B58-66634A528B44}"/>
                </a:ext>
              </a:extLst>
            </p:cNvPr>
            <p:cNvSpPr/>
            <p:nvPr/>
          </p:nvSpPr>
          <p:spPr>
            <a:xfrm>
              <a:off x="7082508" y="3680735"/>
              <a:ext cx="1371216" cy="52800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Data Modelling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5ED5CD8-3452-430C-9C8E-398EF99AB21C}"/>
                </a:ext>
              </a:extLst>
            </p:cNvPr>
            <p:cNvCxnSpPr>
              <a:cxnSpLocks/>
            </p:cNvCxnSpPr>
            <p:nvPr/>
          </p:nvCxnSpPr>
          <p:spPr>
            <a:xfrm>
              <a:off x="6539510" y="2913392"/>
              <a:ext cx="542998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7B7F59-AB11-49BC-B51B-64C9414A98A9}"/>
                </a:ext>
              </a:extLst>
            </p:cNvPr>
            <p:cNvCxnSpPr/>
            <p:nvPr/>
          </p:nvCxnSpPr>
          <p:spPr>
            <a:xfrm rot="5400000">
              <a:off x="7766837" y="3429063"/>
              <a:ext cx="503343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922251-EF98-4D03-9F2F-122B50E5C3D9}"/>
                </a:ext>
              </a:extLst>
            </p:cNvPr>
            <p:cNvCxnSpPr/>
            <p:nvPr/>
          </p:nvCxnSpPr>
          <p:spPr>
            <a:xfrm rot="10800000">
              <a:off x="6539510" y="3944735"/>
              <a:ext cx="542998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BA6E96C-B1CC-4503-8A0A-D0FCC463C923}"/>
                </a:ext>
              </a:extLst>
            </p:cNvPr>
            <p:cNvCxnSpPr/>
            <p:nvPr/>
          </p:nvCxnSpPr>
          <p:spPr>
            <a:xfrm rot="16200000" flipH="1">
              <a:off x="5375446" y="4436798"/>
              <a:ext cx="461694" cy="5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AC04F6-5543-4D21-97CE-06692D5D664B}"/>
                </a:ext>
              </a:extLst>
            </p:cNvPr>
            <p:cNvCxnSpPr/>
            <p:nvPr/>
          </p:nvCxnSpPr>
          <p:spPr>
            <a:xfrm flipV="1">
              <a:off x="6545077" y="4934294"/>
              <a:ext cx="537431" cy="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A6BB134-6F23-4D6D-8664-F73DBCCBE523}"/>
                </a:ext>
              </a:extLst>
            </p:cNvPr>
            <p:cNvCxnSpPr/>
            <p:nvPr/>
          </p:nvCxnSpPr>
          <p:spPr>
            <a:xfrm rot="5400000">
              <a:off x="7787729" y="5429073"/>
              <a:ext cx="461559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16D934E-5A3C-43A3-AE72-93BE6EC2061D}"/>
                </a:ext>
              </a:extLst>
            </p:cNvPr>
            <p:cNvCxnSpPr/>
            <p:nvPr/>
          </p:nvCxnSpPr>
          <p:spPr>
            <a:xfrm rot="10800000">
              <a:off x="6539510" y="5923853"/>
              <a:ext cx="542998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4152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945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/>
              <a:t>Methodology III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62" y="1132179"/>
            <a:ext cx="4186238" cy="9934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Models &amp; Architecture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Custom CNN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Transfer Learning with MobileNetV2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Transfer Learning with </a:t>
            </a:r>
            <a:r>
              <a:rPr lang="en-US" dirty="0" err="1"/>
              <a:t>NasNet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24" y="1143000"/>
            <a:ext cx="3900486" cy="10001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 Techniques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Tuner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Transfer Learning and fine tuning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09" y="2110015"/>
            <a:ext cx="3643337" cy="41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452" y="2420888"/>
            <a:ext cx="4968552" cy="308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4BE859-CCF4-4350-861B-DD1C1553D3D5}"/>
              </a:ext>
            </a:extLst>
          </p:cNvPr>
          <p:cNvSpPr/>
          <p:nvPr/>
        </p:nvSpPr>
        <p:spPr>
          <a:xfrm>
            <a:off x="132996" y="2110015"/>
            <a:ext cx="3842656" cy="42632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C3D064-41E1-4F8E-AB3F-088F52E9F1B0}"/>
              </a:ext>
            </a:extLst>
          </p:cNvPr>
          <p:cNvSpPr/>
          <p:nvPr/>
        </p:nvSpPr>
        <p:spPr>
          <a:xfrm>
            <a:off x="4109252" y="2295532"/>
            <a:ext cx="4968552" cy="36621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51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/>
              <a:t>Evaluation I</a:t>
            </a:r>
            <a:endParaRPr lang="en-IN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363" y="1618101"/>
            <a:ext cx="7512941" cy="31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55576" y="4754956"/>
            <a:ext cx="8136904" cy="1914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 Custom CNN manually tuned model achieved lower or comparable RMSE with Keras-tuned CNN model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400" dirty="0"/>
              <a:t>In all the cases data augmentation is yielding lower RMSE than KNN imputation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1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/>
              <a:t>Evaluation II</a:t>
            </a:r>
            <a:endParaRPr lang="en-IN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99853"/>
            <a:ext cx="7022158" cy="23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3568" y="3861048"/>
            <a:ext cx="8331962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400" dirty="0"/>
              <a:t>In all the cases data augmentation is yielding lower RMSE than KNN imputation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MobilenetV2 </a:t>
            </a:r>
            <a:r>
              <a:rPr lang="en-US" sz="2400" dirty="0"/>
              <a:t>yielded lower RMSE than </a:t>
            </a:r>
            <a:r>
              <a:rPr lang="en-US" sz="2400" dirty="0" err="1"/>
              <a:t>NasNetMobile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dirty="0"/>
              <a:t>Evaluation III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785926"/>
            <a:ext cx="3286148" cy="50006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Metrics Used: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BAF9CD-7B6E-4F8B-9F6C-3A2AC0DB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3443"/>
              </p:ext>
            </p:extLst>
          </p:nvPr>
        </p:nvGraphicFramePr>
        <p:xfrm>
          <a:off x="2308380" y="2993911"/>
          <a:ext cx="5071931" cy="2739348"/>
        </p:xfrm>
        <a:graphic>
          <a:graphicData uri="http://schemas.openxmlformats.org/drawingml/2006/table">
            <a:tbl>
              <a:tblPr firstRow="1" firstCol="1" bandRow="1"/>
              <a:tblGrid>
                <a:gridCol w="2865921">
                  <a:extLst>
                    <a:ext uri="{9D8B030D-6E8A-4147-A177-3AD203B41FA5}">
                      <a16:colId xmlns:a16="http://schemas.microsoft.com/office/drawing/2014/main" val="2742627727"/>
                    </a:ext>
                  </a:extLst>
                </a:gridCol>
                <a:gridCol w="1062153">
                  <a:extLst>
                    <a:ext uri="{9D8B030D-6E8A-4147-A177-3AD203B41FA5}">
                      <a16:colId xmlns:a16="http://schemas.microsoft.com/office/drawing/2014/main" val="1632403479"/>
                    </a:ext>
                  </a:extLst>
                </a:gridCol>
                <a:gridCol w="1143857">
                  <a:extLst>
                    <a:ext uri="{9D8B030D-6E8A-4147-A177-3AD203B41FA5}">
                      <a16:colId xmlns:a16="http://schemas.microsoft.com/office/drawing/2014/main" val="1383300490"/>
                    </a:ext>
                  </a:extLst>
                </a:gridCol>
              </a:tblGrid>
              <a:tr h="460276"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 Models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parameters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size (MB)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35212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6350" marR="3048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CNN model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1,890,366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857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80093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Manually Optimized CNN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235,834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857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32958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889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Keras</a:t>
                      </a: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Optimized CNN- No imputation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306,750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53106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Keras</a:t>
                      </a: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Optimized CNN - Forward fill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246,478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73433"/>
                  </a:ext>
                </a:extLst>
              </a:tr>
              <a:tr h="460276">
                <a:tc>
                  <a:txBody>
                    <a:bodyPr/>
                    <a:lstStyle/>
                    <a:p>
                      <a:pPr marL="127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Keras Optimized CNN - KNN imputed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246,062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901614"/>
                  </a:ext>
                </a:extLst>
              </a:tr>
              <a:tr h="460276"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Keras Optimized CNN - Augmentation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364,318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31406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MobilenetV2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2,257,984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9.66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380886"/>
                  </a:ext>
                </a:extLst>
              </a:tr>
              <a:tr h="226420"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NasNetMobile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4,301,426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18.48 </a:t>
                      </a:r>
                    </a:p>
                  </a:txBody>
                  <a:tcPr marL="71755" marR="431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7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51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7646"/>
            <a:ext cx="8229600" cy="1143000"/>
          </a:xfrm>
        </p:spPr>
        <p:txBody>
          <a:bodyPr/>
          <a:lstStyle/>
          <a:p>
            <a:r>
              <a:rPr lang="en-US" dirty="0"/>
              <a:t>Evaluation III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785926"/>
            <a:ext cx="3286148" cy="50006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Metrics Used: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40646"/>
            <a:ext cx="5191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520821-6EF8-4936-A556-2E2150996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72464"/>
              </p:ext>
            </p:extLst>
          </p:nvPr>
        </p:nvGraphicFramePr>
        <p:xfrm>
          <a:off x="1403648" y="2780928"/>
          <a:ext cx="6336703" cy="2213555"/>
        </p:xfrm>
        <a:graphic>
          <a:graphicData uri="http://schemas.openxmlformats.org/drawingml/2006/table">
            <a:tbl>
              <a:tblPr firstRow="1" firstCol="1" bandRow="1"/>
              <a:tblGrid>
                <a:gridCol w="2171405">
                  <a:extLst>
                    <a:ext uri="{9D8B030D-6E8A-4147-A177-3AD203B41FA5}">
                      <a16:colId xmlns:a16="http://schemas.microsoft.com/office/drawing/2014/main" val="1939911064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val="3519166496"/>
                    </a:ext>
                  </a:extLst>
                </a:gridCol>
                <a:gridCol w="951849">
                  <a:extLst>
                    <a:ext uri="{9D8B030D-6E8A-4147-A177-3AD203B41FA5}">
                      <a16:colId xmlns:a16="http://schemas.microsoft.com/office/drawing/2014/main" val="152077918"/>
                    </a:ext>
                  </a:extLst>
                </a:gridCol>
                <a:gridCol w="1391311">
                  <a:extLst>
                    <a:ext uri="{9D8B030D-6E8A-4147-A177-3AD203B41FA5}">
                      <a16:colId xmlns:a16="http://schemas.microsoft.com/office/drawing/2014/main" val="65112838"/>
                    </a:ext>
                  </a:extLst>
                </a:gridCol>
                <a:gridCol w="733077">
                  <a:extLst>
                    <a:ext uri="{9D8B030D-6E8A-4147-A177-3AD203B41FA5}">
                      <a16:colId xmlns:a16="http://schemas.microsoft.com/office/drawing/2014/main" val="1329067569"/>
                    </a:ext>
                  </a:extLst>
                </a:gridCol>
              </a:tblGrid>
              <a:tr h="494922">
                <a:tc>
                  <a:txBody>
                    <a:bodyPr/>
                    <a:lstStyle/>
                    <a:p>
                      <a:pPr marL="6350" marR="3111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impute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3302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(sec)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Forward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Fill (sec)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84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KNN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2730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Impute (sec)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Aug(sec)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3540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CNN Baseline model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1.99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1.98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857562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CNN Manual tuned model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11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814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CNN Keras tuned 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2.72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4.19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3.58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468352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MobileNetV2 - Baseline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026933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MobileNetV2 - Fine tuned  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0.82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0.82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 </a:t>
                      </a:r>
                      <a:endParaRPr lang="en-IN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904083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NasNetMobile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Baseline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8.46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8.17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7.87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022031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6350" marR="29845" indent="-6350" algn="l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NasNetMobile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Fine tuned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7.95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7.96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794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8.01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7.68 </a:t>
                      </a:r>
                    </a:p>
                  </a:txBody>
                  <a:tcPr marL="68580" marR="38735" marT="7620" marB="2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82865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F252D7-D6B6-4314-ADBF-109AACB1DB64}"/>
              </a:ext>
            </a:extLst>
          </p:cNvPr>
          <p:cNvSpPr txBox="1">
            <a:spLocks/>
          </p:cNvSpPr>
          <p:nvPr/>
        </p:nvSpPr>
        <p:spPr>
          <a:xfrm>
            <a:off x="502469" y="4714860"/>
            <a:ext cx="8331962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400" dirty="0"/>
              <a:t>Manually tuned custom model has lower inference time on CPU than Keras tuned model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MobilenetV2 </a:t>
            </a:r>
            <a:r>
              <a:rPr lang="en-US" sz="2400" dirty="0"/>
              <a:t>yielded lower RMSE than Manually tuned custom model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25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7646"/>
            <a:ext cx="8229600" cy="1143000"/>
          </a:xfrm>
        </p:spPr>
        <p:txBody>
          <a:bodyPr/>
          <a:lstStyle/>
          <a:p>
            <a:r>
              <a:rPr lang="en-US" dirty="0"/>
              <a:t>Evaluation IV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785926"/>
            <a:ext cx="3998818" cy="50006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Metrics Used: Training Curves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F252D7-D6B6-4314-ADBF-109AACB1DB64}"/>
              </a:ext>
            </a:extLst>
          </p:cNvPr>
          <p:cNvSpPr txBox="1">
            <a:spLocks/>
          </p:cNvSpPr>
          <p:nvPr/>
        </p:nvSpPr>
        <p:spPr>
          <a:xfrm>
            <a:off x="502469" y="5417354"/>
            <a:ext cx="8331962" cy="10801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400" dirty="0"/>
              <a:t>Keras tuned models show overfitting on the data whereas manually tuned model training curves doesn’t exhibit such pattern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B76602-0111-4A27-BF3B-EDDD27AF3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946199"/>
            <a:ext cx="4248472" cy="1972967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D7781A4-8E12-4883-AAA9-BA804E4A570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2265"/>
          <a:stretch/>
        </p:blipFill>
        <p:spPr bwMode="auto">
          <a:xfrm>
            <a:off x="4725143" y="2924944"/>
            <a:ext cx="4239345" cy="1972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2FAA9-CBC4-44FB-B959-063D4A12A1C5}"/>
              </a:ext>
            </a:extLst>
          </p:cNvPr>
          <p:cNvSpPr txBox="1"/>
          <p:nvPr/>
        </p:nvSpPr>
        <p:spPr>
          <a:xfrm>
            <a:off x="1438068" y="4855954"/>
            <a:ext cx="262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Manually Tuned Custom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CD4D2-1F38-4C74-A320-7C1E95966A78}"/>
              </a:ext>
            </a:extLst>
          </p:cNvPr>
          <p:cNvSpPr txBox="1"/>
          <p:nvPr/>
        </p:nvSpPr>
        <p:spPr>
          <a:xfrm>
            <a:off x="5888832" y="48559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Keras Tuned Custom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650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0" y="-73497"/>
            <a:ext cx="8229600" cy="1143000"/>
          </a:xfrm>
        </p:spPr>
        <p:txBody>
          <a:bodyPr/>
          <a:lstStyle/>
          <a:p>
            <a:r>
              <a:rPr lang="en-US" dirty="0"/>
              <a:t>Inference</a:t>
            </a: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F28CAF-3FFB-46BC-9BA9-84DC61B9C3D0}"/>
              </a:ext>
            </a:extLst>
          </p:cNvPr>
          <p:cNvGrpSpPr/>
          <p:nvPr/>
        </p:nvGrpSpPr>
        <p:grpSpPr>
          <a:xfrm>
            <a:off x="2483768" y="1449315"/>
            <a:ext cx="4985631" cy="3903804"/>
            <a:chOff x="0" y="0"/>
            <a:chExt cx="3571896" cy="28028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E23077-6363-45E0-AC51-7A102DB26DEE}"/>
                </a:ext>
              </a:extLst>
            </p:cNvPr>
            <p:cNvSpPr/>
            <p:nvPr/>
          </p:nvSpPr>
          <p:spPr>
            <a:xfrm>
              <a:off x="3529838" y="1991432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98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2EE5F4-3B16-463E-8CB1-C0E2AEFC124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51682" cy="6934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9AE2CC-1518-4186-84E0-9E0BD0AE8B2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99" y="693420"/>
              <a:ext cx="3539236" cy="7048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92C204-62DC-4A70-842F-2B21901AAB4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860" y="1398308"/>
              <a:ext cx="3507105" cy="6984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B66904-4BB2-45A5-9FFE-DC64383AA68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415" y="2103120"/>
              <a:ext cx="3513709" cy="6997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504F47C-AA53-496E-98DA-AC0FEF36EB4B}"/>
              </a:ext>
            </a:extLst>
          </p:cNvPr>
          <p:cNvSpPr txBox="1"/>
          <p:nvPr/>
        </p:nvSpPr>
        <p:spPr>
          <a:xfrm>
            <a:off x="287016" y="5353119"/>
            <a:ext cx="8856984" cy="31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33655" indent="-6350" algn="ctr">
              <a:lnSpc>
                <a:spcPct val="110000"/>
              </a:lnSpc>
              <a:spcAft>
                <a:spcPts val="45"/>
              </a:spcAft>
            </a:pPr>
            <a:r>
              <a:rPr lang="en-IN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M</a:t>
            </a:r>
            <a:r>
              <a:rPr lang="en-I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anual tuned, </a:t>
            </a:r>
            <a:r>
              <a:rPr lang="en-IN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Keras</a:t>
            </a:r>
            <a:r>
              <a:rPr lang="en-I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auto-tuned, MobilenetV2 </a:t>
            </a:r>
            <a:r>
              <a:rPr lang="en-IN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 </a:t>
            </a:r>
            <a:r>
              <a:rPr lang="en-IN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NASNetMobile</a:t>
            </a:r>
            <a:r>
              <a:rPr lang="en-I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(L-R)</a:t>
            </a:r>
            <a:endParaRPr lang="en-I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45" y="404664"/>
            <a:ext cx="8229600" cy="882352"/>
          </a:xfrm>
        </p:spPr>
        <p:txBody>
          <a:bodyPr/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38912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en-US" sz="2000" dirty="0"/>
              <a:t> Manually </a:t>
            </a:r>
            <a:r>
              <a:rPr lang="en-IN" sz="2000" dirty="0"/>
              <a:t>optimized custom CNN models outperform others in terms of model size, and model parameters. </a:t>
            </a:r>
          </a:p>
          <a:p>
            <a:pPr marL="0" indent="0">
              <a:buNone/>
            </a:pPr>
            <a:endParaRPr lang="en-IN" sz="1000" dirty="0"/>
          </a:p>
          <a:p>
            <a:pPr marL="0" indent="0">
              <a:buFont typeface="Arial" pitchFamily="34" charset="0"/>
              <a:buChar char="•"/>
            </a:pPr>
            <a:r>
              <a:rPr lang="en-IN" sz="2000" dirty="0"/>
              <a:t> MobileNetV2 outperforms all other models with the fastest inference time.</a:t>
            </a:r>
          </a:p>
          <a:p>
            <a:pPr marL="0" indent="0">
              <a:buNone/>
            </a:pPr>
            <a:endParaRPr lang="en-IN" sz="1000" dirty="0"/>
          </a:p>
          <a:p>
            <a:pPr marL="0" lvl="0" indent="0">
              <a:buFont typeface="Arial" pitchFamily="34" charset="0"/>
              <a:buChar char="•"/>
            </a:pPr>
            <a:r>
              <a:rPr lang="en-IN" sz="2000" dirty="0"/>
              <a:t> In both custom CNN and transfer learning models, augmented models have lower RMSE scores, proving that augmentation is superior to imputation.</a:t>
            </a:r>
          </a:p>
          <a:p>
            <a:pPr marL="0" lvl="0" indent="0">
              <a:buNone/>
            </a:pPr>
            <a:endParaRPr lang="en-IN" sz="1000" dirty="0"/>
          </a:p>
          <a:p>
            <a:pPr marL="0" lvl="0" indent="0">
              <a:buFont typeface="Arial" pitchFamily="34" charset="0"/>
              <a:buChar char="•"/>
            </a:pPr>
            <a:r>
              <a:rPr lang="en-IN" sz="2000" dirty="0"/>
              <a:t> The experiments demonstrate that architectural efficiency significantly impacts model performance and inference time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en-IN" sz="2000" dirty="0"/>
              <a:t>Manually tuned custom models performed better than </a:t>
            </a:r>
            <a:r>
              <a:rPr lang="en-IN" sz="2000" dirty="0" err="1"/>
              <a:t>Keras-autotuner</a:t>
            </a:r>
            <a:r>
              <a:rPr lang="en-IN" sz="2000" dirty="0"/>
              <a:t> in terms of model size and inference time</a:t>
            </a:r>
          </a:p>
          <a:p>
            <a:pPr marL="0" lvl="0" indent="0">
              <a:buNone/>
            </a:pPr>
            <a:endParaRPr lang="en-IN" sz="1000" dirty="0"/>
          </a:p>
          <a:p>
            <a:pPr marL="0" lvl="0" indent="0">
              <a:buFont typeface="Arial" pitchFamily="34" charset="0"/>
              <a:buChar char="•"/>
            </a:pPr>
            <a:r>
              <a:rPr lang="en-IN" sz="2000" dirty="0"/>
              <a:t> Moreover, our models have the lowest RMSE compared to other </a:t>
            </a:r>
            <a:r>
              <a:rPr lang="en-IN" sz="2000" b="1" dirty="0"/>
              <a:t>state-of-the-art architectures performed on the same dataset</a:t>
            </a:r>
            <a:endParaRPr lang="en-US" sz="2000" dirty="0"/>
          </a:p>
          <a:p>
            <a:pPr marL="0" indent="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8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Presentation Content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86E7CC-CB01-4D41-9276-5074B32AD472}"/>
              </a:ext>
            </a:extLst>
          </p:cNvPr>
          <p:cNvGrpSpPr/>
          <p:nvPr/>
        </p:nvGrpSpPr>
        <p:grpSpPr>
          <a:xfrm>
            <a:off x="682573" y="1982844"/>
            <a:ext cx="6032567" cy="411357"/>
            <a:chOff x="8272462" y="2900364"/>
            <a:chExt cx="6632301" cy="9143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965CD7-C4FF-4F15-9977-05B3D4A83176}"/>
                </a:ext>
              </a:extLst>
            </p:cNvPr>
            <p:cNvSpPr/>
            <p:nvPr/>
          </p:nvSpPr>
          <p:spPr>
            <a:xfrm>
              <a:off x="8996353" y="2905915"/>
              <a:ext cx="5908410" cy="7659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Motivation &amp; Background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87674D4-8578-4ECD-9781-53BE94D79732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6EE6E-556A-4BA8-8AE9-44A083C17B23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F03AE3-F9B3-4479-A077-BB645F008784}"/>
              </a:ext>
            </a:extLst>
          </p:cNvPr>
          <p:cNvGrpSpPr/>
          <p:nvPr/>
        </p:nvGrpSpPr>
        <p:grpSpPr>
          <a:xfrm>
            <a:off x="682573" y="2466345"/>
            <a:ext cx="6032567" cy="411357"/>
            <a:chOff x="8272462" y="2900364"/>
            <a:chExt cx="6632302" cy="9143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310A1E-49F0-4DFB-8FA9-8B5DE5BEDB41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Problem Statement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D2557E4-6870-4B99-94FA-8312BCAF8E62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4A40B7-6316-4395-AE57-3E6248724FE9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124D9-1311-44CC-9F2C-EB5ADC215B8A}"/>
              </a:ext>
            </a:extLst>
          </p:cNvPr>
          <p:cNvGrpSpPr/>
          <p:nvPr/>
        </p:nvGrpSpPr>
        <p:grpSpPr>
          <a:xfrm>
            <a:off x="682573" y="2949846"/>
            <a:ext cx="6032567" cy="411357"/>
            <a:chOff x="8272462" y="2900364"/>
            <a:chExt cx="6632302" cy="9143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4998D-39A4-4756-8058-A2E397CF33EF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Aim &amp; Objective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7429FD-427D-4145-AE4E-CE4297B5A425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C7DCC6-5318-402E-AD0F-0BB239D9E2FD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7AE647-2670-468A-9B49-28B995481CE1}"/>
              </a:ext>
            </a:extLst>
          </p:cNvPr>
          <p:cNvGrpSpPr/>
          <p:nvPr/>
        </p:nvGrpSpPr>
        <p:grpSpPr>
          <a:xfrm>
            <a:off x="682573" y="3433347"/>
            <a:ext cx="6032567" cy="411357"/>
            <a:chOff x="8272462" y="2900364"/>
            <a:chExt cx="6632302" cy="9143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92521E-1ED5-4BF8-B3F1-249201D9B605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Literature Review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5A8B43-60C7-4E41-8BDE-26FAE327C561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F81338-BB82-46EE-9946-ADAB2C34DD2D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652768-AB0E-4FFB-9814-D200676EB476}"/>
              </a:ext>
            </a:extLst>
          </p:cNvPr>
          <p:cNvGrpSpPr/>
          <p:nvPr/>
        </p:nvGrpSpPr>
        <p:grpSpPr>
          <a:xfrm>
            <a:off x="682573" y="3916848"/>
            <a:ext cx="6032567" cy="411357"/>
            <a:chOff x="8272462" y="2900364"/>
            <a:chExt cx="6632302" cy="9143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6E60CE-493B-40BE-A541-3EC2B95A0855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Methodology &amp; Analysis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F3CD6A-89B3-4031-A343-F39F474B5698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A86501-7F8D-4585-87C9-48EDAE467DCB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C74B27-70F2-4A69-96B0-B818EC820A5A}"/>
              </a:ext>
            </a:extLst>
          </p:cNvPr>
          <p:cNvGrpSpPr/>
          <p:nvPr/>
        </p:nvGrpSpPr>
        <p:grpSpPr>
          <a:xfrm>
            <a:off x="682573" y="4400349"/>
            <a:ext cx="6032567" cy="411357"/>
            <a:chOff x="8272462" y="2900364"/>
            <a:chExt cx="6632302" cy="9143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CE98-E7CC-455F-A56F-6AD4E72EF524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Evaluation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E39B886-9F65-46E9-AD22-24D4875A3425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B9E2A1-7741-4457-9E6B-B1E2A325CB2E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06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D867C2-F327-4244-AF33-80A5357D238D}"/>
              </a:ext>
            </a:extLst>
          </p:cNvPr>
          <p:cNvGrpSpPr/>
          <p:nvPr/>
        </p:nvGrpSpPr>
        <p:grpSpPr>
          <a:xfrm>
            <a:off x="682573" y="4883850"/>
            <a:ext cx="6032567" cy="411357"/>
            <a:chOff x="8272462" y="2900364"/>
            <a:chExt cx="6632302" cy="91439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B91F22-7031-4947-9587-04C2B5602686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Conclusion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7620B66-97C4-417A-A94F-26E4DE2B629B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BE51A7-51D0-4AD3-9B44-1E6007769561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B3DC25-B4EF-40FF-90A6-F0123D38DC44}"/>
              </a:ext>
            </a:extLst>
          </p:cNvPr>
          <p:cNvGrpSpPr/>
          <p:nvPr/>
        </p:nvGrpSpPr>
        <p:grpSpPr>
          <a:xfrm>
            <a:off x="682573" y="5367351"/>
            <a:ext cx="6032567" cy="411357"/>
            <a:chOff x="8272462" y="2900364"/>
            <a:chExt cx="6632302" cy="9143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EE4C4F-C4ED-4164-97CD-309E60355DE9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Contribution to knowledge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6A9F60EC-ECFC-48BD-82BF-38C79174F2D3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B7E02A-C851-4AAD-BDFF-1FE01DD4EC34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61ADB6-8551-4C73-9868-BF01F2B5809F}"/>
              </a:ext>
            </a:extLst>
          </p:cNvPr>
          <p:cNvGrpSpPr/>
          <p:nvPr/>
        </p:nvGrpSpPr>
        <p:grpSpPr>
          <a:xfrm>
            <a:off x="682572" y="5850853"/>
            <a:ext cx="6032567" cy="411357"/>
            <a:chOff x="8272462" y="2900364"/>
            <a:chExt cx="6632302" cy="9143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5674B6-ED84-48F1-8950-7598CB71DA72}"/>
                </a:ext>
              </a:extLst>
            </p:cNvPr>
            <p:cNvSpPr/>
            <p:nvPr/>
          </p:nvSpPr>
          <p:spPr>
            <a:xfrm>
              <a:off x="8996354" y="2905915"/>
              <a:ext cx="5908410" cy="76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	Limitations &amp; Future Recommendations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22AE87-644C-497E-BEA0-A32A48E8A8E9}"/>
                </a:ext>
              </a:extLst>
            </p:cNvPr>
            <p:cNvSpPr/>
            <p:nvPr/>
          </p:nvSpPr>
          <p:spPr>
            <a:xfrm rot="5400000">
              <a:off x="9034456" y="2862259"/>
              <a:ext cx="500061" cy="576271"/>
            </a:xfrm>
            <a:prstGeom prst="triangle">
              <a:avLst/>
            </a:prstGeom>
            <a:ln>
              <a:solidFill>
                <a:srgbClr val="A2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E0B292-FF7A-453A-A368-A1B94012571C}"/>
                </a:ext>
              </a:extLst>
            </p:cNvPr>
            <p:cNvSpPr/>
            <p:nvPr/>
          </p:nvSpPr>
          <p:spPr>
            <a:xfrm>
              <a:off x="8272462" y="3171822"/>
              <a:ext cx="1300161" cy="642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60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DC17-135C-4117-8C4B-8C55AD18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3341" y="2060848"/>
            <a:ext cx="1189973" cy="1583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6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5904656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/>
              <a:t>Introduction:</a:t>
            </a:r>
          </a:p>
          <a:p>
            <a:r>
              <a:rPr lang="en-US" sz="2000" dirty="0"/>
              <a:t>In computer vision, to extract facial information, localization of facial </a:t>
            </a:r>
            <a:r>
              <a:rPr lang="en-US" sz="2000" dirty="0" err="1"/>
              <a:t>keypoints</a:t>
            </a:r>
            <a:r>
              <a:rPr lang="en-US" sz="2000" dirty="0"/>
              <a:t> is an essential step.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Facial </a:t>
            </a:r>
            <a:r>
              <a:rPr lang="en-US" sz="2000" dirty="0" err="1"/>
              <a:t>keypoints</a:t>
            </a:r>
            <a:r>
              <a:rPr lang="en-US" sz="2000" dirty="0"/>
              <a:t> are the distinguishing characteristic points on the face.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/>
              <a:t>Motivation:</a:t>
            </a:r>
          </a:p>
          <a:p>
            <a:r>
              <a:rPr lang="en-US" sz="2000" dirty="0"/>
              <a:t>Applications include computer interaction, emotion detection, biometric, drowsiness detection, security surveillance, facial </a:t>
            </a:r>
            <a:r>
              <a:rPr lang="en-US" sz="2000" dirty="0" err="1"/>
              <a:t>dismorphology</a:t>
            </a:r>
            <a:r>
              <a:rPr lang="en-US" sz="2000" dirty="0"/>
              <a:t> and so on.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1678"/>
            <a:ext cx="2776587" cy="285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r>
              <a:rPr lang="en-US" sz="2400" dirty="0"/>
              <a:t>	With the evolution of detection methods, the concentration was mainly on the improvement of model metric like RMSE, MAE.  They have achieved state of the art metric values of 1.5. </a:t>
            </a:r>
            <a:r>
              <a:rPr lang="en-US" sz="2400" b="1" dirty="0"/>
              <a:t>But huge model contributes to bigger model size and higher inference time</a:t>
            </a:r>
          </a:p>
        </p:txBody>
      </p:sp>
    </p:spTree>
    <p:extLst>
      <p:ext uri="{BB962C8B-B14F-4D97-AF65-F5344CB8AC3E}">
        <p14:creationId xmlns:p14="http://schemas.microsoft.com/office/powerpoint/2010/main" val="137876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dirty="0"/>
              <a:t>Research Goals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AIM:</a:t>
            </a:r>
          </a:p>
          <a:p>
            <a:r>
              <a:rPr lang="en-US" sz="2400" dirty="0"/>
              <a:t>Main Aim is to build the best, faster  and lean neural network architecture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Objectives:</a:t>
            </a:r>
          </a:p>
          <a:p>
            <a:pPr lvl="0"/>
            <a:r>
              <a:rPr lang="en-US" sz="2200" dirty="0"/>
              <a:t>Is to build a Custom CNN model and two Deep Neural Network models with pre-trained weights of Mobile Net and </a:t>
            </a:r>
            <a:r>
              <a:rPr lang="en-US" sz="2200" dirty="0" err="1"/>
              <a:t>NasNet</a:t>
            </a:r>
            <a:r>
              <a:rPr lang="en-US" sz="2200" dirty="0"/>
              <a:t> architecture.</a:t>
            </a:r>
            <a:endParaRPr lang="en-IN" sz="2200" dirty="0"/>
          </a:p>
          <a:p>
            <a:pPr lvl="0"/>
            <a:r>
              <a:rPr lang="en-US" sz="2200" dirty="0"/>
              <a:t>To evaluate the models with standard metrics of Root Mean Square Error (RSME), Inference Time and model size. </a:t>
            </a:r>
          </a:p>
          <a:p>
            <a:pPr lvl="0"/>
            <a:r>
              <a:rPr lang="en-US" sz="2200" dirty="0"/>
              <a:t>Check the impact of various augmentation and Imputation methods on prediction accuracy.</a:t>
            </a:r>
          </a:p>
          <a:p>
            <a:pPr lvl="0"/>
            <a:r>
              <a:rPr lang="en-US" sz="2200" dirty="0"/>
              <a:t>Evaluate </a:t>
            </a:r>
            <a:r>
              <a:rPr lang="en-US" sz="2200" dirty="0" err="1"/>
              <a:t>Kerast-autotuner</a:t>
            </a:r>
            <a:r>
              <a:rPr lang="en-US" sz="2200" dirty="0"/>
              <a:t> vs Manually tuned custom models</a:t>
            </a:r>
          </a:p>
          <a:p>
            <a:pPr lvl="0"/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133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 it possible to further reduce the model size and execution time with improvement in neural network architecture?</a:t>
            </a:r>
            <a:endParaRPr lang="en-IN" dirty="0"/>
          </a:p>
          <a:p>
            <a:pPr lvl="0"/>
            <a:r>
              <a:rPr lang="en-US" dirty="0"/>
              <a:t>Will Data Augmentation and Imputation help in training the model for better metrics of RMSE?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DC17-135C-4117-8C4B-8C55AD18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0496" y="4357694"/>
            <a:ext cx="1189973" cy="1583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Facial </a:t>
            </a:r>
            <a:r>
              <a:rPr lang="en-US" dirty="0" err="1"/>
              <a:t>Keypoint</a:t>
            </a:r>
            <a:r>
              <a:rPr lang="en-US" dirty="0"/>
              <a:t> Detection study is two decades 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Its approaches can be classified into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Traditional Approach (more details in next slide)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Deep Learning Based </a:t>
            </a:r>
          </a:p>
          <a:p>
            <a:pPr marL="39319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4352"/>
          </a:xfrm>
        </p:spPr>
        <p:txBody>
          <a:bodyPr>
            <a:normAutofit/>
          </a:bodyPr>
          <a:lstStyle/>
          <a:p>
            <a:r>
              <a:rPr lang="en-US" sz="4000" dirty="0"/>
              <a:t>Literature Review Cont..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978408" lvl="3" indent="0">
              <a:buNone/>
            </a:pPr>
            <a:r>
              <a:rPr lang="en-US" dirty="0"/>
              <a:t>		</a:t>
            </a:r>
            <a:r>
              <a:rPr lang="en-US" sz="2800" dirty="0"/>
              <a:t>Traditional Approaches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400" dirty="0"/>
              <a:t>           Holistic  Method					Regression  Based Method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	Constrained Local Method</a:t>
            </a:r>
          </a:p>
          <a:p>
            <a:pPr marL="0" indent="0">
              <a:buNone/>
            </a:pPr>
            <a:endParaRPr lang="en-IN" sz="1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60375"/>
            <a:ext cx="3243580" cy="15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308" y="4365104"/>
            <a:ext cx="4820766" cy="17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849" y="2757411"/>
            <a:ext cx="3343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355976" y="2348880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355976" y="2348880"/>
            <a:ext cx="804873" cy="7920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567108" y="2348880"/>
            <a:ext cx="788868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7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4352"/>
          </a:xfrm>
        </p:spPr>
        <p:txBody>
          <a:bodyPr>
            <a:normAutofit/>
          </a:bodyPr>
          <a:lstStyle/>
          <a:p>
            <a:r>
              <a:rPr lang="en-US" sz="4000" dirty="0"/>
              <a:t>Literature Review </a:t>
            </a:r>
            <a:r>
              <a:rPr lang="en-US" sz="4000" dirty="0">
                <a:solidFill>
                  <a:srgbClr val="FF0000"/>
                </a:solidFill>
              </a:rPr>
              <a:t>Needs to be modified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978408" lvl="3" indent="0">
              <a:buNone/>
            </a:pPr>
            <a:r>
              <a:rPr lang="en-US" dirty="0"/>
              <a:t>	</a:t>
            </a:r>
            <a:r>
              <a:rPr lang="en-US" sz="2800" dirty="0"/>
              <a:t>Deep Learning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100" dirty="0"/>
          </a:p>
          <a:p>
            <a:pPr marL="978408" lvl="3" indent="0">
              <a:buNone/>
            </a:pPr>
            <a:r>
              <a:rPr lang="en-US" sz="1600" dirty="0"/>
              <a:t>	Roadmap of Deep Learning Detection Methods </a:t>
            </a:r>
          </a:p>
          <a:p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endParaRPr lang="en-IN" sz="1400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348880"/>
            <a:ext cx="60486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871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4957</TotalTime>
  <Words>911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Trebuchet MS</vt:lpstr>
      <vt:lpstr>Wingdings</vt:lpstr>
      <vt:lpstr>Wingdings 2</vt:lpstr>
      <vt:lpstr>Flow</vt:lpstr>
      <vt:lpstr>PowerPoint Presentation</vt:lpstr>
      <vt:lpstr>Presentation Content  AGENDA</vt:lpstr>
      <vt:lpstr>Motivation &amp; Background</vt:lpstr>
      <vt:lpstr>Problem Statement</vt:lpstr>
      <vt:lpstr>Research Goals</vt:lpstr>
      <vt:lpstr>Research Questions</vt:lpstr>
      <vt:lpstr>Literature Review</vt:lpstr>
      <vt:lpstr>Literature Review Cont..</vt:lpstr>
      <vt:lpstr>Literature Review Needs to be modified</vt:lpstr>
      <vt:lpstr>Methodology</vt:lpstr>
      <vt:lpstr>Methodology II</vt:lpstr>
      <vt:lpstr>Methodology III</vt:lpstr>
      <vt:lpstr>Evaluation I</vt:lpstr>
      <vt:lpstr>Evaluation II</vt:lpstr>
      <vt:lpstr>Evaluation III</vt:lpstr>
      <vt:lpstr>Evaluation III</vt:lpstr>
      <vt:lpstr>Evaluation IV</vt:lpstr>
      <vt:lpstr>Inference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Sabeesh Ethiraj</cp:lastModifiedBy>
  <cp:revision>58</cp:revision>
  <dcterms:created xsi:type="dcterms:W3CDTF">2020-11-24T09:22:45Z</dcterms:created>
  <dcterms:modified xsi:type="dcterms:W3CDTF">2021-12-28T17:21:58Z</dcterms:modified>
</cp:coreProperties>
</file>