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5" r:id="rId2"/>
    <p:sldMasterId id="2147483685" r:id="rId3"/>
  </p:sldMasterIdLst>
  <p:notesMasterIdLst>
    <p:notesMasterId r:id="rId29"/>
  </p:notesMasterIdLst>
  <p:sldIdLst>
    <p:sldId id="3432" r:id="rId4"/>
    <p:sldId id="3435" r:id="rId5"/>
    <p:sldId id="3434" r:id="rId6"/>
    <p:sldId id="265" r:id="rId7"/>
    <p:sldId id="274" r:id="rId8"/>
    <p:sldId id="289" r:id="rId9"/>
    <p:sldId id="285" r:id="rId10"/>
    <p:sldId id="328" r:id="rId11"/>
    <p:sldId id="301" r:id="rId12"/>
    <p:sldId id="330" r:id="rId13"/>
    <p:sldId id="331" r:id="rId14"/>
    <p:sldId id="3426" r:id="rId15"/>
    <p:sldId id="3441" r:id="rId16"/>
    <p:sldId id="3442" r:id="rId17"/>
    <p:sldId id="3431" r:id="rId18"/>
    <p:sldId id="3558" r:id="rId19"/>
    <p:sldId id="3437" r:id="rId20"/>
    <p:sldId id="3438" r:id="rId21"/>
    <p:sldId id="3566" r:id="rId22"/>
    <p:sldId id="3571" r:id="rId23"/>
    <p:sldId id="3560" r:id="rId24"/>
    <p:sldId id="3568" r:id="rId25"/>
    <p:sldId id="3567" r:id="rId26"/>
    <p:sldId id="3303" r:id="rId27"/>
    <p:sldId id="343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0142"/>
    <a:srgbClr val="000000"/>
    <a:srgbClr val="5C96AA"/>
    <a:srgbClr val="A52BEE"/>
    <a:srgbClr val="7E10C2"/>
    <a:srgbClr val="A72EEE"/>
    <a:srgbClr val="34732B"/>
    <a:srgbClr val="5CBD4F"/>
    <a:srgbClr val="ABDDA4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8" autoAdjust="0"/>
    <p:restoredTop sz="65191" autoAdjust="0"/>
  </p:normalViewPr>
  <p:slideViewPr>
    <p:cSldViewPr snapToGrid="0">
      <p:cViewPr varScale="1">
        <p:scale>
          <a:sx n="85" d="100"/>
          <a:sy n="85" d="100"/>
        </p:scale>
        <p:origin x="14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49A88-229F-4D3E-9BA7-04E5C84287B3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203F6-C671-4D26-8B95-D99BD6673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97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203F6-C671-4D26-8B95-D99BD6673F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30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687E5-852A-400D-87B8-C85AAF18CE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59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687E5-852A-400D-87B8-C85AAF18CE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51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104DB-87CA-D64F-AB86-DB2520DDF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357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104DB-87CA-D64F-AB86-DB2520DDF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861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104DB-87CA-D64F-AB86-DB2520DDF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61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104DB-87CA-D64F-AB86-DB2520DDF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24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64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203F6-C671-4D26-8B95-D99BD6673F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84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203F6-C671-4D26-8B95-D99BD6673F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42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85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203F6-C671-4D26-8B95-D99BD6673F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673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22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86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76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70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104DB-87CA-D64F-AB86-DB2520DDF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896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203F6-C671-4D26-8B95-D99BD6673F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47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203F6-C671-4D26-8B95-D99BD6673F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68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687E5-852A-400D-87B8-C85AAF18CE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0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203F6-C671-4D26-8B95-D99BD6673F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37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687E5-852A-400D-87B8-C85AAF18CE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20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687E5-852A-400D-87B8-C85AAF18CE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30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687E5-852A-400D-87B8-C85AAF18CE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59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143000" y="6286500"/>
            <a:ext cx="3048000" cy="190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en-US" sz="667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00"/>
            <a:ext cx="3810000" cy="1524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0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2108" y="472440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/>
            </a:lvl2pPr>
            <a:lvl3pPr marL="914327" indent="0">
              <a:buNone/>
              <a:defRPr/>
            </a:lvl3pPr>
            <a:lvl4pPr marL="1371490" indent="0">
              <a:buNone/>
              <a:defRPr/>
            </a:lvl4pPr>
            <a:lvl5pPr marL="1828654" indent="0">
              <a:buNone/>
              <a:defRPr/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498613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333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/>
            </a:lvl2pPr>
            <a:lvl3pPr marL="914327" indent="0">
              <a:buNone/>
              <a:defRPr/>
            </a:lvl3pPr>
            <a:lvl4pPr marL="1371490" indent="0">
              <a:buNone/>
              <a:defRPr/>
            </a:lvl4pPr>
            <a:lvl5pPr marL="1828654" indent="0">
              <a:buNone/>
              <a:defRPr/>
            </a:lvl5pPr>
          </a:lstStyle>
          <a:p>
            <a:pPr lvl="0"/>
            <a:r>
              <a:rPr lang="en-US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092174" y="-1038085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5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198120"/>
            <a:ext cx="1066800" cy="10410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2108" y="5981700"/>
            <a:ext cx="687070" cy="1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9614" y="6041364"/>
            <a:ext cx="774841" cy="129540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09702" y="4096372"/>
            <a:ext cx="2742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8CC78-F00B-4344-9FAE-30714C033FF9}" type="datetime4">
              <a:rPr lang="en-US" smtClean="0"/>
              <a:t>July 25, 2024</a:t>
            </a:fld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866" y="6441766"/>
            <a:ext cx="411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0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E3A22-ED0D-493F-8009-7706E437B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194C19-05E8-4B13-A856-0CF5EC8CE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3" indent="0" algn="ctr">
              <a:buNone/>
              <a:defRPr sz="2000"/>
            </a:lvl2pPr>
            <a:lvl3pPr marL="914327" indent="0" algn="ctr">
              <a:buNone/>
              <a:defRPr sz="1800"/>
            </a:lvl3pPr>
            <a:lvl4pPr marL="1371490" indent="0" algn="ctr">
              <a:buNone/>
              <a:defRPr sz="1600"/>
            </a:lvl4pPr>
            <a:lvl5pPr marL="1828654" indent="0" algn="ctr">
              <a:buNone/>
              <a:defRPr sz="1600"/>
            </a:lvl5pPr>
            <a:lvl6pPr marL="2285818" indent="0" algn="ctr">
              <a:buNone/>
              <a:defRPr sz="1600"/>
            </a:lvl6pPr>
            <a:lvl7pPr marL="2742980" indent="0" algn="ctr">
              <a:buNone/>
              <a:defRPr sz="1600"/>
            </a:lvl7pPr>
            <a:lvl8pPr marL="3200144" indent="0" algn="ctr">
              <a:buNone/>
              <a:defRPr sz="1600"/>
            </a:lvl8pPr>
            <a:lvl9pPr marL="365730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F123E-B095-44F4-9FF6-3A755FA3E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98C2-0B88-4148-A07F-DED1DC7E0626}" type="datetime4">
              <a:rPr lang="en-US" smtClean="0"/>
              <a:t>July 25,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7CE4-7094-4C96-BF6E-61109B8E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E7516-C22F-4616-8734-00E20F287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4EB34-FBC8-48F8-A02B-00DE8E125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07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20143-DA08-44C1-9445-F57C9432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AA224-C674-4BDD-B5BA-504B859F9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4C5C9-858D-40D6-8E71-058D62B2B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B0C4-AF5B-45B9-A6BE-AA6D35150B8E}" type="datetime4">
              <a:rPr lang="en-US" smtClean="0"/>
              <a:t>July 25,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90C35-6310-479D-848E-821BE7D8E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C9E71-84A8-45D7-980B-79566CE2D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4EB34-FBC8-48F8-A02B-00DE8E125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54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70F35-B182-447B-8618-35D17177D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FE6D21-CA1F-499E-BA7D-5AFB2C002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3CC7-545C-4A43-865A-6CF39914FD07}" type="datetime4">
              <a:rPr lang="en-US" smtClean="0"/>
              <a:t>July 25,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BAD941-29F1-4F77-8CD7-4EAF4187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457A3-D2AB-465D-B301-C54C6AAD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4EB34-FBC8-48F8-A02B-00DE8E125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14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7E8C-C4A6-4D54-988B-F96C67D2A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1EE65-72BB-4AE4-BE08-9984FBDFE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CB97C-6B11-4E45-834A-E3C7D2688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75BB5-EFD1-483F-8B48-032E31324100}" type="datetime4">
              <a:rPr lang="en-US" smtClean="0"/>
              <a:t>July 25,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D3928-1738-45FE-B43E-841A0BAF0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A0B1D-13A8-42D2-B98C-130C0A15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4EB34-FBC8-48F8-A02B-00DE8E125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78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9144000" cy="859812"/>
          </a:xfrm>
          <a:prstGeom prst="rect">
            <a:avLst/>
          </a:prstGeom>
        </p:spPr>
        <p:txBody>
          <a:bodyPr lIns="0" anchor="ctr" anchorCtr="0"/>
          <a:lstStyle>
            <a:lvl1pPr>
              <a:defRPr lang="en-US" sz="30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059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143000" y="6286500"/>
            <a:ext cx="3048000" cy="190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en-US" sz="667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00"/>
            <a:ext cx="3810000" cy="1524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0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2108" y="472440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498613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333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092174" y="-1038086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5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198120"/>
            <a:ext cx="1066800" cy="10410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2108" y="5981700"/>
            <a:ext cx="687070" cy="1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9613" y="6041364"/>
            <a:ext cx="774841" cy="129540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09701" y="4096371"/>
            <a:ext cx="2742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July 25, 2024</a:t>
            </a:fld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865" y="6441765"/>
            <a:ext cx="411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381000"/>
            <a:ext cx="6477000" cy="6096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0" y="5715000"/>
            <a:ext cx="6477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6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358868" y="380999"/>
            <a:ext cx="6477000" cy="6096000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67787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4082" y="225778"/>
            <a:ext cx="6916918" cy="1092483"/>
          </a:xfrm>
          <a:prstGeom prst="rect">
            <a:avLst/>
          </a:prstGeom>
        </p:spPr>
        <p:txBody>
          <a:bodyPr lIns="0" anchor="b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0"/>
            <a:ext cx="10668000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05E16E-C302-366D-7518-919BF322B3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2" r="1252"/>
          <a:stretch/>
        </p:blipFill>
        <p:spPr>
          <a:xfrm>
            <a:off x="2594115" y="529322"/>
            <a:ext cx="1860177" cy="91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3810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63000" y="3810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34000" y="36195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0" y="36195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0" y="24765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00" y="57150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3000" y="24765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3000" y="57150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3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381000"/>
            <a:ext cx="6477000" cy="6096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5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0" y="5715000"/>
            <a:ext cx="6477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90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654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1" y="1912939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46" indent="-228582">
              <a:buFont typeface="Wingdings" panose="05000000000000000000" pitchFamily="2" charset="2"/>
              <a:buChar char="§"/>
              <a:defRPr sz="2000"/>
            </a:lvl2pPr>
            <a:lvl3pPr marL="1142908" indent="-228582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236" indent="-228582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8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13398-AF33-44DE-BC2B-61E33C540EBA}" type="datetime4">
              <a:rPr lang="en-US" smtClean="0"/>
              <a:t>July 25, 2024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1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8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300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155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155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2010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2010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155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155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2010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01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143000" y="1828800"/>
            <a:ext cx="10668000" cy="438238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48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300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155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155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2010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2010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155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155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2010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01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50228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9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143000" y="1714500"/>
            <a:ext cx="3810000" cy="4572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3" y="6477000"/>
            <a:ext cx="45596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9144000" cy="859812"/>
          </a:xfrm>
          <a:prstGeom prst="rect">
            <a:avLst/>
          </a:prstGeom>
        </p:spPr>
        <p:txBody>
          <a:bodyPr lIns="0" anchor="ctr" anchorCtr="0"/>
          <a:lstStyle>
            <a:lvl1pPr>
              <a:defRPr lang="en-US" sz="30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87595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143000" y="6286500"/>
            <a:ext cx="3048000" cy="190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en-US" sz="667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00"/>
            <a:ext cx="3810000" cy="1524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0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2108" y="472440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498613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333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092174" y="-1038086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5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198120"/>
            <a:ext cx="1066800" cy="10410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2108" y="5981700"/>
            <a:ext cx="687070" cy="1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9613" y="6041364"/>
            <a:ext cx="774841" cy="129540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09701" y="4096371"/>
            <a:ext cx="2742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July 25, 2024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865" y="6441765"/>
            <a:ext cx="411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79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381000"/>
            <a:ext cx="6477000" cy="6096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0" y="5715000"/>
            <a:ext cx="6477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7/25/2024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83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358868" y="380999"/>
            <a:ext cx="6477000" cy="6096000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7/25/2024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27326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0"/>
            <a:ext cx="10668000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7/25/2024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6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3810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63000" y="3810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34000" y="36195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0" y="36195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0" y="24765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00" y="57150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3000" y="24765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3000" y="57150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7/25/2024</a:t>
            </a:fld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5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358868" y="380999"/>
            <a:ext cx="6477000" cy="6096000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46" indent="-228582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8" indent="-228582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6" indent="-228582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46" indent="-228582">
              <a:buFont typeface="Wingdings" panose="05000000000000000000" pitchFamily="2" charset="2"/>
              <a:buChar char="§"/>
              <a:defRPr sz="2000"/>
            </a:lvl2pPr>
            <a:lvl3pPr marL="1142908" indent="-228582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236" indent="-228582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8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FC964-D47E-4380-95B1-90624204D1F7}" type="datetime4">
              <a:rPr lang="en-US" smtClean="0"/>
              <a:t>July 25, 2024</a:t>
            </a:fld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1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1" y="1912939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9992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300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155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155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2010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2010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155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155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2010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01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7/25/2024</a:t>
            </a:fld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143000" y="1828800"/>
            <a:ext cx="10668000" cy="438238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984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300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155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155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2010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2010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155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155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2010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01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7/25/2024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51582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7/25/2024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47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143000" y="1714500"/>
            <a:ext cx="3810000" cy="4572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3" y="6477000"/>
            <a:ext cx="45596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3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5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9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1"/>
            <a:ext cx="10668000" cy="4572001"/>
          </a:xfrm>
          <a:prstGeom prst="rect">
            <a:avLst/>
          </a:prstGeom>
        </p:spPr>
        <p:txBody>
          <a:bodyPr/>
          <a:lstStyle>
            <a:lvl1pPr>
              <a:spcAft>
                <a:spcPts val="500"/>
              </a:spcAft>
              <a:defRPr sz="21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46" indent="-228582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8" indent="-228582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6" indent="-228582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8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26BEE-E35B-4E81-9E92-E9A54216B070}" type="datetime4">
              <a:rPr lang="en-US" smtClean="0"/>
              <a:t>July 25, 2024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1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9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3810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63000" y="3810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34000" y="36195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0" y="36195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0" y="24765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90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654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00" y="57150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90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654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3000" y="24765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90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654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3000" y="57150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90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654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661915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1" y="1912939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46" indent="-228582">
              <a:buFont typeface="Wingdings" panose="05000000000000000000" pitchFamily="2" charset="2"/>
              <a:buChar char="§"/>
              <a:defRPr sz="2000"/>
            </a:lvl2pPr>
            <a:lvl3pPr marL="1142908" indent="-228582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236" indent="-228582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8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66112-949C-4503-B0DC-90B3ACAE8202}" type="datetime4">
              <a:rPr lang="en-US" smtClean="0"/>
              <a:t>July 25, 2024</a:t>
            </a:fld>
            <a:endParaRPr lang="en-US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1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1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300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155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155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2010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2010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90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654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90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654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155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90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654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155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90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654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2010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90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654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01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90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654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61915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9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8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C3E24-B7E5-4E45-8587-56C69911E59A}" type="datetime4">
              <a:rPr lang="en-US" smtClean="0"/>
              <a:t>July 25, 2024</a:t>
            </a:fld>
            <a:endParaRPr lang="en-US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1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143000" y="1828800"/>
            <a:ext cx="10668000" cy="438238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46" indent="-228582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08" indent="-228582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36" indent="-228582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33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300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155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155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2010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2010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90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654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90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654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155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90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654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155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90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654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2010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90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654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01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490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654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61915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8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BF499-20EA-4812-B453-28FF4B46A26B}" type="datetime4">
              <a:rPr lang="en-US" smtClean="0"/>
              <a:t>July 25, 2024</a:t>
            </a:fld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1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9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5913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5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8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63DC9-4D11-4987-A24D-8266DC62CB4C}" type="datetime4">
              <a:rPr lang="en-US" smtClean="0"/>
              <a:t>July 25, 2024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1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8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5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143000" y="1714500"/>
            <a:ext cx="3810000" cy="4572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3" y="6477001"/>
            <a:ext cx="45596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43000" y="198120"/>
            <a:ext cx="1066800" cy="104102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866" y="6356616"/>
            <a:ext cx="411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5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2" indent="-228582" algn="l" defTabSz="9143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6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8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2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36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9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62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26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90" indent="-228582" algn="l" defTabSz="9143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3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3000" y="198120"/>
            <a:ext cx="1066800" cy="104102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865" y="6356615"/>
            <a:ext cx="411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8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9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3000" y="198120"/>
            <a:ext cx="1066800" cy="104102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865" y="6356615"/>
            <a:ext cx="411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86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emf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E1434-6461-865E-BFB7-00B97542C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643270"/>
            <a:ext cx="3810000" cy="1922051"/>
          </a:xfrm>
        </p:spPr>
        <p:txBody>
          <a:bodyPr/>
          <a:lstStyle/>
          <a:p>
            <a:r>
              <a:rPr lang="en-US" sz="2400">
                <a:latin typeface="Arial"/>
                <a:cs typeface="Arial"/>
              </a:rPr>
              <a:t>Distributional impacts on residential energy security across multiple income groups under decarbonization policy</a:t>
            </a:r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FC9DA-088A-0080-E0FF-9B8FEF701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2108" y="3721395"/>
            <a:ext cx="3810000" cy="942884"/>
          </a:xfrm>
        </p:spPr>
        <p:txBody>
          <a:bodyPr wrap="none" lIns="0" tIns="0" rIns="0" bIns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>
                <a:latin typeface="Arial"/>
                <a:cs typeface="Arial"/>
              </a:rPr>
              <a:t>Ying Zhang</a:t>
            </a:r>
            <a:r>
              <a:rPr lang="en-US" b="0" baseline="30000">
                <a:latin typeface="Arial"/>
                <a:cs typeface="Arial"/>
              </a:rPr>
              <a:t>1</a:t>
            </a:r>
            <a:r>
              <a:rPr lang="en-US" b="0">
                <a:latin typeface="Arial"/>
                <a:cs typeface="Arial"/>
              </a:rPr>
              <a:t>, Yang Ou</a:t>
            </a:r>
            <a:r>
              <a:rPr lang="en-US" b="0" baseline="30000">
                <a:latin typeface="Arial"/>
                <a:cs typeface="Arial"/>
              </a:rPr>
              <a:t>2</a:t>
            </a:r>
            <a:r>
              <a:rPr lang="en-US" b="0">
                <a:latin typeface="Arial"/>
                <a:cs typeface="Arial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US" b="0">
                <a:latin typeface="Arial"/>
                <a:cs typeface="Arial"/>
              </a:rPr>
              <a:t>Stephanie Waldhoff</a:t>
            </a:r>
            <a:r>
              <a:rPr lang="en-US" b="0" baseline="30000">
                <a:latin typeface="Arial"/>
                <a:cs typeface="Arial"/>
              </a:rPr>
              <a:t>1</a:t>
            </a:r>
            <a:r>
              <a:rPr lang="en-US" b="0">
                <a:latin typeface="Arial"/>
                <a:cs typeface="Arial"/>
              </a:rPr>
              <a:t>, Brian O’Neill</a:t>
            </a:r>
            <a:r>
              <a:rPr lang="en-US" b="0" baseline="30000">
                <a:latin typeface="Arial"/>
                <a:cs typeface="Arial"/>
              </a:rPr>
              <a:t>1</a:t>
            </a:r>
            <a:r>
              <a:rPr lang="en-US" b="0">
                <a:latin typeface="Arial"/>
                <a:cs typeface="Arial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US" b="0">
                <a:latin typeface="Arial"/>
                <a:cs typeface="Arial"/>
              </a:rPr>
              <a:t>Kelly Casper</a:t>
            </a:r>
            <a:r>
              <a:rPr lang="en-US" b="0" baseline="30000">
                <a:latin typeface="Arial"/>
                <a:cs typeface="Arial"/>
              </a:rPr>
              <a:t>3</a:t>
            </a:r>
            <a:r>
              <a:rPr lang="en-US" b="0">
                <a:latin typeface="Arial"/>
                <a:cs typeface="Arial"/>
              </a:rPr>
              <a:t>, Jon Sampedro</a:t>
            </a:r>
            <a:r>
              <a:rPr lang="en-US" b="0" baseline="30000">
                <a:latin typeface="Arial"/>
                <a:cs typeface="Arial"/>
              </a:rPr>
              <a:t>4</a:t>
            </a:r>
            <a:r>
              <a:rPr lang="en-US" b="0">
                <a:latin typeface="Arial"/>
                <a:cs typeface="Arial"/>
              </a:rPr>
              <a:t>, Gokul Iyer</a:t>
            </a:r>
            <a:r>
              <a:rPr lang="en-US" b="0" baseline="30000">
                <a:latin typeface="Arial"/>
                <a:cs typeface="Arial"/>
              </a:rPr>
              <a:t>1</a:t>
            </a:r>
            <a:r>
              <a:rPr lang="en-US">
                <a:latin typeface="Arial"/>
                <a:cs typeface="Arial"/>
              </a:rPr>
              <a:t> </a:t>
            </a:r>
            <a:endParaRPr lang="en-US" baseline="30000"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ACD15-25B3-E640-BF7D-EE60169491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1217" y="4664279"/>
            <a:ext cx="3810891" cy="1342237"/>
          </a:xfrm>
        </p:spPr>
        <p:txBody>
          <a:bodyPr wrap="none" lIns="0" tIns="0" rIns="0" bIns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baseline="30000"/>
              <a:t>1</a:t>
            </a:r>
            <a:r>
              <a:rPr lang="en-US" sz="1200"/>
              <a:t>Joint Global Change Research Institute,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/>
              <a:t>Pacfic Northwest National Laboratory, USA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baseline="30000"/>
              <a:t>2</a:t>
            </a:r>
            <a:r>
              <a:rPr lang="en-US" sz="1200"/>
              <a:t>Peking University, China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baseline="30000"/>
              <a:t>3</a:t>
            </a:r>
            <a:r>
              <a:rPr lang="en-US" sz="1200"/>
              <a:t>U.S. Environmental Protection Agency, USA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baseline="30000"/>
              <a:t>4</a:t>
            </a:r>
            <a:r>
              <a:rPr lang="fr-FR" sz="1200"/>
              <a:t>Basque Centre for Climate Change, Spain</a:t>
            </a:r>
            <a:endParaRPr lang="en-US" sz="1200"/>
          </a:p>
          <a:p>
            <a:endParaRPr lang="en-US" sz="1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BB5805-B08E-4835-99EB-205F661BC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907" y="45560"/>
            <a:ext cx="2778201" cy="166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6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40C8EB-0A6F-487C-81AA-B6E3AB79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74C4EB34-FBC8-48F8-A02B-00DE8E1255AB}" type="slidenum">
              <a:rPr lang="en-US"/>
              <a:pPr defTabSz="914363"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CC6C42-5B0C-408C-878D-C4042438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 of Implementing Multiple Consumers in GCAM-USA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A8E2FD6-3A79-4405-A864-D8382FF4E0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2999" y="1714500"/>
                <a:ext cx="10647948" cy="4572001"/>
              </a:xfrm>
              <a:prstGeom prst="rect">
                <a:avLst/>
              </a:prstGeom>
            </p:spPr>
            <p:txBody>
              <a:bodyPr/>
              <a:lstStyle>
                <a:lvl1pPr marL="274320" indent="-274320" algn="l" defTabSz="109728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  <a:defRPr sz="33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2296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88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2024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6888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1752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56616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11480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6344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591" indent="-228591" defTabSz="914363">
                  <a:lnSpc>
                    <a:spcPct val="10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2800">
                    <a:solidFill>
                      <a:srgbClr val="616265"/>
                    </a:solidFill>
                    <a:latin typeface="Arial"/>
                  </a:rPr>
                  <a:t>Estimate the corresponding </a:t>
                </a:r>
                <a:r>
                  <a:rPr lang="en-US" sz="2800">
                    <a:solidFill>
                      <a:srgbClr val="FF0000"/>
                    </a:solidFill>
                    <a:latin typeface="Arial"/>
                  </a:rPr>
                  <a:t>residential energy service demand per unit of floorspace </a:t>
                </a:r>
              </a:p>
              <a:p>
                <a:pPr marL="777231" lvl="1" indent="-228591" defTabSz="914363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400">
                    <a:solidFill>
                      <a:srgbClr val="616265"/>
                    </a:solidFill>
                    <a:latin typeface="Arial"/>
                  </a:rPr>
                  <a:t>For example, residential heating demand per unit of floorspace is estimated using the following function for </a:t>
                </a:r>
                <a:r>
                  <a:rPr lang="en-US" sz="2400">
                    <a:solidFill>
                      <a:srgbClr val="FF0000"/>
                    </a:solidFill>
                    <a:latin typeface="Arial"/>
                  </a:rPr>
                  <a:t>modern</a:t>
                </a:r>
                <a:r>
                  <a:rPr lang="en-US" sz="2400">
                    <a:solidFill>
                      <a:srgbClr val="616265"/>
                    </a:solidFill>
                    <a:latin typeface="Arial"/>
                  </a:rPr>
                  <a:t> fuels (electricity, natural gas, refined liquids):</a:t>
                </a:r>
              </a:p>
              <a:p>
                <a:pPr marL="1097280" lvl="2" indent="0" defTabSz="914363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endParaRPr lang="en-US" sz="1920">
                  <a:solidFill>
                    <a:srgbClr val="616265"/>
                  </a:solidFill>
                  <a:latin typeface="Arial"/>
                </a:endParaRPr>
              </a:p>
              <a:p>
                <a:pPr marL="1097280" lvl="2" indent="0" defTabSz="914363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endParaRPr lang="en-US" sz="1920">
                  <a:solidFill>
                    <a:srgbClr val="616265"/>
                  </a:solidFill>
                  <a:latin typeface="Arial"/>
                </a:endParaRPr>
              </a:p>
              <a:p>
                <a:pPr marL="548640" lvl="1" indent="0" defTabSz="914363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𝐸𝑛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𝑚𝑜𝑑𝑒𝑟𝑛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h𝑒𝑎𝑡𝑖𝑛𝑔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61626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61626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𝐻𝐷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solidFill>
                            <a:srgbClr val="61626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𝑙𝑛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sz="2000" b="0" i="1" smtClean="0">
                          <a:solidFill>
                            <a:srgbClr val="61626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616265"/>
                  </a:solidFill>
                  <a:latin typeface="Arial"/>
                </a:endParaRPr>
              </a:p>
              <a:p>
                <a:pPr marL="1325880" lvl="2" indent="-228591" defTabSz="914363">
                  <a:lnSpc>
                    <a:spcPct val="100000"/>
                  </a:lnSpc>
                  <a:spcAft>
                    <a:spcPts val="1200"/>
                  </a:spcAft>
                </a:pPr>
                <a:endParaRPr lang="en-US" sz="2000">
                  <a:solidFill>
                    <a:srgbClr val="616265"/>
                  </a:solidFill>
                  <a:latin typeface="Arial"/>
                </a:endParaRPr>
              </a:p>
              <a:p>
                <a:pPr marL="1005822" lvl="2" indent="0" defTabSz="914363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endParaRPr lang="en-US" sz="1920">
                  <a:solidFill>
                    <a:srgbClr val="616265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A8E2FD6-3A79-4405-A864-D8382FF4E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9" y="1714500"/>
                <a:ext cx="10647948" cy="4572001"/>
              </a:xfrm>
              <a:prstGeom prst="rect">
                <a:avLst/>
              </a:prstGeom>
              <a:blipFill>
                <a:blip r:embed="rId3"/>
                <a:stretch>
                  <a:fillRect l="-973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4B3D5AA-7518-466C-EBA0-63EB86F7B7F2}"/>
              </a:ext>
            </a:extLst>
          </p:cNvPr>
          <p:cNvCxnSpPr/>
          <p:nvPr/>
        </p:nvCxnSpPr>
        <p:spPr>
          <a:xfrm flipV="1">
            <a:off x="2096333" y="5393791"/>
            <a:ext cx="65314" cy="2619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0EDF16-8D71-96FA-6FCB-7779E74D56BE}"/>
              </a:ext>
            </a:extLst>
          </p:cNvPr>
          <p:cNvCxnSpPr>
            <a:cxnSpLocks/>
          </p:cNvCxnSpPr>
          <p:nvPr/>
        </p:nvCxnSpPr>
        <p:spPr>
          <a:xfrm>
            <a:off x="4487027" y="5430530"/>
            <a:ext cx="758263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826D75A-B452-AC8E-4496-FAA949900B89}"/>
              </a:ext>
            </a:extLst>
          </p:cNvPr>
          <p:cNvSpPr txBox="1"/>
          <p:nvPr/>
        </p:nvSpPr>
        <p:spPr>
          <a:xfrm>
            <a:off x="3761760" y="5457258"/>
            <a:ext cx="1577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chemeClr val="tx2"/>
                </a:solidFill>
              </a:rPr>
              <a:t>Heating </a:t>
            </a:r>
          </a:p>
          <a:p>
            <a:pPr algn="r"/>
            <a:r>
              <a:rPr lang="en-US">
                <a:solidFill>
                  <a:schemeClr val="tx2"/>
                </a:solidFill>
              </a:rPr>
              <a:t>Degree Days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A5BF06-C9A3-F8ED-C08E-BC5A8AA364E3}"/>
              </a:ext>
            </a:extLst>
          </p:cNvPr>
          <p:cNvCxnSpPr>
            <a:cxnSpLocks/>
          </p:cNvCxnSpPr>
          <p:nvPr/>
        </p:nvCxnSpPr>
        <p:spPr>
          <a:xfrm>
            <a:off x="5387512" y="5430530"/>
            <a:ext cx="553813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09208BC-C1CA-D5A5-88F7-DCCE0C9F8A26}"/>
              </a:ext>
            </a:extLst>
          </p:cNvPr>
          <p:cNvSpPr txBox="1"/>
          <p:nvPr/>
        </p:nvSpPr>
        <p:spPr>
          <a:xfrm>
            <a:off x="5283671" y="5457258"/>
            <a:ext cx="16556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Building </a:t>
            </a:r>
          </a:p>
          <a:p>
            <a:r>
              <a:rPr lang="en-US">
                <a:solidFill>
                  <a:schemeClr val="accent1"/>
                </a:solidFill>
              </a:rPr>
              <a:t>shell </a:t>
            </a:r>
          </a:p>
          <a:p>
            <a:r>
              <a:rPr lang="en-US">
                <a:solidFill>
                  <a:schemeClr val="accent1"/>
                </a:solidFill>
              </a:rPr>
              <a:t>conductivity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F97DF7-D5FC-4D9A-24D8-2421F8A22355}"/>
              </a:ext>
            </a:extLst>
          </p:cNvPr>
          <p:cNvSpPr txBox="1"/>
          <p:nvPr/>
        </p:nvSpPr>
        <p:spPr>
          <a:xfrm>
            <a:off x="5980644" y="4350939"/>
            <a:ext cx="2713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Floorspace/</a:t>
            </a:r>
          </a:p>
          <a:p>
            <a:r>
              <a:rPr lang="en-US">
                <a:solidFill>
                  <a:schemeClr val="accent6"/>
                </a:solidFill>
              </a:rPr>
              <a:t>building area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7263E6-B2C5-79C4-02D2-CBEAA17C2F4D}"/>
              </a:ext>
            </a:extLst>
          </p:cNvPr>
          <p:cNvCxnSpPr>
            <a:cxnSpLocks/>
          </p:cNvCxnSpPr>
          <p:nvPr/>
        </p:nvCxnSpPr>
        <p:spPr>
          <a:xfrm>
            <a:off x="6053978" y="5430530"/>
            <a:ext cx="553813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6C8B6E3-14CF-EC53-4BDC-83F4B0FE341D}"/>
              </a:ext>
            </a:extLst>
          </p:cNvPr>
          <p:cNvSpPr txBox="1"/>
          <p:nvPr/>
        </p:nvSpPr>
        <p:spPr>
          <a:xfrm>
            <a:off x="6744456" y="5457258"/>
            <a:ext cx="17167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Internal Gains and regional scaler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C1E6DE4-91B3-39BA-6793-2C8454166BE0}"/>
              </a:ext>
            </a:extLst>
          </p:cNvPr>
          <p:cNvCxnSpPr>
            <a:cxnSpLocks/>
          </p:cNvCxnSpPr>
          <p:nvPr/>
        </p:nvCxnSpPr>
        <p:spPr>
          <a:xfrm>
            <a:off x="7337459" y="5430530"/>
            <a:ext cx="582792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1C4578-D2F1-8309-30C6-5993DBE8F0C8}"/>
              </a:ext>
            </a:extLst>
          </p:cNvPr>
          <p:cNvCxnSpPr>
            <a:cxnSpLocks/>
          </p:cNvCxnSpPr>
          <p:nvPr/>
        </p:nvCxnSpPr>
        <p:spPr>
          <a:xfrm>
            <a:off x="6841104" y="5430530"/>
            <a:ext cx="33307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DCD831-4E59-761A-8757-B8081D3A1BF1}"/>
              </a:ext>
            </a:extLst>
          </p:cNvPr>
          <p:cNvCxnSpPr>
            <a:cxnSpLocks/>
          </p:cNvCxnSpPr>
          <p:nvPr/>
        </p:nvCxnSpPr>
        <p:spPr>
          <a:xfrm>
            <a:off x="10086891" y="5527509"/>
            <a:ext cx="412787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CBDDDE5-63EF-8EFA-DEF2-CEB9C9B52C10}"/>
              </a:ext>
            </a:extLst>
          </p:cNvPr>
          <p:cNvSpPr txBox="1"/>
          <p:nvPr/>
        </p:nvSpPr>
        <p:spPr>
          <a:xfrm>
            <a:off x="9981712" y="4123221"/>
            <a:ext cx="2713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Income/</a:t>
            </a:r>
          </a:p>
          <a:p>
            <a:r>
              <a:rPr lang="en-US">
                <a:solidFill>
                  <a:schemeClr val="accent6"/>
                </a:solidFill>
              </a:rPr>
              <a:t>Service Price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0516A8E-3605-AF60-D5F1-876672FB914F}"/>
                  </a:ext>
                </a:extLst>
              </p:cNvPr>
              <p:cNvSpPr txBox="1"/>
              <p:nvPr/>
            </p:nvSpPr>
            <p:spPr>
              <a:xfrm>
                <a:off x="1724832" y="5606989"/>
                <a:ext cx="156427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/>
                  <a:t>state</a:t>
                </a:r>
                <a:r>
                  <a:rPr lang="en-US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1600">
                  <a:solidFill>
                    <a:schemeClr val="tx1"/>
                  </a:solidFill>
                </a:endParaRPr>
              </a:p>
              <a:p>
                <a:r>
                  <a:rPr lang="en-US" sz="1600"/>
                  <a:t>time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/>
                  <a:t> </a:t>
                </a:r>
                <a:endParaRPr lang="en-US" sz="1600">
                  <a:solidFill>
                    <a:schemeClr val="tx1"/>
                  </a:solidFill>
                </a:endParaRPr>
              </a:p>
              <a:p>
                <a:r>
                  <a:rPr lang="en-US" sz="1600"/>
                  <a:t>consumer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0516A8E-3605-AF60-D5F1-876672FB9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832" y="5606989"/>
                <a:ext cx="1564278" cy="830997"/>
              </a:xfrm>
              <a:prstGeom prst="rect">
                <a:avLst/>
              </a:prstGeom>
              <a:blipFill>
                <a:blip r:embed="rId4"/>
                <a:stretch>
                  <a:fillRect l="-2335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492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/>
      <p:bldP spid="21" grpId="0"/>
      <p:bldP spid="34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40C8EB-0A6F-487C-81AA-B6E3AB79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74C4EB34-FBC8-48F8-A02B-00DE8E1255AB}" type="slidenum">
              <a:rPr lang="en-US"/>
              <a:pPr defTabSz="914363"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CC6C42-5B0C-408C-878D-C4042438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 of Implementing Multiple Consumers in GCAM-USA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A8E2FD6-3A79-4405-A864-D8382FF4E0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2999" y="1714500"/>
                <a:ext cx="10647948" cy="4572001"/>
              </a:xfrm>
              <a:prstGeom prst="rect">
                <a:avLst/>
              </a:prstGeom>
            </p:spPr>
            <p:txBody>
              <a:bodyPr/>
              <a:lstStyle>
                <a:lvl1pPr marL="274320" indent="-274320" algn="l" defTabSz="109728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  <a:defRPr sz="33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2296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88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2024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6888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1752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56616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11480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6344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591" indent="-228591" defTabSz="914363">
                  <a:lnSpc>
                    <a:spcPct val="10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2800">
                    <a:solidFill>
                      <a:srgbClr val="616265"/>
                    </a:solidFill>
                    <a:latin typeface="Arial"/>
                  </a:rPr>
                  <a:t>Estimate the corresponding </a:t>
                </a:r>
                <a:r>
                  <a:rPr lang="en-US" sz="2800">
                    <a:solidFill>
                      <a:srgbClr val="FF0000"/>
                    </a:solidFill>
                    <a:latin typeface="Arial"/>
                  </a:rPr>
                  <a:t>residential energy service demand per unit of floorspace </a:t>
                </a:r>
              </a:p>
              <a:p>
                <a:pPr marL="777231" lvl="1" indent="-228591" defTabSz="914363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400">
                    <a:solidFill>
                      <a:srgbClr val="616265"/>
                    </a:solidFill>
                    <a:latin typeface="Arial"/>
                  </a:rPr>
                  <a:t>For example, residential heating demand per unit of floorspace is estimated using the following function for </a:t>
                </a:r>
                <a:r>
                  <a:rPr lang="en-US" sz="2400">
                    <a:solidFill>
                      <a:srgbClr val="FF0000"/>
                    </a:solidFill>
                    <a:latin typeface="Arial"/>
                  </a:rPr>
                  <a:t>modern</a:t>
                </a:r>
                <a:r>
                  <a:rPr lang="en-US" sz="2400">
                    <a:solidFill>
                      <a:srgbClr val="616265"/>
                    </a:solidFill>
                    <a:latin typeface="Arial"/>
                  </a:rPr>
                  <a:t> fuels (electricity, natural gas, refined liquids):</a:t>
                </a:r>
              </a:p>
              <a:p>
                <a:pPr marL="1097280" lvl="2" indent="0" defTabSz="914363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endParaRPr lang="en-US" sz="1920">
                  <a:solidFill>
                    <a:srgbClr val="616265"/>
                  </a:solidFill>
                  <a:latin typeface="Arial"/>
                </a:endParaRPr>
              </a:p>
              <a:p>
                <a:pPr marL="1097280" lvl="2" indent="0" defTabSz="914363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endParaRPr lang="en-US" sz="1920">
                  <a:solidFill>
                    <a:srgbClr val="616265"/>
                  </a:solidFill>
                  <a:latin typeface="Arial"/>
                </a:endParaRPr>
              </a:p>
              <a:p>
                <a:pPr marL="548640" lvl="1" indent="0" defTabSz="914363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𝐸𝑛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𝑚𝑜𝑑𝑒𝑟𝑛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h𝑒𝑎𝑡𝑖𝑛𝑔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61626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61626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𝐻𝐷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solidFill>
                            <a:srgbClr val="61626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𝑙𝑛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sz="2000" b="0" i="1" smtClean="0">
                          <a:solidFill>
                            <a:srgbClr val="61626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616265"/>
                  </a:solidFill>
                  <a:latin typeface="Arial"/>
                </a:endParaRPr>
              </a:p>
              <a:p>
                <a:pPr marL="1325880" lvl="2" indent="-228591" defTabSz="914363">
                  <a:lnSpc>
                    <a:spcPct val="100000"/>
                  </a:lnSpc>
                  <a:spcAft>
                    <a:spcPts val="1200"/>
                  </a:spcAft>
                </a:pPr>
                <a:endParaRPr lang="en-US" sz="2000">
                  <a:solidFill>
                    <a:srgbClr val="616265"/>
                  </a:solidFill>
                  <a:latin typeface="Arial"/>
                </a:endParaRPr>
              </a:p>
              <a:p>
                <a:pPr marL="1005822" lvl="2" indent="0" defTabSz="914363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endParaRPr lang="en-US" sz="1920">
                  <a:solidFill>
                    <a:srgbClr val="616265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A8E2FD6-3A79-4405-A864-D8382FF4E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9" y="1714500"/>
                <a:ext cx="10647948" cy="4572001"/>
              </a:xfrm>
              <a:prstGeom prst="rect">
                <a:avLst/>
              </a:prstGeom>
              <a:blipFill>
                <a:blip r:embed="rId3"/>
                <a:stretch>
                  <a:fillRect l="-973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96FCBE-CCE2-869A-AE28-E98537AEEB5E}"/>
                  </a:ext>
                </a:extLst>
              </p:cNvPr>
              <p:cNvSpPr txBox="1"/>
              <p:nvPr/>
            </p:nvSpPr>
            <p:spPr>
              <a:xfrm>
                <a:off x="1724832" y="5606989"/>
                <a:ext cx="156427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/>
                  <a:t>state</a:t>
                </a:r>
                <a:r>
                  <a:rPr lang="en-US" sz="160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1600">
                  <a:solidFill>
                    <a:schemeClr val="tx1"/>
                  </a:solidFill>
                </a:endParaRPr>
              </a:p>
              <a:p>
                <a:r>
                  <a:rPr lang="en-US" sz="1600"/>
                  <a:t>time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/>
                  <a:t> </a:t>
                </a:r>
                <a:endParaRPr lang="en-US" sz="1600">
                  <a:solidFill>
                    <a:schemeClr val="tx1"/>
                  </a:solidFill>
                </a:endParaRPr>
              </a:p>
              <a:p>
                <a:r>
                  <a:rPr lang="en-US" sz="1600"/>
                  <a:t>consumer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96FCBE-CCE2-869A-AE28-E98537AEE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832" y="5606989"/>
                <a:ext cx="1564278" cy="830997"/>
              </a:xfrm>
              <a:prstGeom prst="rect">
                <a:avLst/>
              </a:prstGeom>
              <a:blipFill>
                <a:blip r:embed="rId4"/>
                <a:stretch>
                  <a:fillRect l="-2335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4B3D5AA-7518-466C-EBA0-63EB86F7B7F2}"/>
              </a:ext>
            </a:extLst>
          </p:cNvPr>
          <p:cNvCxnSpPr/>
          <p:nvPr/>
        </p:nvCxnSpPr>
        <p:spPr>
          <a:xfrm flipV="1">
            <a:off x="2096333" y="5393791"/>
            <a:ext cx="65314" cy="2619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0EDF16-8D71-96FA-6FCB-7779E74D56BE}"/>
              </a:ext>
            </a:extLst>
          </p:cNvPr>
          <p:cNvCxnSpPr>
            <a:cxnSpLocks/>
          </p:cNvCxnSpPr>
          <p:nvPr/>
        </p:nvCxnSpPr>
        <p:spPr>
          <a:xfrm>
            <a:off x="4487027" y="5430530"/>
            <a:ext cx="758263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826D75A-B452-AC8E-4496-FAA949900B89}"/>
              </a:ext>
            </a:extLst>
          </p:cNvPr>
          <p:cNvSpPr txBox="1"/>
          <p:nvPr/>
        </p:nvSpPr>
        <p:spPr>
          <a:xfrm>
            <a:off x="3761760" y="5457258"/>
            <a:ext cx="1577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chemeClr val="tx2"/>
                </a:solidFill>
              </a:rPr>
              <a:t>Heating </a:t>
            </a:r>
          </a:p>
          <a:p>
            <a:pPr algn="r"/>
            <a:r>
              <a:rPr lang="en-US">
                <a:solidFill>
                  <a:schemeClr val="tx2"/>
                </a:solidFill>
              </a:rPr>
              <a:t>Degree Days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A5BF06-C9A3-F8ED-C08E-BC5A8AA364E3}"/>
              </a:ext>
            </a:extLst>
          </p:cNvPr>
          <p:cNvCxnSpPr>
            <a:cxnSpLocks/>
          </p:cNvCxnSpPr>
          <p:nvPr/>
        </p:nvCxnSpPr>
        <p:spPr>
          <a:xfrm>
            <a:off x="5387512" y="5430530"/>
            <a:ext cx="553813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09208BC-C1CA-D5A5-88F7-DCCE0C9F8A26}"/>
              </a:ext>
            </a:extLst>
          </p:cNvPr>
          <p:cNvSpPr txBox="1"/>
          <p:nvPr/>
        </p:nvSpPr>
        <p:spPr>
          <a:xfrm>
            <a:off x="5283671" y="5457258"/>
            <a:ext cx="16556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Building </a:t>
            </a:r>
          </a:p>
          <a:p>
            <a:r>
              <a:rPr lang="en-US">
                <a:solidFill>
                  <a:schemeClr val="accent1"/>
                </a:solidFill>
              </a:rPr>
              <a:t>shell </a:t>
            </a:r>
          </a:p>
          <a:p>
            <a:r>
              <a:rPr lang="en-US">
                <a:solidFill>
                  <a:schemeClr val="accent1"/>
                </a:solidFill>
              </a:rPr>
              <a:t>conductivity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F97DF7-D5FC-4D9A-24D8-2421F8A22355}"/>
              </a:ext>
            </a:extLst>
          </p:cNvPr>
          <p:cNvSpPr txBox="1"/>
          <p:nvPr/>
        </p:nvSpPr>
        <p:spPr>
          <a:xfrm>
            <a:off x="5980644" y="4350939"/>
            <a:ext cx="2713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Floorspace/</a:t>
            </a:r>
          </a:p>
          <a:p>
            <a:r>
              <a:rPr lang="en-US">
                <a:solidFill>
                  <a:schemeClr val="accent6"/>
                </a:solidFill>
              </a:rPr>
              <a:t>building area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7263E6-B2C5-79C4-02D2-CBEAA17C2F4D}"/>
              </a:ext>
            </a:extLst>
          </p:cNvPr>
          <p:cNvCxnSpPr>
            <a:cxnSpLocks/>
          </p:cNvCxnSpPr>
          <p:nvPr/>
        </p:nvCxnSpPr>
        <p:spPr>
          <a:xfrm>
            <a:off x="6053978" y="5430530"/>
            <a:ext cx="553813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6C8B6E3-14CF-EC53-4BDC-83F4B0FE341D}"/>
              </a:ext>
            </a:extLst>
          </p:cNvPr>
          <p:cNvSpPr txBox="1"/>
          <p:nvPr/>
        </p:nvSpPr>
        <p:spPr>
          <a:xfrm>
            <a:off x="6744456" y="5457258"/>
            <a:ext cx="17167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Internal Gains and regional scaler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C1E6DE4-91B3-39BA-6793-2C8454166BE0}"/>
              </a:ext>
            </a:extLst>
          </p:cNvPr>
          <p:cNvCxnSpPr>
            <a:cxnSpLocks/>
          </p:cNvCxnSpPr>
          <p:nvPr/>
        </p:nvCxnSpPr>
        <p:spPr>
          <a:xfrm>
            <a:off x="7337459" y="5430530"/>
            <a:ext cx="582792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1C4578-D2F1-8309-30C6-5993DBE8F0C8}"/>
              </a:ext>
            </a:extLst>
          </p:cNvPr>
          <p:cNvCxnSpPr>
            <a:cxnSpLocks/>
          </p:cNvCxnSpPr>
          <p:nvPr/>
        </p:nvCxnSpPr>
        <p:spPr>
          <a:xfrm>
            <a:off x="6841104" y="5430530"/>
            <a:ext cx="33307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DCD831-4E59-761A-8757-B8081D3A1BF1}"/>
              </a:ext>
            </a:extLst>
          </p:cNvPr>
          <p:cNvCxnSpPr>
            <a:cxnSpLocks/>
          </p:cNvCxnSpPr>
          <p:nvPr/>
        </p:nvCxnSpPr>
        <p:spPr>
          <a:xfrm>
            <a:off x="10086891" y="5527509"/>
            <a:ext cx="412787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CBDDDE5-63EF-8EFA-DEF2-CEB9C9B52C10}"/>
              </a:ext>
            </a:extLst>
          </p:cNvPr>
          <p:cNvSpPr txBox="1"/>
          <p:nvPr/>
        </p:nvSpPr>
        <p:spPr>
          <a:xfrm>
            <a:off x="9981712" y="4123221"/>
            <a:ext cx="2713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Income/</a:t>
            </a:r>
          </a:p>
          <a:p>
            <a:r>
              <a:rPr lang="en-US">
                <a:solidFill>
                  <a:schemeClr val="accent6"/>
                </a:solidFill>
              </a:rPr>
              <a:t>Service Price 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3B05EE25-2492-4D15-180C-0E1F9FAB69CD}"/>
              </a:ext>
            </a:extLst>
          </p:cNvPr>
          <p:cNvSpPr/>
          <p:nvPr/>
        </p:nvSpPr>
        <p:spPr>
          <a:xfrm rot="10800000">
            <a:off x="9769522" y="4223415"/>
            <a:ext cx="245660" cy="36394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EBC21AC-8070-B80B-A0FC-E5E2762CCFEA}"/>
              </a:ext>
            </a:extLst>
          </p:cNvPr>
          <p:cNvSpPr/>
          <p:nvPr/>
        </p:nvSpPr>
        <p:spPr>
          <a:xfrm rot="10800000">
            <a:off x="1781031" y="4507594"/>
            <a:ext cx="245660" cy="36394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261C532-711D-9C50-CEA4-3D0F41641E24}"/>
              </a:ext>
            </a:extLst>
          </p:cNvPr>
          <p:cNvSpPr/>
          <p:nvPr/>
        </p:nvSpPr>
        <p:spPr>
          <a:xfrm rot="10800000">
            <a:off x="4693206" y="4507594"/>
            <a:ext cx="245660" cy="3639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ED1C2AB9-737F-9DA9-06BB-2B63DA8E9294}"/>
              </a:ext>
            </a:extLst>
          </p:cNvPr>
          <p:cNvSpPr/>
          <p:nvPr/>
        </p:nvSpPr>
        <p:spPr>
          <a:xfrm rot="10800000">
            <a:off x="2126033" y="4507594"/>
            <a:ext cx="245660" cy="3639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5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9730CC8-8723-B10B-0367-87AC6CD3A6F5}"/>
              </a:ext>
            </a:extLst>
          </p:cNvPr>
          <p:cNvSpPr/>
          <p:nvPr/>
        </p:nvSpPr>
        <p:spPr>
          <a:xfrm>
            <a:off x="5029200" y="1589446"/>
            <a:ext cx="1078523" cy="3833446"/>
          </a:xfrm>
          <a:custGeom>
            <a:avLst/>
            <a:gdLst>
              <a:gd name="connsiteX0" fmla="*/ 0 w 1078523"/>
              <a:gd name="connsiteY0" fmla="*/ 293077 h 3833446"/>
              <a:gd name="connsiteX1" fmla="*/ 1078523 w 1078523"/>
              <a:gd name="connsiteY1" fmla="*/ 0 h 3833446"/>
              <a:gd name="connsiteX2" fmla="*/ 1078523 w 1078523"/>
              <a:gd name="connsiteY2" fmla="*/ 3833446 h 3833446"/>
              <a:gd name="connsiteX3" fmla="*/ 11723 w 1078523"/>
              <a:gd name="connsiteY3" fmla="*/ 1184031 h 3833446"/>
              <a:gd name="connsiteX4" fmla="*/ 0 w 1078523"/>
              <a:gd name="connsiteY4" fmla="*/ 293077 h 383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523" h="3833446">
                <a:moveTo>
                  <a:pt x="0" y="293077"/>
                </a:moveTo>
                <a:lnTo>
                  <a:pt x="1078523" y="0"/>
                </a:lnTo>
                <a:lnTo>
                  <a:pt x="1078523" y="3833446"/>
                </a:lnTo>
                <a:lnTo>
                  <a:pt x="11723" y="1184031"/>
                </a:lnTo>
                <a:lnTo>
                  <a:pt x="0" y="293077"/>
                </a:lnTo>
                <a:close/>
              </a:path>
            </a:pathLst>
          </a:custGeom>
          <a:gradFill flip="none" rotWithShape="1">
            <a:gsLst>
              <a:gs pos="0">
                <a:srgbClr val="70AD47">
                  <a:tint val="66000"/>
                  <a:satMod val="160000"/>
                </a:srgbClr>
              </a:gs>
              <a:gs pos="50000">
                <a:srgbClr val="70AD47">
                  <a:tint val="44500"/>
                  <a:satMod val="160000"/>
                </a:srgbClr>
              </a:gs>
              <a:gs pos="100000">
                <a:srgbClr val="70AD47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855F18-16F8-B450-598F-4DBFC3A52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FE7A4BB3-E848-5A44-82DF-322201952CD8}" type="slidenum">
              <a:rPr lang="en-US"/>
              <a:pPr defTabSz="914363"/>
              <a:t>12</a:t>
            </a:fld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C2A4BD0-B3AC-BCBF-5461-4836EC24F7D4}"/>
              </a:ext>
            </a:extLst>
          </p:cNvPr>
          <p:cNvSpPr/>
          <p:nvPr/>
        </p:nvSpPr>
        <p:spPr>
          <a:xfrm>
            <a:off x="2072151" y="3329925"/>
            <a:ext cx="1967659" cy="899773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761970">
              <a:defRPr/>
            </a:pPr>
            <a:r>
              <a:rPr lang="en-US" b="1" kern="0">
                <a:solidFill>
                  <a:prstClr val="white"/>
                </a:solidFill>
                <a:latin typeface="Calibri" panose="020F0502020204030204"/>
              </a:rPr>
              <a:t>Model</a:t>
            </a:r>
          </a:p>
          <a:p>
            <a:pPr algn="ctr" defTabSz="761970">
              <a:defRPr/>
            </a:pPr>
            <a:r>
              <a:rPr lang="en-US" b="1" kern="0">
                <a:solidFill>
                  <a:prstClr val="white"/>
                </a:solidFill>
                <a:latin typeface="Calibri" panose="020F0502020204030204"/>
              </a:rPr>
              <a:t>(GCAM-USA*)</a:t>
            </a:r>
          </a:p>
        </p:txBody>
      </p:sp>
      <p:sp>
        <p:nvSpPr>
          <p:cNvPr id="37" name="Rounded Rectangle 6">
            <a:extLst>
              <a:ext uri="{FF2B5EF4-FFF2-40B4-BE49-F238E27FC236}">
                <a16:creationId xmlns:a16="http://schemas.microsoft.com/office/drawing/2014/main" id="{9F354AA1-0D82-E6EF-5585-D62BA8B25AB1}"/>
              </a:ext>
            </a:extLst>
          </p:cNvPr>
          <p:cNvSpPr/>
          <p:nvPr/>
        </p:nvSpPr>
        <p:spPr>
          <a:xfrm>
            <a:off x="3337280" y="1886942"/>
            <a:ext cx="1816994" cy="899772"/>
          </a:xfrm>
          <a:prstGeom prst="roundRect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61970">
              <a:defRPr/>
            </a:pPr>
            <a:r>
              <a:rPr lang="en-US" sz="1600" b="1" kern="0">
                <a:solidFill>
                  <a:prstClr val="white"/>
                </a:solidFill>
                <a:latin typeface="Calibri" panose="020F0502020204030204"/>
              </a:rPr>
              <a:t>Decarbonization Scenarios</a:t>
            </a:r>
          </a:p>
        </p:txBody>
      </p:sp>
      <p:sp>
        <p:nvSpPr>
          <p:cNvPr id="92" name="Snip Diagonal Corner Rectangle 91">
            <a:extLst>
              <a:ext uri="{FF2B5EF4-FFF2-40B4-BE49-F238E27FC236}">
                <a16:creationId xmlns:a16="http://schemas.microsoft.com/office/drawing/2014/main" id="{DEF02AAB-516A-8C74-51C5-268264451726}"/>
              </a:ext>
            </a:extLst>
          </p:cNvPr>
          <p:cNvSpPr/>
          <p:nvPr/>
        </p:nvSpPr>
        <p:spPr>
          <a:xfrm>
            <a:off x="2072151" y="4876645"/>
            <a:ext cx="1967659" cy="973958"/>
          </a:xfrm>
          <a:prstGeom prst="snip2DiagRect">
            <a:avLst>
              <a:gd name="adj1" fmla="val 0"/>
              <a:gd name="adj2" fmla="val 38325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en-US" sz="1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Metrics of Residential Energy Security</a:t>
            </a:r>
          </a:p>
        </p:txBody>
      </p:sp>
      <p:sp>
        <p:nvSpPr>
          <p:cNvPr id="31" name="Snip Diagonal Corner Rectangle 30">
            <a:extLst>
              <a:ext uri="{FF2B5EF4-FFF2-40B4-BE49-F238E27FC236}">
                <a16:creationId xmlns:a16="http://schemas.microsoft.com/office/drawing/2014/main" id="{98CE0DD7-3DA8-061A-E2D7-C4AF4E1ACE33}"/>
              </a:ext>
            </a:extLst>
          </p:cNvPr>
          <p:cNvSpPr/>
          <p:nvPr/>
        </p:nvSpPr>
        <p:spPr>
          <a:xfrm>
            <a:off x="1080677" y="1943012"/>
            <a:ext cx="1714023" cy="80432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en-US" sz="1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Projections of Income Deciles at State Level</a:t>
            </a:r>
            <a:endParaRPr lang="en-US" sz="1600" b="1" baseline="300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BEF7AD6F-71BA-C2D0-329A-68D79ACF7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354404"/>
              </p:ext>
            </p:extLst>
          </p:nvPr>
        </p:nvGraphicFramePr>
        <p:xfrm>
          <a:off x="6096000" y="1578438"/>
          <a:ext cx="5539279" cy="38679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53001">
                  <a:extLst>
                    <a:ext uri="{9D8B030D-6E8A-4147-A177-3AD203B41FA5}">
                      <a16:colId xmlns:a16="http://schemas.microsoft.com/office/drawing/2014/main" val="1468654256"/>
                    </a:ext>
                  </a:extLst>
                </a:gridCol>
                <a:gridCol w="3686278">
                  <a:extLst>
                    <a:ext uri="{9D8B030D-6E8A-4147-A177-3AD203B41FA5}">
                      <a16:colId xmlns:a16="http://schemas.microsoft.com/office/drawing/2014/main" val="1642595133"/>
                    </a:ext>
                  </a:extLst>
                </a:gridCol>
              </a:tblGrid>
              <a:tr h="792122"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Model Scenarios </a:t>
                      </a:r>
                    </a:p>
                  </a:txBody>
                  <a:tcPr marT="24428" marB="24428"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Decarbonization Policies</a:t>
                      </a:r>
                    </a:p>
                  </a:txBody>
                  <a:tcPr marT="24428" marB="24428"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557903"/>
                  </a:ext>
                </a:extLst>
              </a:tr>
              <a:tr h="1122981"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BAU:</a:t>
                      </a:r>
                    </a:p>
                    <a:p>
                      <a:pPr algn="l"/>
                      <a:r>
                        <a:rPr lang="en-US" sz="1600"/>
                        <a:t>Business-as-usual </a:t>
                      </a:r>
                    </a:p>
                  </a:txBody>
                  <a:tcPr marT="24428" marB="2442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Existing state-level energy and emission policies, including IRA</a:t>
                      </a:r>
                    </a:p>
                  </a:txBody>
                  <a:tcPr marT="24428" marB="24428" anchor="ctr"/>
                </a:tc>
                <a:extLst>
                  <a:ext uri="{0D108BD9-81ED-4DB2-BD59-A6C34878D82A}">
                    <a16:rowId xmlns:a16="http://schemas.microsoft.com/office/drawing/2014/main" val="777000984"/>
                  </a:ext>
                </a:extLst>
              </a:tr>
              <a:tr h="1952798"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NZ:</a:t>
                      </a:r>
                    </a:p>
                    <a:p>
                      <a:pPr marL="0" marR="0" lvl="0" indent="0" algn="l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Net-Zero Policy</a:t>
                      </a:r>
                    </a:p>
                  </a:txBody>
                  <a:tcPr marT="24428" marB="2442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Two national targets: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50% net-GHG emission reduction relative to 2005 level by 2030 and net-zero GHG emissions by 2050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U.S. power grid achieves clean-grid by 2035</a:t>
                      </a:r>
                    </a:p>
                  </a:txBody>
                  <a:tcPr marT="24428" marB="24428" anchor="ctr"/>
                </a:tc>
                <a:extLst>
                  <a:ext uri="{0D108BD9-81ED-4DB2-BD59-A6C34878D82A}">
                    <a16:rowId xmlns:a16="http://schemas.microsoft.com/office/drawing/2014/main" val="835404867"/>
                  </a:ext>
                </a:extLst>
              </a:tr>
            </a:tbl>
          </a:graphicData>
        </a:graphic>
      </p:graphicFrame>
      <p:sp>
        <p:nvSpPr>
          <p:cNvPr id="18" name="Title 17">
            <a:extLst>
              <a:ext uri="{FF2B5EF4-FFF2-40B4-BE49-F238E27FC236}">
                <a16:creationId xmlns:a16="http://schemas.microsoft.com/office/drawing/2014/main" id="{34AACD65-FE1C-52F8-9040-83E21EAB8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 Scenarios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70A1B3A-C4F4-83CD-7FB9-3130AD6F93E7}"/>
              </a:ext>
            </a:extLst>
          </p:cNvPr>
          <p:cNvCxnSpPr>
            <a:endCxn id="35" idx="1"/>
          </p:cNvCxnSpPr>
          <p:nvPr/>
        </p:nvCxnSpPr>
        <p:spPr>
          <a:xfrm>
            <a:off x="1937689" y="2747335"/>
            <a:ext cx="422619" cy="714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63E1AEB-F92E-B569-3A4B-8DFF485E60C0}"/>
              </a:ext>
            </a:extLst>
          </p:cNvPr>
          <p:cNvCxnSpPr>
            <a:stCxn id="37" idx="2"/>
            <a:endCxn id="35" idx="7"/>
          </p:cNvCxnSpPr>
          <p:nvPr/>
        </p:nvCxnSpPr>
        <p:spPr>
          <a:xfrm flipH="1">
            <a:off x="3751653" y="2786714"/>
            <a:ext cx="494124" cy="674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B54B278-5EA5-8782-D707-22301CFBAF1C}"/>
              </a:ext>
            </a:extLst>
          </p:cNvPr>
          <p:cNvCxnSpPr>
            <a:cxnSpLocks/>
            <a:stCxn id="35" idx="4"/>
            <a:endCxn id="92" idx="3"/>
          </p:cNvCxnSpPr>
          <p:nvPr/>
        </p:nvCxnSpPr>
        <p:spPr>
          <a:xfrm>
            <a:off x="3055981" y="4229698"/>
            <a:ext cx="0" cy="646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2CCE11E-4525-F549-B688-2DE950141BEF}"/>
              </a:ext>
            </a:extLst>
          </p:cNvPr>
          <p:cNvSpPr txBox="1"/>
          <p:nvPr/>
        </p:nvSpPr>
        <p:spPr>
          <a:xfrm>
            <a:off x="3705749" y="3992891"/>
            <a:ext cx="2234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*with 10 income groups in each state</a:t>
            </a:r>
          </a:p>
        </p:txBody>
      </p:sp>
    </p:spTree>
    <p:extLst>
      <p:ext uri="{BB962C8B-B14F-4D97-AF65-F5344CB8AC3E}">
        <p14:creationId xmlns:p14="http://schemas.microsoft.com/office/powerpoint/2010/main" val="38409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B0CE4A-5BE7-1C8B-5BFC-08ABEC850006}"/>
              </a:ext>
            </a:extLst>
          </p:cNvPr>
          <p:cNvSpPr/>
          <p:nvPr/>
        </p:nvSpPr>
        <p:spPr>
          <a:xfrm>
            <a:off x="2452563" y="310393"/>
            <a:ext cx="2228494" cy="1182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EA4A19-0430-6CBE-EB1B-DA24E54A6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27"/>
            <a:fld id="{FE7A4BB3-E848-5A44-82DF-322201952CD8}" type="slidenum">
              <a:rPr lang="en-US"/>
              <a:pPr defTabSz="914327"/>
              <a:t>13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5F9AC0-E136-1C06-7526-7026D19D01F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1"/>
            <a:ext cx="5298558" cy="4572001"/>
          </a:xfrm>
        </p:spPr>
        <p:txBody>
          <a:bodyPr lIns="76200" tIns="38100" rIns="76200" bIns="38100"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000" u="sng">
                <a:latin typeface="Arial"/>
                <a:cs typeface="Arial"/>
              </a:rPr>
              <a:t>Residential energy security</a:t>
            </a:r>
            <a:r>
              <a:rPr lang="en-US" sz="2000">
                <a:latin typeface="Arial"/>
                <a:cs typeface="Arial"/>
              </a:rPr>
              <a:t> – one dimension of </a:t>
            </a:r>
            <a:r>
              <a:rPr lang="en-US" sz="2000" u="sng">
                <a:latin typeface="Arial"/>
                <a:cs typeface="Arial"/>
              </a:rPr>
              <a:t>human well-being</a:t>
            </a:r>
            <a:r>
              <a:rPr lang="en-US" sz="2000">
                <a:latin typeface="Arial"/>
                <a:cs typeface="Arial"/>
              </a:rPr>
              <a:t> – describes how different consumers are impacted by changes to the energy system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endParaRPr lang="en-US" sz="200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000">
                <a:latin typeface="Arial"/>
                <a:cs typeface="Arial"/>
              </a:rPr>
              <a:t>We chose four metrics to demonstrate its complex and interacting nature – not a comprehensive assessment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667"/>
              <a:t>Energy service consumption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667"/>
              <a:t>Satiation gap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667"/>
              <a:t>Energy burden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667"/>
              <a:t>Service inequality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endParaRPr lang="en-US" sz="200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AF15101-BC76-8F72-47C3-B6EFA5BB3FBD}"/>
              </a:ext>
            </a:extLst>
          </p:cNvPr>
          <p:cNvSpPr txBox="1">
            <a:spLocks/>
          </p:cNvSpPr>
          <p:nvPr/>
        </p:nvSpPr>
        <p:spPr>
          <a:xfrm>
            <a:off x="2452563" y="123559"/>
            <a:ext cx="8052041" cy="1092483"/>
          </a:xfrm>
          <a:prstGeom prst="rect">
            <a:avLst/>
          </a:prstGeom>
        </p:spPr>
        <p:txBody>
          <a:bodyPr lIns="0" tIns="0" rIns="0" b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914327"/>
            <a:r>
              <a:rPr lang="en-US" sz="3000">
                <a:solidFill>
                  <a:schemeClr val="tx2"/>
                </a:solidFill>
              </a:rPr>
              <a:t>Multiple metrics are required for a full understanding of residential energy security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5C4B0-37CD-ECCE-9031-52F977F99DF0}"/>
              </a:ext>
            </a:extLst>
          </p:cNvPr>
          <p:cNvSpPr txBox="1"/>
          <p:nvPr/>
        </p:nvSpPr>
        <p:spPr>
          <a:xfrm>
            <a:off x="6716233" y="5224728"/>
            <a:ext cx="5134523" cy="137910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defTabSz="914327"/>
            <a:r>
              <a:rPr lang="en-US" sz="1500">
                <a:solidFill>
                  <a:srgbClr val="616265"/>
                </a:solidFill>
                <a:latin typeface="Arial"/>
              </a:rPr>
              <a:t>“In 2020, 34 million U.S. households (27% of all U.S. households) reported difficulty paying energy bills or reported that they had kept their home at an unsafe temperature because of energy cost concerns.” </a:t>
            </a:r>
          </a:p>
          <a:p>
            <a:pPr algn="r" defTabSz="914327"/>
            <a:r>
              <a:rPr lang="en-US" sz="1500">
                <a:solidFill>
                  <a:srgbClr val="616265"/>
                </a:solidFill>
                <a:latin typeface="Arial"/>
              </a:rPr>
              <a:t>– U.S. EIA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7ED048-1946-AF97-2315-8A0199E8B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698" y="1589842"/>
            <a:ext cx="3407592" cy="35050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201062-CBCC-F586-DC22-BBA3A03E0D59}"/>
              </a:ext>
            </a:extLst>
          </p:cNvPr>
          <p:cNvSpPr txBox="1"/>
          <p:nvPr/>
        </p:nvSpPr>
        <p:spPr>
          <a:xfrm>
            <a:off x="1023184" y="5871003"/>
            <a:ext cx="56930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/>
              <a:t>1. Wejnert-Depue, C. et al. A Conceptual Framework for Residential Energy Security in the Context of Clean Energy Transitions. </a:t>
            </a:r>
            <a:r>
              <a:rPr lang="en-US" sz="1600" i="1"/>
              <a:t>Submitted</a:t>
            </a:r>
            <a:r>
              <a:rPr lang="en-US" sz="160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02C86-9C20-EBF6-876E-E3AF33E17F22}"/>
              </a:ext>
            </a:extLst>
          </p:cNvPr>
          <p:cNvSpPr txBox="1"/>
          <p:nvPr/>
        </p:nvSpPr>
        <p:spPr>
          <a:xfrm>
            <a:off x="10449752" y="372148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984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DF08A8-33AF-CDBC-7DDD-B9B7C6466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27"/>
            <a:fld id="{FE7A4BB3-E848-5A44-82DF-322201952CD8}" type="slidenum">
              <a:rPr lang="en-US"/>
              <a:pPr defTabSz="914327"/>
              <a:t>14</a:t>
            </a:fld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80975DA-E13D-ED95-E46B-D44A31090A14}"/>
              </a:ext>
            </a:extLst>
          </p:cNvPr>
          <p:cNvSpPr txBox="1">
            <a:spLocks/>
          </p:cNvSpPr>
          <p:nvPr/>
        </p:nvSpPr>
        <p:spPr>
          <a:xfrm>
            <a:off x="2391973" y="225779"/>
            <a:ext cx="9450777" cy="1092483"/>
          </a:xfrm>
          <a:prstGeom prst="rect">
            <a:avLst/>
          </a:prstGeom>
        </p:spPr>
        <p:txBody>
          <a:bodyPr lIns="0" tIns="0" rIns="0" b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914327"/>
            <a:r>
              <a:rPr lang="en-US" sz="2250">
                <a:solidFill>
                  <a:schemeClr val="tx2"/>
                </a:solidFill>
              </a:rPr>
              <a:t>Under net-zero transition, mid-to-low-income groups in more states experience “High” </a:t>
            </a:r>
            <a:r>
              <a:rPr lang="en-US" sz="2250" u="sng">
                <a:solidFill>
                  <a:schemeClr val="tx2"/>
                </a:solidFill>
              </a:rPr>
              <a:t>energy burden</a:t>
            </a:r>
            <a:r>
              <a:rPr lang="en-US" sz="2250">
                <a:solidFill>
                  <a:schemeClr val="tx2"/>
                </a:solidFill>
              </a:rPr>
              <a:t> than business-as-usual in 2050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070C5B-0E80-7BDD-A546-FA7E7B6B861E}"/>
              </a:ext>
            </a:extLst>
          </p:cNvPr>
          <p:cNvSpPr txBox="1"/>
          <p:nvPr/>
        </p:nvSpPr>
        <p:spPr>
          <a:xfrm>
            <a:off x="870126" y="2470506"/>
            <a:ext cx="1202424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500"/>
              <a:t>Business-as-usual</a:t>
            </a:r>
          </a:p>
          <a:p>
            <a:r>
              <a:rPr lang="en-US" sz="1500"/>
              <a:t>2050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4EEE99-FD64-169A-3126-D20E4A1A3E84}"/>
              </a:ext>
            </a:extLst>
          </p:cNvPr>
          <p:cNvSpPr txBox="1"/>
          <p:nvPr/>
        </p:nvSpPr>
        <p:spPr>
          <a:xfrm>
            <a:off x="870125" y="4282990"/>
            <a:ext cx="1202424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500"/>
              <a:t>Net-zero Transition</a:t>
            </a:r>
          </a:p>
          <a:p>
            <a:r>
              <a:rPr lang="en-US" sz="1500"/>
              <a:t>2050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28277-BB8C-F796-8290-239C0233C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5"/>
          <a:stretch/>
        </p:blipFill>
        <p:spPr>
          <a:xfrm>
            <a:off x="1947945" y="1422667"/>
            <a:ext cx="9896361" cy="50829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F3C943-277B-A847-B397-27469BADDFAB}"/>
              </a:ext>
            </a:extLst>
          </p:cNvPr>
          <p:cNvSpPr txBox="1"/>
          <p:nvPr/>
        </p:nvSpPr>
        <p:spPr>
          <a:xfrm>
            <a:off x="2033683" y="5765597"/>
            <a:ext cx="6751583" cy="863250"/>
          </a:xfrm>
          <a:prstGeom prst="rect">
            <a:avLst/>
          </a:prstGeom>
          <a:solidFill>
            <a:schemeClr val="bg1"/>
          </a:solidFill>
        </p:spPr>
        <p:txBody>
          <a:bodyPr wrap="square" lIns="76200" tIns="38100" rIns="76200" bIns="3810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n-US" sz="1667" b="1"/>
              <a:t>Residential Energy Burden</a:t>
            </a:r>
          </a:p>
          <a:p>
            <a:pPr algn="ctr">
              <a:lnSpc>
                <a:spcPct val="150000"/>
              </a:lnSpc>
              <a:spcAft>
                <a:spcPts val="500"/>
              </a:spcAft>
            </a:pPr>
            <a:endParaRPr lang="en-US" sz="1667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7B4F87-C66C-3232-0321-A22A777DD990}"/>
                  </a:ext>
                </a:extLst>
              </p:cNvPr>
              <p:cNvSpPr txBox="1"/>
              <p:nvPr/>
            </p:nvSpPr>
            <p:spPr>
              <a:xfrm>
                <a:off x="2366654" y="6228576"/>
                <a:ext cx="5408468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</a:rPr>
                        <m:t>𝐸𝑛𝑒𝑟𝑔𝑦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𝐵𝑢𝑟𝑑𝑒𝑛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𝑠𝑒𝑟𝑣𝑖𝑐𝑒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𝑝𝑟𝑖𝑐𝑒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𝑠𝑒𝑟𝑣𝑖𝑐𝑒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𝑐𝑜𝑛𝑠𝑢𝑚𝑝𝑡𝑖𝑜𝑛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)/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𝐺𝐷𝑃</m:t>
                      </m:r>
                    </m:oMath>
                  </m:oMathPara>
                </a14:m>
                <a:endParaRPr lang="en-US" sz="15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7B4F87-C66C-3232-0321-A22A777DD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6654" y="6228576"/>
                <a:ext cx="5408468" cy="230832"/>
              </a:xfrm>
              <a:prstGeom prst="rect">
                <a:avLst/>
              </a:prstGeom>
              <a:blipFill>
                <a:blip r:embed="rId4"/>
                <a:stretch>
                  <a:fillRect l="-676" r="-113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893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7C036D-587F-D339-FDE4-4B4F8C47E72D}"/>
              </a:ext>
            </a:extLst>
          </p:cNvPr>
          <p:cNvSpPr/>
          <p:nvPr/>
        </p:nvSpPr>
        <p:spPr>
          <a:xfrm>
            <a:off x="2452563" y="310393"/>
            <a:ext cx="2228494" cy="1182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899B1C5C-0A2D-6BC6-0390-DEF8929E56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2965" y="1986279"/>
            <a:ext cx="2450579" cy="29670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81DD4E-A3CC-4FF7-B70B-DC7DD9548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FE7A4BB3-E848-5A44-82DF-322201952CD8}" type="slidenum">
              <a:rPr lang="en-US"/>
              <a:pPr defTabSz="914363"/>
              <a:t>15</a:t>
            </a:fld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03F14422-179C-A44F-7437-DAEF5B976AEF}"/>
              </a:ext>
            </a:extLst>
          </p:cNvPr>
          <p:cNvSpPr txBox="1">
            <a:spLocks/>
          </p:cNvSpPr>
          <p:nvPr/>
        </p:nvSpPr>
        <p:spPr>
          <a:xfrm>
            <a:off x="2586818" y="225778"/>
            <a:ext cx="9255932" cy="1092483"/>
          </a:xfrm>
          <a:prstGeom prst="rect">
            <a:avLst/>
          </a:prstGeom>
        </p:spPr>
        <p:txBody>
          <a:bodyPr lIns="0" tIns="0" rIns="0" b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ctr">
              <a:lnSpc>
                <a:spcPts val="2200"/>
              </a:lnSpc>
            </a:pPr>
            <a:r>
              <a:rPr lang="en-US" sz="2250">
                <a:solidFill>
                  <a:schemeClr val="tx2"/>
                </a:solidFill>
              </a:rPr>
              <a:t>Mid-to-low-income groups could be more affected than the highest income group by the net-zero policy in terms of energy burden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0C00D3-BA8C-73CA-6A2E-9996F63C1842}"/>
              </a:ext>
            </a:extLst>
          </p:cNvPr>
          <p:cNvSpPr/>
          <p:nvPr/>
        </p:nvSpPr>
        <p:spPr>
          <a:xfrm>
            <a:off x="3527070" y="1986279"/>
            <a:ext cx="578825" cy="281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128527-500F-1813-F182-8153DDAD4DB7}"/>
              </a:ext>
            </a:extLst>
          </p:cNvPr>
          <p:cNvSpPr/>
          <p:nvPr/>
        </p:nvSpPr>
        <p:spPr>
          <a:xfrm>
            <a:off x="6186755" y="2018246"/>
            <a:ext cx="578825" cy="281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0B2593-23A9-6D03-AC9C-3C72110659CC}"/>
              </a:ext>
            </a:extLst>
          </p:cNvPr>
          <p:cNvSpPr/>
          <p:nvPr/>
        </p:nvSpPr>
        <p:spPr>
          <a:xfrm>
            <a:off x="9091531" y="1967084"/>
            <a:ext cx="578825" cy="281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67E401-AF8C-36D8-B9D3-26A3A305BD3D}"/>
              </a:ext>
            </a:extLst>
          </p:cNvPr>
          <p:cNvSpPr txBox="1"/>
          <p:nvPr/>
        </p:nvSpPr>
        <p:spPr>
          <a:xfrm>
            <a:off x="9539661" y="5522893"/>
            <a:ext cx="2303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en-US" sz="1600">
                <a:solidFill>
                  <a:srgbClr val="9E0142"/>
                </a:solidFill>
                <a:latin typeface="Arial"/>
              </a:rPr>
              <a:t>This is absolute change in terms of percentage points (</a:t>
            </a:r>
            <a:r>
              <a:rPr lang="en-US" sz="1600" i="1">
                <a:solidFill>
                  <a:srgbClr val="9E0142"/>
                </a:solidFill>
                <a:latin typeface="Arial"/>
              </a:rPr>
              <a:t>pp</a:t>
            </a:r>
            <a:r>
              <a:rPr lang="en-US" sz="1600">
                <a:solidFill>
                  <a:srgbClr val="9E0142"/>
                </a:solidFill>
                <a:latin typeface="Arial"/>
              </a:rPr>
              <a:t>).</a:t>
            </a: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FFD7E283-0ABB-5975-C598-B73EC15F484D}"/>
              </a:ext>
            </a:extLst>
          </p:cNvPr>
          <p:cNvCxnSpPr>
            <a:cxnSpLocks/>
            <a:stCxn id="5" idx="0"/>
          </p:cNvCxnSpPr>
          <p:nvPr/>
        </p:nvCxnSpPr>
        <p:spPr>
          <a:xfrm rot="5400000" flipH="1" flipV="1">
            <a:off x="10443276" y="5144443"/>
            <a:ext cx="626380" cy="130520"/>
          </a:xfrm>
          <a:prstGeom prst="curvedConnector3">
            <a:avLst>
              <a:gd name="adj1" fmla="val 50000"/>
            </a:avLst>
          </a:prstGeom>
          <a:ln w="19050">
            <a:solidFill>
              <a:srgbClr val="9E01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CE779B3-DB18-1EA2-A0A2-369AE84656DF}"/>
              </a:ext>
            </a:extLst>
          </p:cNvPr>
          <p:cNvSpPr txBox="1"/>
          <p:nvPr/>
        </p:nvSpPr>
        <p:spPr>
          <a:xfrm>
            <a:off x="984456" y="2947563"/>
            <a:ext cx="123623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NZ 2050</a:t>
            </a:r>
          </a:p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Minus</a:t>
            </a:r>
          </a:p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BAU 2050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F8FC30-4CD7-35D5-A607-3902BD2FE517}"/>
              </a:ext>
            </a:extLst>
          </p:cNvPr>
          <p:cNvSpPr txBox="1"/>
          <p:nvPr/>
        </p:nvSpPr>
        <p:spPr>
          <a:xfrm>
            <a:off x="2313486" y="1545786"/>
            <a:ext cx="2377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d1</a:t>
            </a:r>
          </a:p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Lowest income group</a:t>
            </a:r>
          </a:p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in each state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B39257-2A2E-B648-87FC-045A448D7E73}"/>
              </a:ext>
            </a:extLst>
          </p:cNvPr>
          <p:cNvSpPr txBox="1"/>
          <p:nvPr/>
        </p:nvSpPr>
        <p:spPr>
          <a:xfrm>
            <a:off x="4971041" y="1545786"/>
            <a:ext cx="232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d5</a:t>
            </a:r>
          </a:p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Middle income group</a:t>
            </a:r>
          </a:p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in each state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67D4D1D-6E80-3D8C-9DCB-761BF202C72A}"/>
              </a:ext>
            </a:extLst>
          </p:cNvPr>
          <p:cNvSpPr txBox="1"/>
          <p:nvPr/>
        </p:nvSpPr>
        <p:spPr>
          <a:xfrm>
            <a:off x="7434095" y="1545786"/>
            <a:ext cx="2428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d10</a:t>
            </a:r>
          </a:p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Highest income group</a:t>
            </a:r>
          </a:p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in each state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4BFEC3FE-D482-969D-00B5-9A3D29532B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9890" y="2565899"/>
            <a:ext cx="2957749" cy="1965964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F60CE869-1783-4064-F1B5-A03D5D8B5C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6838" y="2565899"/>
            <a:ext cx="2957749" cy="1965964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FE48CE1F-0100-3F6A-FB83-A1512D063C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3786" y="2565899"/>
            <a:ext cx="2957750" cy="196596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41CC037-5C20-4C85-4967-6BDB52A7CAAC}"/>
              </a:ext>
            </a:extLst>
          </p:cNvPr>
          <p:cNvSpPr txBox="1"/>
          <p:nvPr/>
        </p:nvSpPr>
        <p:spPr>
          <a:xfrm>
            <a:off x="2691867" y="4566324"/>
            <a:ext cx="133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9E0142"/>
                </a:solidFill>
              </a:rPr>
              <a:t>+0.6</a:t>
            </a:r>
            <a:r>
              <a:rPr lang="en-US" sz="2800" b="1" i="1">
                <a:solidFill>
                  <a:srgbClr val="9E0142"/>
                </a:solidFill>
              </a:rPr>
              <a:t>pp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2175A4-D6FC-760D-BED0-6B89571D26DF}"/>
              </a:ext>
            </a:extLst>
          </p:cNvPr>
          <p:cNvSpPr txBox="1"/>
          <p:nvPr/>
        </p:nvSpPr>
        <p:spPr>
          <a:xfrm>
            <a:off x="5308656" y="4566324"/>
            <a:ext cx="133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9E0142"/>
                </a:solidFill>
              </a:rPr>
              <a:t>+0.5</a:t>
            </a:r>
            <a:r>
              <a:rPr lang="en-US" sz="2800" b="1" i="1">
                <a:solidFill>
                  <a:srgbClr val="9E0142"/>
                </a:solidFill>
              </a:rPr>
              <a:t>pp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E32275-FBB9-FFF1-2BFA-317E322718E8}"/>
              </a:ext>
            </a:extLst>
          </p:cNvPr>
          <p:cNvSpPr txBox="1"/>
          <p:nvPr/>
        </p:nvSpPr>
        <p:spPr>
          <a:xfrm>
            <a:off x="7925444" y="4566324"/>
            <a:ext cx="133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9E0142"/>
                </a:solidFill>
              </a:rPr>
              <a:t>+0.2</a:t>
            </a:r>
            <a:r>
              <a:rPr lang="en-US" sz="2800" b="1" i="1">
                <a:solidFill>
                  <a:srgbClr val="9E0142"/>
                </a:solidFill>
              </a:rPr>
              <a:t>pp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1BD35A-E6B1-7EED-14D8-235FDD278CC9}"/>
              </a:ext>
            </a:extLst>
          </p:cNvPr>
          <p:cNvSpPr txBox="1"/>
          <p:nvPr/>
        </p:nvSpPr>
        <p:spPr>
          <a:xfrm>
            <a:off x="604450" y="4494762"/>
            <a:ext cx="198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63"/>
            <a:r>
              <a:rPr lang="en-US" sz="1600">
                <a:solidFill>
                  <a:srgbClr val="9E0142"/>
                </a:solidFill>
                <a:latin typeface="Arial"/>
              </a:rPr>
              <a:t>Population weighted average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7A8E4A-17AB-481E-5B7F-E49C1CA1DF03}"/>
              </a:ext>
            </a:extLst>
          </p:cNvPr>
          <p:cNvSpPr txBox="1"/>
          <p:nvPr/>
        </p:nvSpPr>
        <p:spPr>
          <a:xfrm>
            <a:off x="2033683" y="5765597"/>
            <a:ext cx="6751583" cy="863250"/>
          </a:xfrm>
          <a:prstGeom prst="rect">
            <a:avLst/>
          </a:prstGeom>
          <a:solidFill>
            <a:schemeClr val="bg1"/>
          </a:solidFill>
        </p:spPr>
        <p:txBody>
          <a:bodyPr wrap="square" lIns="76200" tIns="38100" rIns="76200" bIns="3810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n-US" sz="1667" b="1"/>
              <a:t>Residential Energy Burden</a:t>
            </a:r>
          </a:p>
          <a:p>
            <a:pPr algn="ctr">
              <a:lnSpc>
                <a:spcPct val="150000"/>
              </a:lnSpc>
              <a:spcAft>
                <a:spcPts val="500"/>
              </a:spcAft>
            </a:pPr>
            <a:endParaRPr lang="en-US" sz="1667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B74E33-975E-CE89-23AE-4BB13ED6399E}"/>
                  </a:ext>
                </a:extLst>
              </p:cNvPr>
              <p:cNvSpPr txBox="1"/>
              <p:nvPr/>
            </p:nvSpPr>
            <p:spPr>
              <a:xfrm>
                <a:off x="2366654" y="6228576"/>
                <a:ext cx="5408468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</a:rPr>
                        <m:t>𝐸𝑛𝑒𝑟𝑔𝑦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𝐵𝑢𝑟𝑑𝑒𝑛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𝑠𝑒𝑟𝑣𝑖𝑐𝑒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𝑝𝑟𝑖𝑐𝑒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𝑠𝑒𝑟𝑣𝑖𝑐𝑒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𝑐𝑜𝑛𝑠𝑢𝑚𝑝𝑡𝑖𝑜𝑛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)/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𝐺𝐷𝑃</m:t>
                      </m:r>
                    </m:oMath>
                  </m:oMathPara>
                </a14:m>
                <a:endParaRPr lang="en-US" sz="15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B74E33-975E-CE89-23AE-4BB13ED63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6654" y="6228576"/>
                <a:ext cx="5408468" cy="230832"/>
              </a:xfrm>
              <a:prstGeom prst="rect">
                <a:avLst/>
              </a:prstGeom>
              <a:blipFill>
                <a:blip r:embed="rId7"/>
                <a:stretch>
                  <a:fillRect l="-676" r="-113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91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60FEA1-F387-9370-01BC-CD9FC1B1F0D1}"/>
              </a:ext>
            </a:extLst>
          </p:cNvPr>
          <p:cNvSpPr/>
          <p:nvPr/>
        </p:nvSpPr>
        <p:spPr>
          <a:xfrm>
            <a:off x="2452563" y="310393"/>
            <a:ext cx="2228494" cy="1182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90D73A-9446-9E87-EAAF-7F12F254E956}"/>
              </a:ext>
            </a:extLst>
          </p:cNvPr>
          <p:cNvSpPr/>
          <p:nvPr/>
        </p:nvSpPr>
        <p:spPr>
          <a:xfrm>
            <a:off x="2825750" y="2301987"/>
            <a:ext cx="539750" cy="3454747"/>
          </a:xfrm>
          <a:prstGeom prst="rect">
            <a:avLst/>
          </a:prstGeom>
          <a:solidFill>
            <a:schemeClr val="tx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675E7D-E2A7-5B63-2557-060ED458E80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6873" y="2157571"/>
            <a:ext cx="4702838" cy="45046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398462-9375-C4FB-A5AC-7C284260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AB0CC7-D852-9327-2FA6-FE3C2546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71020"/>
            <a:ext cx="9144000" cy="10361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333"/>
              <a:t>Energy burden projections under Net-Zero Transition are consistent with intermediate goals in MN Climate Action Framework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501A6-277C-A702-64A0-425C0057B5B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125541" y="1529574"/>
            <a:ext cx="5294818" cy="4504684"/>
          </a:xfrm>
        </p:spPr>
        <p:txBody>
          <a:bodyPr/>
          <a:lstStyle/>
          <a:p>
            <a:pPr>
              <a:lnSpc>
                <a:spcPts val="2167"/>
              </a:lnSpc>
            </a:pPr>
            <a:r>
              <a:rPr lang="en-US" sz="2000"/>
              <a:t>Near-term increase in energy burden due to increase in service prices.</a:t>
            </a:r>
          </a:p>
          <a:p>
            <a:pPr>
              <a:lnSpc>
                <a:spcPts val="2167"/>
              </a:lnSpc>
            </a:pPr>
            <a:r>
              <a:rPr lang="en-US" sz="2000"/>
              <a:t>Under net-zero transition, our projection shows 80% of MN population will have less than 5% energy burden by 2030.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4FF11F-821F-41B0-014E-95137B859BCA}"/>
              </a:ext>
            </a:extLst>
          </p:cNvPr>
          <p:cNvGrpSpPr/>
          <p:nvPr/>
        </p:nvGrpSpPr>
        <p:grpSpPr>
          <a:xfrm>
            <a:off x="5962268" y="3449596"/>
            <a:ext cx="5565123" cy="2933984"/>
            <a:chOff x="7286772" y="4033049"/>
            <a:chExt cx="6678147" cy="35207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EF8479-2054-A16A-2208-4C2A5C63F6CD}"/>
                </a:ext>
              </a:extLst>
            </p:cNvPr>
            <p:cNvSpPr/>
            <p:nvPr/>
          </p:nvSpPr>
          <p:spPr>
            <a:xfrm>
              <a:off x="7286772" y="4033049"/>
              <a:ext cx="6678147" cy="3520781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  <a:alpha val="31000"/>
                  </a:schemeClr>
                </a:gs>
                <a:gs pos="74000">
                  <a:schemeClr val="accent2">
                    <a:lumMod val="45000"/>
                    <a:lumOff val="55000"/>
                    <a:alpha val="47000"/>
                  </a:schemeClr>
                </a:gs>
                <a:gs pos="83000">
                  <a:schemeClr val="accent2">
                    <a:lumMod val="45000"/>
                    <a:lumOff val="55000"/>
                    <a:alpha val="37000"/>
                  </a:schemeClr>
                </a:gs>
                <a:gs pos="100000">
                  <a:schemeClr val="accent2">
                    <a:lumMod val="30000"/>
                    <a:lumOff val="70000"/>
                    <a:alpha val="3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F0F6E8-8757-5A19-BDAD-D018205C6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911" t="50707" r="25372" b="2097"/>
            <a:stretch/>
          </p:blipFill>
          <p:spPr>
            <a:xfrm>
              <a:off x="9799857" y="4149274"/>
              <a:ext cx="3469875" cy="265842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EB623F-237F-7D1F-3FAB-854407329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84" t="7570" r="86513" b="63080"/>
            <a:stretch/>
          </p:blipFill>
          <p:spPr>
            <a:xfrm>
              <a:off x="7886281" y="5343794"/>
              <a:ext cx="1756131" cy="165318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9C2428-33D2-E318-46E6-9572EC941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6092" y="7074596"/>
              <a:ext cx="6406776" cy="40161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B63D334-DC7F-C16F-2A7D-35153DFFE2A7}"/>
              </a:ext>
            </a:extLst>
          </p:cNvPr>
          <p:cNvSpPr txBox="1"/>
          <p:nvPr/>
        </p:nvSpPr>
        <p:spPr>
          <a:xfrm>
            <a:off x="5382858" y="6356643"/>
            <a:ext cx="7170842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7"/>
              <a:t>Source: https://climate.state.mn.us/sites/climate-action/files/Climate%20Action%20Framework.pdf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C2B3CD-6107-268F-64DB-3313502C145B}"/>
              </a:ext>
            </a:extLst>
          </p:cNvPr>
          <p:cNvSpPr txBox="1"/>
          <p:nvPr/>
        </p:nvSpPr>
        <p:spPr>
          <a:xfrm>
            <a:off x="960958" y="1532613"/>
            <a:ext cx="4702838" cy="641779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 algn="ctr">
              <a:lnSpc>
                <a:spcPts val="2333"/>
              </a:lnSpc>
              <a:spcAft>
                <a:spcPts val="500"/>
              </a:spcAft>
            </a:pPr>
            <a:r>
              <a:rPr lang="en-US" sz="1667" b="1"/>
              <a:t>MN Residential Energy Burden over years by income decile under Net-Zero Transition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1876C5-E42E-DB7A-B054-E1B821CF73C5}"/>
              </a:ext>
            </a:extLst>
          </p:cNvPr>
          <p:cNvCxnSpPr>
            <a:cxnSpLocks/>
          </p:cNvCxnSpPr>
          <p:nvPr/>
        </p:nvCxnSpPr>
        <p:spPr>
          <a:xfrm>
            <a:off x="1422704" y="3296898"/>
            <a:ext cx="3900333" cy="0"/>
          </a:xfrm>
          <a:prstGeom prst="line">
            <a:avLst/>
          </a:prstGeom>
          <a:ln w="28575"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9581C0D-638E-8946-B683-01DA463E9A58}"/>
              </a:ext>
            </a:extLst>
          </p:cNvPr>
          <p:cNvSpPr txBox="1"/>
          <p:nvPr/>
        </p:nvSpPr>
        <p:spPr>
          <a:xfrm flipH="1">
            <a:off x="5398735" y="3044929"/>
            <a:ext cx="833837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b="1"/>
              <a:t>5%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0688AD-6D1C-6027-4BAF-1B705934B1B7}"/>
              </a:ext>
            </a:extLst>
          </p:cNvPr>
          <p:cNvSpPr txBox="1"/>
          <p:nvPr/>
        </p:nvSpPr>
        <p:spPr>
          <a:xfrm flipH="1">
            <a:off x="2747737" y="2274525"/>
            <a:ext cx="833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2030</a:t>
            </a:r>
          </a:p>
        </p:txBody>
      </p:sp>
    </p:spTree>
    <p:extLst>
      <p:ext uri="{BB962C8B-B14F-4D97-AF65-F5344CB8AC3E}">
        <p14:creationId xmlns:p14="http://schemas.microsoft.com/office/powerpoint/2010/main" val="15473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10E01B-AB4A-11C1-2670-718BBE84D351}"/>
              </a:ext>
            </a:extLst>
          </p:cNvPr>
          <p:cNvSpPr/>
          <p:nvPr/>
        </p:nvSpPr>
        <p:spPr>
          <a:xfrm>
            <a:off x="2452563" y="310393"/>
            <a:ext cx="2228494" cy="1182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DF08A8-33AF-CDBC-7DDD-B9B7C6466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27"/>
            <a:fld id="{FE7A4BB3-E848-5A44-82DF-322201952CD8}" type="slidenum">
              <a:rPr lang="en-US"/>
              <a:pPr defTabSz="914327"/>
              <a:t>17</a:t>
            </a:fld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E6C31E6-9C2F-8A3A-F006-6622CC2C2FDD}"/>
              </a:ext>
            </a:extLst>
          </p:cNvPr>
          <p:cNvSpPr txBox="1">
            <a:spLocks/>
          </p:cNvSpPr>
          <p:nvPr/>
        </p:nvSpPr>
        <p:spPr>
          <a:xfrm>
            <a:off x="2529122" y="160730"/>
            <a:ext cx="9042176" cy="1092483"/>
          </a:xfrm>
          <a:prstGeom prst="rect">
            <a:avLst/>
          </a:prstGeom>
        </p:spPr>
        <p:txBody>
          <a:bodyPr lIns="0" tIns="0" rIns="0" b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914327"/>
            <a:r>
              <a:rPr lang="en-US" sz="2333">
                <a:solidFill>
                  <a:schemeClr val="tx2"/>
                </a:solidFill>
              </a:rPr>
              <a:t>Under net-zero transition, low-income groups in more states experience “Low Comfort” than the business-as-usual in 2050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94C48C3-451D-6857-7804-9E736D740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3"/>
          <a:stretch/>
        </p:blipFill>
        <p:spPr>
          <a:xfrm>
            <a:off x="1912571" y="1459864"/>
            <a:ext cx="9941324" cy="495153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0880007-B5BC-297B-14F7-D6087054D94E}"/>
              </a:ext>
            </a:extLst>
          </p:cNvPr>
          <p:cNvSpPr txBox="1"/>
          <p:nvPr/>
        </p:nvSpPr>
        <p:spPr>
          <a:xfrm>
            <a:off x="870126" y="2470506"/>
            <a:ext cx="1202424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500"/>
              <a:t>Business-as-usual</a:t>
            </a:r>
          </a:p>
          <a:p>
            <a:r>
              <a:rPr lang="en-US" sz="1500"/>
              <a:t>2050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FD0AA7-4D44-7A79-51CD-D39E7FCF5F15}"/>
              </a:ext>
            </a:extLst>
          </p:cNvPr>
          <p:cNvSpPr txBox="1"/>
          <p:nvPr/>
        </p:nvSpPr>
        <p:spPr>
          <a:xfrm>
            <a:off x="870125" y="4282990"/>
            <a:ext cx="1202424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500"/>
              <a:t>Net-zero Transition</a:t>
            </a:r>
          </a:p>
          <a:p>
            <a:r>
              <a:rPr lang="en-US" sz="1500"/>
              <a:t>2050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D1659E-D135-6CA6-AEF1-FB0F8A95E68C}"/>
              </a:ext>
            </a:extLst>
          </p:cNvPr>
          <p:cNvSpPr txBox="1"/>
          <p:nvPr/>
        </p:nvSpPr>
        <p:spPr>
          <a:xfrm>
            <a:off x="2033683" y="5765597"/>
            <a:ext cx="6751583" cy="863250"/>
          </a:xfrm>
          <a:prstGeom prst="rect">
            <a:avLst/>
          </a:prstGeom>
          <a:solidFill>
            <a:schemeClr val="bg1"/>
          </a:solidFill>
        </p:spPr>
        <p:txBody>
          <a:bodyPr wrap="square" lIns="76200" tIns="38100" rIns="76200" bIns="3810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n-US" sz="1667" b="1"/>
              <a:t>Satiation Gap of </a:t>
            </a:r>
            <a:r>
              <a:rPr lang="en-US" sz="1667" b="1" u="sng"/>
              <a:t>Residential Modern Heating Service</a:t>
            </a:r>
          </a:p>
          <a:p>
            <a:pPr algn="ctr">
              <a:lnSpc>
                <a:spcPct val="150000"/>
              </a:lnSpc>
              <a:spcAft>
                <a:spcPts val="500"/>
              </a:spcAft>
            </a:pPr>
            <a:endParaRPr lang="en-US" sz="1667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B73869A-F936-C857-06AF-DC291DBAD4AD}"/>
                  </a:ext>
                </a:extLst>
              </p:cNvPr>
              <p:cNvSpPr txBox="1"/>
              <p:nvPr/>
            </p:nvSpPr>
            <p:spPr>
              <a:xfrm>
                <a:off x="1471336" y="6381500"/>
                <a:ext cx="7914411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</a:rPr>
                        <m:t>𝑆𝑎𝑡𝑖𝑎𝑡𝑖𝑜𝑛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𝐺𝑎𝑝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𝑠𝑒𝑟𝑣𝑖𝑐𝑒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𝑐𝑜𝑛𝑠𝑢𝑚𝑝𝑡𝑖𝑜𝑛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𝑓𝑙𝑜𝑜𝑟𝑠𝑝𝑎𝑐𝑒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)/(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𝑠𝑎𝑡𝑖𝑎𝑡𝑖𝑜𝑛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𝑑𝑒𝑚𝑎𝑛𝑑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𝑓𝑙𝑜𝑜𝑟𝑠𝑝𝑎𝑐𝑒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B73869A-F936-C857-06AF-DC291DBAD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336" y="6381500"/>
                <a:ext cx="7914411" cy="230832"/>
              </a:xfrm>
              <a:prstGeom prst="rect">
                <a:avLst/>
              </a:prstGeom>
              <a:blipFill>
                <a:blip r:embed="rId4"/>
                <a:stretch>
                  <a:fillRect r="-308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982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22A96D-BA1F-B0A6-9765-53598586C3A6}"/>
              </a:ext>
            </a:extLst>
          </p:cNvPr>
          <p:cNvSpPr/>
          <p:nvPr/>
        </p:nvSpPr>
        <p:spPr>
          <a:xfrm>
            <a:off x="2452563" y="310393"/>
            <a:ext cx="2228494" cy="1182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ap&#10;&#10;Description automatically generated">
            <a:extLst>
              <a:ext uri="{FF2B5EF4-FFF2-40B4-BE49-F238E27FC236}">
                <a16:creationId xmlns:a16="http://schemas.microsoft.com/office/drawing/2014/main" id="{35499822-DB15-6D1B-0494-EEE158CE29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9657" y="2569464"/>
            <a:ext cx="2956784" cy="196596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DF08A8-33AF-CDBC-7DDD-B9B7C6466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FE7A4BB3-E848-5A44-82DF-322201952CD8}" type="slidenum">
              <a:rPr lang="en-US"/>
              <a:pPr defTabSz="914363"/>
              <a:t>18</a:t>
            </a:fld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E6C31E6-9C2F-8A3A-F006-6622CC2C2FDD}"/>
              </a:ext>
            </a:extLst>
          </p:cNvPr>
          <p:cNvSpPr txBox="1">
            <a:spLocks/>
          </p:cNvSpPr>
          <p:nvPr/>
        </p:nvSpPr>
        <p:spPr>
          <a:xfrm>
            <a:off x="2313486" y="20904"/>
            <a:ext cx="9529265" cy="1297357"/>
          </a:xfrm>
          <a:prstGeom prst="rect">
            <a:avLst/>
          </a:prstGeom>
        </p:spPr>
        <p:txBody>
          <a:bodyPr lIns="0" tIns="0" rIns="0" b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333">
                <a:solidFill>
                  <a:schemeClr val="tx2"/>
                </a:solidFill>
              </a:rPr>
              <a:t>The net-zero policy leads to much higher increase in the satiation gap of modern heating service for the lowest income group than high-to-mid-income group</a:t>
            </a:r>
            <a:endParaRPr lang="en-US" sz="2800" b="1" dirty="0">
              <a:solidFill>
                <a:srgbClr val="9E014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C4C1D8-768A-FD41-2A24-749E09AEB09D}"/>
              </a:ext>
            </a:extLst>
          </p:cNvPr>
          <p:cNvSpPr txBox="1"/>
          <p:nvPr/>
        </p:nvSpPr>
        <p:spPr>
          <a:xfrm>
            <a:off x="984456" y="2947563"/>
            <a:ext cx="123623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NZ 2050</a:t>
            </a:r>
          </a:p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Minus</a:t>
            </a:r>
          </a:p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BAU 2050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B47A93-41EC-1425-9AD0-A1C490862DB2}"/>
              </a:ext>
            </a:extLst>
          </p:cNvPr>
          <p:cNvSpPr txBox="1"/>
          <p:nvPr/>
        </p:nvSpPr>
        <p:spPr>
          <a:xfrm>
            <a:off x="2691867" y="4566324"/>
            <a:ext cx="133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9E0142"/>
                </a:solidFill>
              </a:rPr>
              <a:t>+5.4</a:t>
            </a:r>
            <a:r>
              <a:rPr lang="en-US" sz="2800" b="1" i="1">
                <a:solidFill>
                  <a:srgbClr val="9E0142"/>
                </a:solidFill>
              </a:rPr>
              <a:t>pp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E0E026-DCF0-182D-C745-2EB85D463C59}"/>
              </a:ext>
            </a:extLst>
          </p:cNvPr>
          <p:cNvSpPr txBox="1"/>
          <p:nvPr/>
        </p:nvSpPr>
        <p:spPr>
          <a:xfrm>
            <a:off x="5308656" y="4566324"/>
            <a:ext cx="133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9E0142"/>
                </a:solidFill>
              </a:rPr>
              <a:t>+0.9</a:t>
            </a:r>
            <a:r>
              <a:rPr lang="en-US" sz="2800" b="1" i="1">
                <a:solidFill>
                  <a:srgbClr val="9E0142"/>
                </a:solidFill>
              </a:rPr>
              <a:t>pp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1C52C3-2F98-8994-A607-0A32236C10CA}"/>
              </a:ext>
            </a:extLst>
          </p:cNvPr>
          <p:cNvSpPr txBox="1"/>
          <p:nvPr/>
        </p:nvSpPr>
        <p:spPr>
          <a:xfrm>
            <a:off x="7925444" y="4566324"/>
            <a:ext cx="133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9E0142"/>
                </a:solidFill>
              </a:rPr>
              <a:t>+0.0</a:t>
            </a:r>
            <a:r>
              <a:rPr lang="en-US" sz="2800" b="1" i="1">
                <a:solidFill>
                  <a:srgbClr val="9E0142"/>
                </a:solidFill>
              </a:rPr>
              <a:t>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601632-3B66-52D7-19C6-2E8979783CB0}"/>
              </a:ext>
            </a:extLst>
          </p:cNvPr>
          <p:cNvSpPr txBox="1"/>
          <p:nvPr/>
        </p:nvSpPr>
        <p:spPr>
          <a:xfrm>
            <a:off x="604450" y="4494762"/>
            <a:ext cx="198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63"/>
            <a:r>
              <a:rPr lang="en-US" sz="1600">
                <a:solidFill>
                  <a:srgbClr val="9E0142"/>
                </a:solidFill>
                <a:latin typeface="Arial"/>
              </a:rPr>
              <a:t>Population weighted average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F6AABC-D651-2114-289A-F9E6CE17C3EE}"/>
              </a:ext>
            </a:extLst>
          </p:cNvPr>
          <p:cNvSpPr txBox="1"/>
          <p:nvPr/>
        </p:nvSpPr>
        <p:spPr>
          <a:xfrm>
            <a:off x="2313486" y="1545786"/>
            <a:ext cx="2377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d1</a:t>
            </a:r>
          </a:p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Lowest income group</a:t>
            </a:r>
          </a:p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in each state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4CA726-CAEB-F385-5063-98DAEF32C83F}"/>
              </a:ext>
            </a:extLst>
          </p:cNvPr>
          <p:cNvSpPr txBox="1"/>
          <p:nvPr/>
        </p:nvSpPr>
        <p:spPr>
          <a:xfrm>
            <a:off x="4971041" y="1545786"/>
            <a:ext cx="232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d5</a:t>
            </a:r>
          </a:p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Middle income group</a:t>
            </a:r>
          </a:p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in each state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0C6FD8-5211-BD51-0EF1-7BCFC19C210F}"/>
              </a:ext>
            </a:extLst>
          </p:cNvPr>
          <p:cNvSpPr txBox="1"/>
          <p:nvPr/>
        </p:nvSpPr>
        <p:spPr>
          <a:xfrm>
            <a:off x="7434095" y="1545786"/>
            <a:ext cx="2428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d10</a:t>
            </a:r>
          </a:p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Highest income group</a:t>
            </a:r>
          </a:p>
          <a:p>
            <a:pPr algn="ctr" defTabSz="914363"/>
            <a:r>
              <a:rPr lang="en-US">
                <a:solidFill>
                  <a:srgbClr val="616265"/>
                </a:solidFill>
                <a:latin typeface="Arial"/>
              </a:rPr>
              <a:t>in each state</a:t>
            </a:r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B26CB316-EE7F-F87C-75F0-FF5FC2D06D9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371935" y="5073102"/>
            <a:ext cx="626380" cy="273202"/>
          </a:xfrm>
          <a:prstGeom prst="curvedConnector3">
            <a:avLst>
              <a:gd name="adj1" fmla="val 50000"/>
            </a:avLst>
          </a:prstGeom>
          <a:ln w="19050">
            <a:solidFill>
              <a:srgbClr val="9E01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Map&#10;&#10;Description automatically generated">
            <a:extLst>
              <a:ext uri="{FF2B5EF4-FFF2-40B4-BE49-F238E27FC236}">
                <a16:creationId xmlns:a16="http://schemas.microsoft.com/office/drawing/2014/main" id="{3C75C201-72A4-1CC4-3421-7C59AC24F7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404" y="2569464"/>
            <a:ext cx="2956785" cy="1965964"/>
          </a:xfrm>
          <a:prstGeom prst="rect">
            <a:avLst/>
          </a:prstGeom>
        </p:spPr>
      </p:pic>
      <p:pic>
        <p:nvPicPr>
          <p:cNvPr id="39" name="Picture 38" descr="Map&#10;&#10;Description automatically generated">
            <a:extLst>
              <a:ext uri="{FF2B5EF4-FFF2-40B4-BE49-F238E27FC236}">
                <a16:creationId xmlns:a16="http://schemas.microsoft.com/office/drawing/2014/main" id="{190C23F2-3B5B-DA3F-04B0-B55163BCAA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1153" y="2569464"/>
            <a:ext cx="2956784" cy="1965964"/>
          </a:xfrm>
          <a:prstGeom prst="rect">
            <a:avLst/>
          </a:prstGeom>
        </p:spPr>
      </p:pic>
      <p:pic>
        <p:nvPicPr>
          <p:cNvPr id="42" name="Picture 41" descr="Map&#10;&#10;Description automatically generated">
            <a:extLst>
              <a:ext uri="{FF2B5EF4-FFF2-40B4-BE49-F238E27FC236}">
                <a16:creationId xmlns:a16="http://schemas.microsoft.com/office/drawing/2014/main" id="{7C286D3E-061B-0A19-47E8-E827CCD7F8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7286" y="1866976"/>
            <a:ext cx="2294714" cy="293661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69DE92E-3CBA-D8A5-3B1F-4AD79F33FDD0}"/>
              </a:ext>
            </a:extLst>
          </p:cNvPr>
          <p:cNvSpPr txBox="1"/>
          <p:nvPr/>
        </p:nvSpPr>
        <p:spPr>
          <a:xfrm>
            <a:off x="9539661" y="5522893"/>
            <a:ext cx="2303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en-US" sz="1600">
                <a:solidFill>
                  <a:srgbClr val="9E0142"/>
                </a:solidFill>
                <a:latin typeface="Arial"/>
              </a:rPr>
              <a:t>This is absolute change in terms of percentage points (</a:t>
            </a:r>
            <a:r>
              <a:rPr lang="en-US" sz="1600" i="1">
                <a:solidFill>
                  <a:srgbClr val="9E0142"/>
                </a:solidFill>
                <a:latin typeface="Arial"/>
              </a:rPr>
              <a:t>pp</a:t>
            </a:r>
            <a:r>
              <a:rPr lang="en-US" sz="1600">
                <a:solidFill>
                  <a:srgbClr val="9E0142"/>
                </a:solidFill>
                <a:latin typeface="Arial"/>
              </a:rPr>
              <a:t>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C1174-8B02-6F64-E13F-68262308A05B}"/>
              </a:ext>
            </a:extLst>
          </p:cNvPr>
          <p:cNvSpPr txBox="1"/>
          <p:nvPr/>
        </p:nvSpPr>
        <p:spPr>
          <a:xfrm>
            <a:off x="2033683" y="5765597"/>
            <a:ext cx="6751583" cy="863250"/>
          </a:xfrm>
          <a:prstGeom prst="rect">
            <a:avLst/>
          </a:prstGeom>
          <a:solidFill>
            <a:schemeClr val="bg1"/>
          </a:solidFill>
        </p:spPr>
        <p:txBody>
          <a:bodyPr wrap="square" lIns="76200" tIns="38100" rIns="76200" bIns="3810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n-US" sz="1667" b="1"/>
              <a:t>Satiation Gap of </a:t>
            </a:r>
            <a:r>
              <a:rPr lang="en-US" sz="1667" b="1" u="sng"/>
              <a:t>Residential Modern Heating Service</a:t>
            </a:r>
          </a:p>
          <a:p>
            <a:pPr algn="ctr">
              <a:lnSpc>
                <a:spcPct val="150000"/>
              </a:lnSpc>
              <a:spcAft>
                <a:spcPts val="500"/>
              </a:spcAft>
            </a:pPr>
            <a:endParaRPr lang="en-US" sz="1667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28EC85-3FA5-261B-60DB-36E178C39707}"/>
                  </a:ext>
                </a:extLst>
              </p:cNvPr>
              <p:cNvSpPr txBox="1"/>
              <p:nvPr/>
            </p:nvSpPr>
            <p:spPr>
              <a:xfrm>
                <a:off x="1471336" y="6381500"/>
                <a:ext cx="7914411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</a:rPr>
                        <m:t>𝑆𝑎𝑡𝑖𝑎𝑡𝑖𝑜𝑛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𝐺𝑎𝑝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𝑠𝑒𝑟𝑣𝑖𝑐𝑒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𝑐𝑜𝑛𝑠𝑢𝑚𝑝𝑡𝑖𝑜𝑛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𝑓𝑙𝑜𝑜𝑟𝑠𝑝𝑎𝑐𝑒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)/(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𝑠𝑎𝑡𝑖𝑎𝑡𝑖𝑜𝑛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𝑑𝑒𝑚𝑎𝑛𝑑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𝑓𝑙𝑜𝑜𝑟𝑠𝑝𝑎𝑐𝑒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28EC85-3FA5-261B-60DB-36E178C39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336" y="6381500"/>
                <a:ext cx="7914411" cy="230832"/>
              </a:xfrm>
              <a:prstGeom prst="rect">
                <a:avLst/>
              </a:prstGeom>
              <a:blipFill>
                <a:blip r:embed="rId7"/>
                <a:stretch>
                  <a:fillRect r="-308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642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30116-A512-8D03-F0C5-4254CA5C787C}"/>
              </a:ext>
            </a:extLst>
          </p:cNvPr>
          <p:cNvSpPr/>
          <p:nvPr/>
        </p:nvSpPr>
        <p:spPr>
          <a:xfrm>
            <a:off x="2452563" y="310393"/>
            <a:ext cx="2228494" cy="1182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398462-9375-C4FB-A5AC-7C284260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AB0CC7-D852-9327-2FA6-FE3C2546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563" y="225778"/>
            <a:ext cx="9358437" cy="1092483"/>
          </a:xfrm>
        </p:spPr>
        <p:txBody>
          <a:bodyPr/>
          <a:lstStyle/>
          <a:p>
            <a:r>
              <a:rPr lang="en-US" sz="2667"/>
              <a:t>10% of MN population still keeps their homes at “Low Comfort” temperatures in 2050 under Net-Zero Transition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B1D89F-342E-F024-B2CC-D2350CC55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063" y="2695387"/>
            <a:ext cx="5073038" cy="37816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57D868-3CC5-32CB-80C1-B246816EA2BD}"/>
              </a:ext>
            </a:extLst>
          </p:cNvPr>
          <p:cNvSpPr txBox="1"/>
          <p:nvPr/>
        </p:nvSpPr>
        <p:spPr>
          <a:xfrm>
            <a:off x="1251479" y="1625540"/>
            <a:ext cx="5069993" cy="641779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 algn="ctr">
              <a:lnSpc>
                <a:spcPts val="2333"/>
              </a:lnSpc>
              <a:spcAft>
                <a:spcPts val="500"/>
              </a:spcAft>
            </a:pPr>
            <a:r>
              <a:rPr lang="en-US" sz="1667" b="1"/>
              <a:t>Percent of MN population in each comfort-level category under Net-Zero Transition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E2707B-1C01-205F-3D0B-38FD4CA150A6}"/>
              </a:ext>
            </a:extLst>
          </p:cNvPr>
          <p:cNvSpPr txBox="1"/>
          <p:nvPr/>
        </p:nvSpPr>
        <p:spPr>
          <a:xfrm>
            <a:off x="1577639" y="2331076"/>
            <a:ext cx="471138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i="1"/>
              <a:t>based on their modern heating service consumption </a:t>
            </a:r>
          </a:p>
        </p:txBody>
      </p:sp>
    </p:spTree>
    <p:extLst>
      <p:ext uri="{BB962C8B-B14F-4D97-AF65-F5344CB8AC3E}">
        <p14:creationId xmlns:p14="http://schemas.microsoft.com/office/powerpoint/2010/main" val="245482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C5DC57-3EA2-A3C0-A59E-D926738E7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4AD391F-26D3-78D5-EA03-AC58771F8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/>
              <a:t>Motivation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003493-C4A4-7FD7-451B-BB1DEACDA96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0"/>
            <a:ext cx="6537960" cy="4572001"/>
          </a:xfrm>
        </p:spPr>
        <p:txBody>
          <a:bodyPr/>
          <a:lstStyle/>
          <a:p>
            <a:r>
              <a:rPr lang="en-US"/>
              <a:t>Decarbonization policies play a crucial role in addressing climate change.</a:t>
            </a:r>
          </a:p>
          <a:p>
            <a:r>
              <a:rPr lang="en-US"/>
              <a:t>Existing research has primarily centered on exploring decarbonization pathways in energy supply. </a:t>
            </a:r>
          </a:p>
          <a:p>
            <a:r>
              <a:rPr lang="en-US"/>
              <a:t>Little research has been done on the decarbonization impacts on residential energy security</a:t>
            </a:r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F7A42B-CB83-E4C9-0D98-E06DAABD10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7"/>
          <a:stretch/>
        </p:blipFill>
        <p:spPr>
          <a:xfrm>
            <a:off x="8039144" y="1483752"/>
            <a:ext cx="4000456" cy="51484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5B9A76-E1B8-C435-7E2D-0DEBD75CA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80" y="1391810"/>
            <a:ext cx="7676850" cy="52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398462-9375-C4FB-A5AC-7C284260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949BCA-0F2D-71E0-EFF4-B342DF813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143" y="2365671"/>
            <a:ext cx="4266552" cy="4266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24D28A-5D9A-A544-0059-513E673F509B}"/>
              </a:ext>
            </a:extLst>
          </p:cNvPr>
          <p:cNvSpPr txBox="1"/>
          <p:nvPr/>
        </p:nvSpPr>
        <p:spPr>
          <a:xfrm>
            <a:off x="6591920" y="1659958"/>
            <a:ext cx="5069993" cy="641779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 algn="ctr">
              <a:lnSpc>
                <a:spcPts val="2333"/>
              </a:lnSpc>
              <a:spcAft>
                <a:spcPts val="500"/>
              </a:spcAft>
            </a:pPr>
            <a:r>
              <a:rPr lang="en-US" sz="1667" b="1"/>
              <a:t>MN Satiation Gap for modern heating over years by income decile under Net-Zero Transition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B1D89F-342E-F024-B2CC-D2350CC55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063" y="2695387"/>
            <a:ext cx="5073038" cy="37816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57D868-3CC5-32CB-80C1-B246816EA2BD}"/>
              </a:ext>
            </a:extLst>
          </p:cNvPr>
          <p:cNvSpPr txBox="1"/>
          <p:nvPr/>
        </p:nvSpPr>
        <p:spPr>
          <a:xfrm>
            <a:off x="1251479" y="1625540"/>
            <a:ext cx="5069993" cy="641779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 algn="ctr">
              <a:lnSpc>
                <a:spcPts val="2333"/>
              </a:lnSpc>
              <a:spcAft>
                <a:spcPts val="500"/>
              </a:spcAft>
            </a:pPr>
            <a:r>
              <a:rPr lang="en-US" sz="1667" b="1"/>
              <a:t>Percent of MN population in each comfort-level category under Net-Zero Transition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E2707B-1C01-205F-3D0B-38FD4CA150A6}"/>
              </a:ext>
            </a:extLst>
          </p:cNvPr>
          <p:cNvSpPr txBox="1"/>
          <p:nvPr/>
        </p:nvSpPr>
        <p:spPr>
          <a:xfrm>
            <a:off x="1577639" y="2331076"/>
            <a:ext cx="471138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i="1"/>
              <a:t>based on their modern heating service consumption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534BA6-920C-D9CE-1219-54B5EE1AF015}"/>
              </a:ext>
            </a:extLst>
          </p:cNvPr>
          <p:cNvSpPr/>
          <p:nvPr/>
        </p:nvSpPr>
        <p:spPr>
          <a:xfrm>
            <a:off x="2452563" y="310393"/>
            <a:ext cx="2228494" cy="1182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04FAB987-4DB7-4D4D-E637-A2A50AAB2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563" y="225778"/>
            <a:ext cx="9358437" cy="1092483"/>
          </a:xfrm>
        </p:spPr>
        <p:txBody>
          <a:bodyPr/>
          <a:lstStyle/>
          <a:p>
            <a:r>
              <a:rPr lang="en-US" sz="2667"/>
              <a:t>10% of MN population still keeps their homes at “Low Comfort” temperatures in 2050 under Net-Zero Transition</a:t>
            </a:r>
          </a:p>
        </p:txBody>
      </p:sp>
    </p:spTree>
    <p:extLst>
      <p:ext uri="{BB962C8B-B14F-4D97-AF65-F5344CB8AC3E}">
        <p14:creationId xmlns:p14="http://schemas.microsoft.com/office/powerpoint/2010/main" val="161568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C12601-12E0-80B5-C634-377C68CCAE08}"/>
              </a:ext>
            </a:extLst>
          </p:cNvPr>
          <p:cNvSpPr/>
          <p:nvPr/>
        </p:nvSpPr>
        <p:spPr>
          <a:xfrm>
            <a:off x="2452563" y="310393"/>
            <a:ext cx="2228494" cy="1182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341F3E-7A90-F939-7103-EE62D1A0A92C}"/>
              </a:ext>
            </a:extLst>
          </p:cNvPr>
          <p:cNvGrpSpPr/>
          <p:nvPr/>
        </p:nvGrpSpPr>
        <p:grpSpPr>
          <a:xfrm>
            <a:off x="1109534" y="2120822"/>
            <a:ext cx="5334000" cy="2634997"/>
            <a:chOff x="7520940" y="1672888"/>
            <a:chExt cx="6400800" cy="3161996"/>
          </a:xfrm>
        </p:grpSpPr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BA856903-5947-F555-3C00-C9A99C605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0940" y="2091684"/>
              <a:ext cx="6400800" cy="2743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0938C5-1A47-887F-CC04-4DA8D7107CC3}"/>
                </a:ext>
              </a:extLst>
            </p:cNvPr>
            <p:cNvSpPr txBox="1"/>
            <p:nvPr/>
          </p:nvSpPr>
          <p:spPr>
            <a:xfrm>
              <a:off x="8332470" y="1672888"/>
              <a:ext cx="2263313" cy="3877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500"/>
                <a:t>Net-Zero Transition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3557C9-B55F-B5DA-C20F-A91A9B6DD9D6}"/>
              </a:ext>
            </a:extLst>
          </p:cNvPr>
          <p:cNvGrpSpPr/>
          <p:nvPr/>
        </p:nvGrpSpPr>
        <p:grpSpPr>
          <a:xfrm>
            <a:off x="1109535" y="2113944"/>
            <a:ext cx="5334011" cy="2639948"/>
            <a:chOff x="1165847" y="1668780"/>
            <a:chExt cx="6400813" cy="3167938"/>
          </a:xfrm>
        </p:grpSpPr>
        <p:pic>
          <p:nvPicPr>
            <p:cNvPr id="10" name="Picture 9" descr="Map&#10;&#10;Description automatically generated">
              <a:extLst>
                <a:ext uri="{FF2B5EF4-FFF2-40B4-BE49-F238E27FC236}">
                  <a16:creationId xmlns:a16="http://schemas.microsoft.com/office/drawing/2014/main" id="{507BBAC2-E7B2-4277-9B47-92F29A44A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5847" y="2093512"/>
              <a:ext cx="6400813" cy="274320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23CDFC-1239-DEF7-0FFC-5AC015C748F0}"/>
                </a:ext>
              </a:extLst>
            </p:cNvPr>
            <p:cNvSpPr txBox="1"/>
            <p:nvPr/>
          </p:nvSpPr>
          <p:spPr>
            <a:xfrm>
              <a:off x="1977390" y="1668780"/>
              <a:ext cx="2112502" cy="3877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500"/>
                <a:t>Business-as-usual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D1FBA2-734E-0DCC-8F47-2134D3490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D493C5-5CBF-834E-9415-C4080C6E1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563" y="225778"/>
            <a:ext cx="9358437" cy="1092483"/>
          </a:xfrm>
        </p:spPr>
        <p:txBody>
          <a:bodyPr/>
          <a:lstStyle/>
          <a:p>
            <a:r>
              <a:rPr lang="en-US" sz="2667"/>
              <a:t>Energy inequality in residential modern heating services varies across states under the Business-as-usual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DD256-B3E0-961C-7656-4AA3A86C11DB}"/>
              </a:ext>
            </a:extLst>
          </p:cNvPr>
          <p:cNvSpPr txBox="1"/>
          <p:nvPr/>
        </p:nvSpPr>
        <p:spPr>
          <a:xfrm>
            <a:off x="947641" y="1627978"/>
            <a:ext cx="5879185" cy="346826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 algn="ctr">
              <a:lnSpc>
                <a:spcPts val="2333"/>
              </a:lnSpc>
              <a:spcAft>
                <a:spcPts val="500"/>
              </a:spcAft>
            </a:pPr>
            <a:r>
              <a:rPr lang="en-US" sz="1667" b="1"/>
              <a:t>Residential modern heating service inequality in 2050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097953-38C8-7157-3D04-E8ADEAE367B9}"/>
              </a:ext>
            </a:extLst>
          </p:cNvPr>
          <p:cNvSpPr txBox="1"/>
          <p:nvPr/>
        </p:nvSpPr>
        <p:spPr>
          <a:xfrm>
            <a:off x="1040568" y="5100956"/>
            <a:ext cx="5622285" cy="781111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>
              <a:lnSpc>
                <a:spcPts val="1917"/>
              </a:lnSpc>
              <a:spcAft>
                <a:spcPts val="500"/>
              </a:spcAft>
            </a:pPr>
            <a:r>
              <a:rPr lang="en-US" sz="1167"/>
              <a:t>*Service inequality index is calculated using the service consumption of the highest income decile divided by the sum of service consumptions over the lowest four income deciles. A higher index indicates a greater degree of inequality.</a:t>
            </a:r>
          </a:p>
        </p:txBody>
      </p:sp>
    </p:spTree>
    <p:extLst>
      <p:ext uri="{BB962C8B-B14F-4D97-AF65-F5344CB8AC3E}">
        <p14:creationId xmlns:p14="http://schemas.microsoft.com/office/powerpoint/2010/main" val="314753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636351-20EA-B828-7346-F4E73265CAC9}"/>
              </a:ext>
            </a:extLst>
          </p:cNvPr>
          <p:cNvSpPr/>
          <p:nvPr/>
        </p:nvSpPr>
        <p:spPr>
          <a:xfrm>
            <a:off x="2452563" y="310393"/>
            <a:ext cx="2228494" cy="1182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D493C5-5CBF-834E-9415-C4080C6E1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563" y="225778"/>
            <a:ext cx="9358437" cy="1092483"/>
          </a:xfrm>
        </p:spPr>
        <p:txBody>
          <a:bodyPr/>
          <a:lstStyle/>
          <a:p>
            <a:r>
              <a:rPr lang="en-US" sz="2667"/>
              <a:t>Net-Zero Transition generally increases energy inequality among income groups in residential modern heating services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F590E5-9B49-7467-DF8F-0A04AD999177}"/>
              </a:ext>
            </a:extLst>
          </p:cNvPr>
          <p:cNvGrpSpPr/>
          <p:nvPr/>
        </p:nvGrpSpPr>
        <p:grpSpPr>
          <a:xfrm>
            <a:off x="1109535" y="2113944"/>
            <a:ext cx="5334011" cy="2639948"/>
            <a:chOff x="1165847" y="1668780"/>
            <a:chExt cx="6400813" cy="3167938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5FA69A38-BD9F-CD6D-6C75-D4D1D0DCA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5847" y="2093512"/>
              <a:ext cx="6400813" cy="274320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9D1BE4-DD38-D00B-4058-EE9C50193FE6}"/>
                </a:ext>
              </a:extLst>
            </p:cNvPr>
            <p:cNvSpPr txBox="1"/>
            <p:nvPr/>
          </p:nvSpPr>
          <p:spPr>
            <a:xfrm>
              <a:off x="1977390" y="1668780"/>
              <a:ext cx="2112502" cy="3877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500"/>
                <a:t>Business-as-usual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341F3E-7A90-F939-7103-EE62D1A0A92C}"/>
              </a:ext>
            </a:extLst>
          </p:cNvPr>
          <p:cNvGrpSpPr/>
          <p:nvPr/>
        </p:nvGrpSpPr>
        <p:grpSpPr>
          <a:xfrm>
            <a:off x="1109534" y="2120822"/>
            <a:ext cx="5334000" cy="2634997"/>
            <a:chOff x="7520940" y="1672888"/>
            <a:chExt cx="6400800" cy="3161996"/>
          </a:xfrm>
        </p:grpSpPr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BA856903-5947-F555-3C00-C9A99C605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20940" y="2091684"/>
              <a:ext cx="6400800" cy="2743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0938C5-1A47-887F-CC04-4DA8D7107CC3}"/>
                </a:ext>
              </a:extLst>
            </p:cNvPr>
            <p:cNvSpPr txBox="1"/>
            <p:nvPr/>
          </p:nvSpPr>
          <p:spPr>
            <a:xfrm>
              <a:off x="8332470" y="1672888"/>
              <a:ext cx="2263313" cy="3877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500"/>
                <a:t>Net-Zero Transition 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D1FBA2-734E-0DCC-8F47-2134D3490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DD256-B3E0-961C-7656-4AA3A86C11DB}"/>
              </a:ext>
            </a:extLst>
          </p:cNvPr>
          <p:cNvSpPr txBox="1"/>
          <p:nvPr/>
        </p:nvSpPr>
        <p:spPr>
          <a:xfrm>
            <a:off x="947641" y="1627978"/>
            <a:ext cx="5879185" cy="346826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 algn="ctr">
              <a:lnSpc>
                <a:spcPts val="2333"/>
              </a:lnSpc>
              <a:spcAft>
                <a:spcPts val="500"/>
              </a:spcAft>
            </a:pPr>
            <a:r>
              <a:rPr lang="en-US" sz="1667" b="1"/>
              <a:t>Residential modern heating service inequality in 2050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097953-38C8-7157-3D04-E8ADEAE367B9}"/>
              </a:ext>
            </a:extLst>
          </p:cNvPr>
          <p:cNvSpPr txBox="1"/>
          <p:nvPr/>
        </p:nvSpPr>
        <p:spPr>
          <a:xfrm>
            <a:off x="1040568" y="5100956"/>
            <a:ext cx="5622285" cy="781111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>
              <a:lnSpc>
                <a:spcPts val="1917"/>
              </a:lnSpc>
              <a:spcAft>
                <a:spcPts val="500"/>
              </a:spcAft>
            </a:pPr>
            <a:r>
              <a:rPr lang="en-US" sz="1167"/>
              <a:t>*Service inequality index is calculated using the service consumption of the highest income decile divided by the sum of service consumptions over the lowest four income deciles. A higher index indicates a greater degree of inequality.</a:t>
            </a:r>
          </a:p>
        </p:txBody>
      </p:sp>
    </p:spTree>
    <p:extLst>
      <p:ext uri="{BB962C8B-B14F-4D97-AF65-F5344CB8AC3E}">
        <p14:creationId xmlns:p14="http://schemas.microsoft.com/office/powerpoint/2010/main" val="22739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DE6F35-F865-DC2C-1578-07E16CAD8F47}"/>
              </a:ext>
            </a:extLst>
          </p:cNvPr>
          <p:cNvSpPr/>
          <p:nvPr/>
        </p:nvSpPr>
        <p:spPr>
          <a:xfrm>
            <a:off x="2452563" y="310393"/>
            <a:ext cx="2228494" cy="1182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341F3E-7A90-F939-7103-EE62D1A0A92C}"/>
              </a:ext>
            </a:extLst>
          </p:cNvPr>
          <p:cNvGrpSpPr/>
          <p:nvPr/>
        </p:nvGrpSpPr>
        <p:grpSpPr>
          <a:xfrm>
            <a:off x="1109534" y="2120822"/>
            <a:ext cx="5334000" cy="2634997"/>
            <a:chOff x="7520940" y="1672888"/>
            <a:chExt cx="6400800" cy="3161996"/>
          </a:xfrm>
        </p:grpSpPr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BA856903-5947-F555-3C00-C9A99C605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0940" y="2091684"/>
              <a:ext cx="6400800" cy="2743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0938C5-1A47-887F-CC04-4DA8D7107CC3}"/>
                </a:ext>
              </a:extLst>
            </p:cNvPr>
            <p:cNvSpPr txBox="1"/>
            <p:nvPr/>
          </p:nvSpPr>
          <p:spPr>
            <a:xfrm>
              <a:off x="8332470" y="1672888"/>
              <a:ext cx="2263313" cy="3877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500"/>
                <a:t>Net-Zero Transition 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D1FBA2-734E-0DCC-8F47-2134D3490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D493C5-5CBF-834E-9415-C4080C6E1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530" y="225778"/>
            <a:ext cx="9482470" cy="1092483"/>
          </a:xfrm>
        </p:spPr>
        <p:txBody>
          <a:bodyPr/>
          <a:lstStyle/>
          <a:p>
            <a:r>
              <a:rPr lang="en-US" sz="2667"/>
              <a:t>MN’s energy inequality in modern heating services shows a decreasing trend, with slightly higher inequality under the Net-zero transition than under Business-as-usual.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DD256-B3E0-961C-7656-4AA3A86C11DB}"/>
              </a:ext>
            </a:extLst>
          </p:cNvPr>
          <p:cNvSpPr txBox="1"/>
          <p:nvPr/>
        </p:nvSpPr>
        <p:spPr>
          <a:xfrm>
            <a:off x="947641" y="1627978"/>
            <a:ext cx="5879185" cy="346826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 algn="ctr">
              <a:lnSpc>
                <a:spcPts val="2333"/>
              </a:lnSpc>
              <a:spcAft>
                <a:spcPts val="500"/>
              </a:spcAft>
            </a:pPr>
            <a:r>
              <a:rPr lang="en-US" sz="1667" b="1"/>
              <a:t>Residential modern heating service inequality in 2050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097953-38C8-7157-3D04-E8ADEAE367B9}"/>
              </a:ext>
            </a:extLst>
          </p:cNvPr>
          <p:cNvSpPr txBox="1"/>
          <p:nvPr/>
        </p:nvSpPr>
        <p:spPr>
          <a:xfrm>
            <a:off x="1040568" y="5100956"/>
            <a:ext cx="5622285" cy="781111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>
              <a:lnSpc>
                <a:spcPts val="1917"/>
              </a:lnSpc>
              <a:spcAft>
                <a:spcPts val="500"/>
              </a:spcAft>
            </a:pPr>
            <a:r>
              <a:rPr lang="en-US" sz="1167"/>
              <a:t>*Service inequality index is calculated using the service consumption of the highest income decile divided by the sum of service consumptions over the lowest four income deciles. A higher index indicates a greater degree of inequality.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F692AFD-7DC9-1A1A-119D-3F4A3F4D9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810" y="2290915"/>
            <a:ext cx="4243596" cy="39325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99194D4-7A27-4EB0-65CE-9EBD14929B5C}"/>
              </a:ext>
            </a:extLst>
          </p:cNvPr>
          <p:cNvSpPr txBox="1"/>
          <p:nvPr/>
        </p:nvSpPr>
        <p:spPr>
          <a:xfrm>
            <a:off x="7280396" y="1627978"/>
            <a:ext cx="4166433" cy="641779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 algn="ctr">
              <a:lnSpc>
                <a:spcPts val="2333"/>
              </a:lnSpc>
              <a:spcAft>
                <a:spcPts val="500"/>
              </a:spcAft>
            </a:pPr>
            <a:r>
              <a:rPr lang="en-US" sz="1667" b="1"/>
              <a:t>MN Residential modern heating service inequality over years</a:t>
            </a:r>
          </a:p>
        </p:txBody>
      </p:sp>
    </p:spTree>
    <p:extLst>
      <p:ext uri="{BB962C8B-B14F-4D97-AF65-F5344CB8AC3E}">
        <p14:creationId xmlns:p14="http://schemas.microsoft.com/office/powerpoint/2010/main" val="226153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1A89E7-4D1B-B5CE-23AA-BD09011F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FE7A4BB3-E848-5A44-82DF-322201952CD8}" type="slidenum">
              <a:rPr lang="en-US"/>
              <a:pPr defTabSz="914363"/>
              <a:t>24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F3C15-A6D1-15DF-4619-60F494809BC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2"/>
            <a:ext cx="10668000" cy="269267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We developed an improved model to quantify decarbonization impacts on residential energy security across different income groups and states through 2050.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Beyond decarbonization policies, income growth and disparity significantly affect residential energy security.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In general, long-term decarbonization policies increase the energy burden in all states, with the most significant impact on mid-to-low income groups.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The lowest income group could be most affected by the decarbonization policies in terms of residential energy service satiation gap.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Long-term decarbonization policies also increases energy service inequality among income groups.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The results focus solely on the impacts of decarbonization policies on residential energy security metrics, excluding potential positive effects like reductions in air pollution.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B70187C-C819-1149-EF3B-7F4618808E17}"/>
              </a:ext>
            </a:extLst>
          </p:cNvPr>
          <p:cNvSpPr txBox="1">
            <a:spLocks/>
          </p:cNvSpPr>
          <p:nvPr/>
        </p:nvSpPr>
        <p:spPr>
          <a:xfrm>
            <a:off x="5568462" y="225778"/>
            <a:ext cx="6274288" cy="1092483"/>
          </a:xfrm>
          <a:prstGeom prst="rect">
            <a:avLst/>
          </a:prstGeom>
        </p:spPr>
        <p:txBody>
          <a:bodyPr lIns="0" tIns="0" rIns="0" b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r" defTabSz="914363"/>
            <a:r>
              <a:rPr lang="en-US" sz="2667">
                <a:solidFill>
                  <a:srgbClr val="5C96AA"/>
                </a:solidFill>
              </a:rPr>
              <a:t>Key messages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C1047-CA67-7825-25C8-FBD9339D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2" r="1252"/>
          <a:stretch/>
        </p:blipFill>
        <p:spPr>
          <a:xfrm>
            <a:off x="2594115" y="529322"/>
            <a:ext cx="1860177" cy="91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8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D986E5-1810-2B77-4490-7295C4219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DD820-A811-67B1-CC59-7BE60B43C1B8}"/>
              </a:ext>
            </a:extLst>
          </p:cNvPr>
          <p:cNvSpPr txBox="1"/>
          <p:nvPr/>
        </p:nvSpPr>
        <p:spPr>
          <a:xfrm flipH="1">
            <a:off x="1103956" y="4592548"/>
            <a:ext cx="3344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Ying Zhang</a:t>
            </a:r>
          </a:p>
          <a:p>
            <a:endParaRPr lang="en-US" sz="2000"/>
          </a:p>
          <a:p>
            <a:r>
              <a:rPr lang="en-US" sz="2000"/>
              <a:t>Ying.Zhang@PNNL.gov</a:t>
            </a:r>
          </a:p>
        </p:txBody>
      </p:sp>
    </p:spTree>
    <p:extLst>
      <p:ext uri="{BB962C8B-B14F-4D97-AF65-F5344CB8AC3E}">
        <p14:creationId xmlns:p14="http://schemas.microsoft.com/office/powerpoint/2010/main" val="240880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C5DC57-3EA2-A3C0-A59E-D926738E7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4AD391F-26D3-78D5-EA03-AC58771F8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/>
              <a:t>Motivation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003493-C4A4-7FD7-451B-BB1DEACDA96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2999" y="1714500"/>
            <a:ext cx="6675783" cy="4572001"/>
          </a:xfrm>
        </p:spPr>
        <p:txBody>
          <a:bodyPr/>
          <a:lstStyle/>
          <a:p>
            <a:r>
              <a:rPr lang="en-US"/>
              <a:t>Existing modeling research on long-term decarbonization has primarily focused on sectoral transitions and technological changes needed in energy supply and demand.</a:t>
            </a:r>
          </a:p>
          <a:p>
            <a:r>
              <a:rPr lang="en-US"/>
              <a:t>However, little research has been done on the implications of such transitions for demographic or socioeconomic subgroups particularly at subnational scales.   </a:t>
            </a:r>
          </a:p>
          <a:p>
            <a:r>
              <a:rPr lang="en-US"/>
              <a:t>Understanding these distributional implications will be crucial to design effective policies and facilitate public support in the transition to net-zero emissions.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F7A42B-CB83-E4C9-0D98-E06DAABD10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7"/>
          <a:stretch/>
        </p:blipFill>
        <p:spPr>
          <a:xfrm>
            <a:off x="8039144" y="1483752"/>
            <a:ext cx="4000456" cy="514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9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0F98F-D987-FE8B-1DAD-1B510218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FE7A4BB3-E848-5A44-82DF-322201952CD8}" type="slidenum">
              <a:rPr lang="en-US"/>
              <a:pPr defTabSz="914363"/>
              <a:t>4</a:t>
            </a:fld>
            <a:endParaRPr lang="en-US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9326B908-6E0D-B2E1-6621-E980933201C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499024" y="1828800"/>
            <a:ext cx="4167588" cy="437532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sz="1800"/>
              <a:t>Open-source, well-documented </a:t>
            </a:r>
            <a:r>
              <a:rPr lang="en-US" sz="1800" b="1"/>
              <a:t>integrated</a:t>
            </a:r>
            <a:r>
              <a:rPr lang="en-US" sz="1800"/>
              <a:t> </a:t>
            </a:r>
            <a:r>
              <a:rPr lang="en-US" sz="1800" b="1"/>
              <a:t>multi-sector</a:t>
            </a:r>
            <a:r>
              <a:rPr lang="en-US" sz="1800"/>
              <a:t> model, which has evolved and expanded since the 1980s</a:t>
            </a: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sz="1800"/>
              <a:t>The model represents the behavior of and interactions between multiple systems/sectors</a:t>
            </a: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sz="1800"/>
              <a:t>Widely used to study </a:t>
            </a:r>
            <a:r>
              <a:rPr lang="en-US" sz="1800" b="1"/>
              <a:t>long-term</a:t>
            </a:r>
            <a:r>
              <a:rPr lang="en-US" sz="1800"/>
              <a:t> implications of various policy </a:t>
            </a:r>
            <a:r>
              <a:rPr lang="en-US" sz="1800" b="1"/>
              <a:t>scenarios</a:t>
            </a:r>
            <a:r>
              <a:rPr lang="en-US" sz="1800"/>
              <a:t> on global changes in the energy, land use, agriculture, water, and other related sectors</a:t>
            </a:r>
          </a:p>
          <a:p>
            <a:pPr>
              <a:lnSpc>
                <a:spcPct val="100000"/>
              </a:lnSpc>
              <a:spcBef>
                <a:spcPts val="2000"/>
              </a:spcBef>
            </a:pPr>
            <a:endParaRPr lang="en-US" sz="1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A757CE-8084-FF3E-CD96-8FFA6D859032}"/>
              </a:ext>
            </a:extLst>
          </p:cNvPr>
          <p:cNvSpPr txBox="1">
            <a:spLocks/>
          </p:cNvSpPr>
          <p:nvPr/>
        </p:nvSpPr>
        <p:spPr>
          <a:xfrm>
            <a:off x="5568462" y="225778"/>
            <a:ext cx="6274288" cy="1092483"/>
          </a:xfrm>
          <a:prstGeom prst="rect">
            <a:avLst/>
          </a:prstGeom>
        </p:spPr>
        <p:txBody>
          <a:bodyPr lIns="0" tIns="0" rIns="0" b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3000"/>
              <a:t>Global Change Analysis Model (GCAM)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D6889-A1C0-3CE1-6FAE-DC8A45310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94" y="1431156"/>
            <a:ext cx="7945687" cy="49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4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rgbClr val="C8722E"/>
                </a:solidFill>
              </a:rPr>
              <a:t>An Overview of GCAM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70921" y="1102516"/>
            <a:ext cx="3117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Global Coverage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6729" y="2897123"/>
            <a:ext cx="985016" cy="685800"/>
          </a:xfrm>
          <a:prstGeom prst="rect">
            <a:avLst/>
          </a:prstGeom>
          <a:noFill/>
          <a:effectLst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 defTabSz="457200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 algn="l"/>
            <a:r>
              <a:rPr lang="en-US" dirty="0">
                <a:solidFill>
                  <a:schemeClr val="tx1"/>
                </a:solidFill>
              </a:rPr>
              <a:t>384 Land Regions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8681" y="2081467"/>
            <a:ext cx="1138058" cy="373305"/>
          </a:xfrm>
          <a:prstGeom prst="rect">
            <a:avLst/>
          </a:prstGeom>
          <a:noFill/>
          <a:effectLst/>
        </p:spPr>
        <p:txBody>
          <a:bodyPr wrap="square" rtlCol="0" anchor="ctr" anchorCtr="0">
            <a:noAutofit/>
          </a:bodyPr>
          <a:lstStyle/>
          <a:p>
            <a:pPr defTabSz="457182"/>
            <a:r>
              <a:rPr lang="en-US" sz="1400" b="1" dirty="0">
                <a:latin typeface="Arial"/>
                <a:ea typeface="ＭＳ Ｐゴシック"/>
              </a:rPr>
              <a:t>32 Energy &amp; Economy Regions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6981" y="3848494"/>
            <a:ext cx="921338" cy="445205"/>
          </a:xfrm>
          <a:prstGeom prst="rect">
            <a:avLst/>
          </a:prstGeom>
          <a:noFill/>
          <a:effectLst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 defTabSz="457200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 algn="l"/>
            <a:r>
              <a:rPr lang="en-US" dirty="0">
                <a:solidFill>
                  <a:schemeClr val="tx1"/>
                </a:solidFill>
              </a:rPr>
              <a:t>235 Water Basins</a:t>
            </a:r>
          </a:p>
        </p:txBody>
      </p:sp>
      <p:pic>
        <p:nvPicPr>
          <p:cNvPr id="11" name="Picture 10" descr="C:\Users\mcle514\Desktop\gcam-china-workspace\GCAM-China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" t="10988" r="33434" b="10934"/>
          <a:stretch/>
        </p:blipFill>
        <p:spPr bwMode="auto">
          <a:xfrm>
            <a:off x="7476646" y="1410529"/>
            <a:ext cx="1869715" cy="138524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5787" t="60694" r="13070" b="1348"/>
          <a:stretch/>
        </p:blipFill>
        <p:spPr>
          <a:xfrm>
            <a:off x="7773086" y="2669687"/>
            <a:ext cx="2151520" cy="12311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8237889" y="899737"/>
            <a:ext cx="337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Flexible Scale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06082" y="5859491"/>
            <a:ext cx="423159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2">
              <a:spcBef>
                <a:spcPts val="600"/>
              </a:spcBef>
              <a:buClr>
                <a:srgbClr val="800080"/>
              </a:buClr>
            </a:pPr>
            <a:r>
              <a:rPr lang="en-US" sz="2000" b="1" dirty="0"/>
              <a:t>Community Model</a:t>
            </a:r>
            <a:r>
              <a:rPr lang="en-US" sz="2000" dirty="0"/>
              <a:t> </a:t>
            </a:r>
            <a:r>
              <a:rPr lang="en-US" sz="1500" b="1" dirty="0"/>
              <a:t>http://jgcri.github.io/gcam-doc/toc.html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52763" y="1376855"/>
            <a:ext cx="1668249" cy="11593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70943" y="2521130"/>
            <a:ext cx="1680714" cy="103499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6413501" y="5797835"/>
            <a:ext cx="546682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Flexible Time Scale</a:t>
            </a:r>
          </a:p>
          <a:p>
            <a:r>
              <a:rPr lang="en-US" sz="1667" dirty="0"/>
              <a:t>GCAM Core runs at 5 years; capability to run at one year; ancillary models run at finer scale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1010" y="4635909"/>
            <a:ext cx="281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Market Equilibrium Solution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21878" y="4825207"/>
            <a:ext cx="1107925" cy="445205"/>
          </a:xfrm>
          <a:prstGeom prst="rect">
            <a:avLst/>
          </a:prstGeom>
          <a:noFill/>
          <a:effectLst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 defTabSz="457200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 algn="l"/>
            <a:r>
              <a:rPr lang="en-US" dirty="0">
                <a:solidFill>
                  <a:schemeClr val="tx1"/>
                </a:solidFill>
              </a:rPr>
              <a:t>Reduced-Form ESM (Hector)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1"/>
          <a:stretch/>
        </p:blipFill>
        <p:spPr>
          <a:xfrm>
            <a:off x="10241859" y="4423849"/>
            <a:ext cx="1212273" cy="10598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15C2D4-334F-FC40-9602-D25DE325C0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03" t="8406" r="4305" b="22598"/>
          <a:stretch/>
        </p:blipFill>
        <p:spPr>
          <a:xfrm>
            <a:off x="2659255" y="1565752"/>
            <a:ext cx="3048000" cy="12050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154F23-A4A1-7B46-A284-A80B5745D41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25" t="8406" r="4025" b="22864"/>
          <a:stretch/>
        </p:blipFill>
        <p:spPr>
          <a:xfrm>
            <a:off x="3177748" y="2453401"/>
            <a:ext cx="3048000" cy="11930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0DEF94-3623-EF49-9949-4189C2DF36B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65" t="8406" r="4025" b="22598"/>
          <a:stretch/>
        </p:blipFill>
        <p:spPr>
          <a:xfrm>
            <a:off x="3734102" y="3277300"/>
            <a:ext cx="3048000" cy="11995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4352661" y="4154082"/>
            <a:ext cx="2832100" cy="1357801"/>
            <a:chOff x="2095500" y="4293700"/>
            <a:chExt cx="3028950" cy="1446435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grpSpPr>
        <p:sp>
          <p:nvSpPr>
            <p:cNvPr id="3" name="Rectangle 2"/>
            <p:cNvSpPr/>
            <p:nvPr/>
          </p:nvSpPr>
          <p:spPr>
            <a:xfrm>
              <a:off x="2095500" y="4293700"/>
              <a:ext cx="3028950" cy="14464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109" y="4398215"/>
              <a:ext cx="2824315" cy="1253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B3E764-98D7-29EC-6AD3-896CAD7679C6}"/>
              </a:ext>
            </a:extLst>
          </p:cNvPr>
          <p:cNvSpPr txBox="1"/>
          <p:nvPr/>
        </p:nvSpPr>
        <p:spPr>
          <a:xfrm>
            <a:off x="8971972" y="3678436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GCAM-USA</a:t>
            </a:r>
          </a:p>
        </p:txBody>
      </p:sp>
    </p:spTree>
    <p:extLst>
      <p:ext uri="{BB962C8B-B14F-4D97-AF65-F5344CB8AC3E}">
        <p14:creationId xmlns:p14="http://schemas.microsoft.com/office/powerpoint/2010/main" val="211352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3A8123-F623-3E2A-D85C-973993DCF51F}"/>
              </a:ext>
            </a:extLst>
          </p:cNvPr>
          <p:cNvSpPr/>
          <p:nvPr/>
        </p:nvSpPr>
        <p:spPr>
          <a:xfrm>
            <a:off x="2452563" y="310393"/>
            <a:ext cx="2228494" cy="1182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A39F3F-94EE-27FD-9A90-B394181AD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092" y="474837"/>
            <a:ext cx="6944138" cy="59521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083704-7346-C827-7919-3405652D7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9C17C29-F078-FC53-186E-ACCAE78D9C30}"/>
              </a:ext>
            </a:extLst>
          </p:cNvPr>
          <p:cNvSpPr txBox="1">
            <a:spLocks/>
          </p:cNvSpPr>
          <p:nvPr/>
        </p:nvSpPr>
        <p:spPr>
          <a:xfrm>
            <a:off x="2403095" y="-140464"/>
            <a:ext cx="6375781" cy="1440618"/>
          </a:xfrm>
          <a:prstGeom prst="rect">
            <a:avLst/>
          </a:prstGeom>
        </p:spPr>
        <p:txBody>
          <a:bodyPr l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Technologies in the residential sector in GCAM-USA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E79E26-B87B-3FE2-897D-C32495B2A27B}"/>
              </a:ext>
            </a:extLst>
          </p:cNvPr>
          <p:cNvSpPr txBox="1">
            <a:spLocks/>
          </p:cNvSpPr>
          <p:nvPr/>
        </p:nvSpPr>
        <p:spPr>
          <a:xfrm>
            <a:off x="882236" y="1493240"/>
            <a:ext cx="4335348" cy="493371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 each state, buildings are categorized by ‘Residential’ and ‘Commercial’ sector.</a:t>
            </a:r>
          </a:p>
          <a:p>
            <a:r>
              <a:rPr lang="en-US" sz="2000" dirty="0"/>
              <a:t>The multiple consumers are incorporated to the ‘Residential’ sector.</a:t>
            </a:r>
          </a:p>
          <a:p>
            <a:r>
              <a:rPr lang="en-US" sz="2000" dirty="0"/>
              <a:t>A nested logit structure is used to represent competitions among fuels and technologies for each residential service.</a:t>
            </a:r>
          </a:p>
          <a:p>
            <a:r>
              <a:rPr lang="en-US" sz="2000" dirty="0"/>
              <a:t>Historical energy consumptions are calibrated using RECS and EIA state energy database; future inputs assumptions are based on the EIA Annual Energy Outlook. </a:t>
            </a:r>
          </a:p>
        </p:txBody>
      </p:sp>
    </p:spTree>
    <p:extLst>
      <p:ext uri="{BB962C8B-B14F-4D97-AF65-F5344CB8AC3E}">
        <p14:creationId xmlns:p14="http://schemas.microsoft.com/office/powerpoint/2010/main" val="25170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8E2FD6-3A79-4405-A864-D8382FF4E012}"/>
              </a:ext>
            </a:extLst>
          </p:cNvPr>
          <p:cNvSpPr txBox="1">
            <a:spLocks/>
          </p:cNvSpPr>
          <p:nvPr/>
        </p:nvSpPr>
        <p:spPr>
          <a:xfrm>
            <a:off x="1142999" y="1772356"/>
            <a:ext cx="10518915" cy="4229665"/>
          </a:xfrm>
          <a:prstGeom prst="rect">
            <a:avLst/>
          </a:prstGeom>
        </p:spPr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1" indent="-228591" defTabSz="914363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>
                <a:solidFill>
                  <a:srgbClr val="616265"/>
                </a:solidFill>
                <a:latin typeface="Arial"/>
              </a:rPr>
              <a:t>Implement</a:t>
            </a:r>
            <a:r>
              <a:rPr lang="en-US" sz="2800" baseline="30000">
                <a:solidFill>
                  <a:srgbClr val="616265"/>
                </a:solidFill>
                <a:latin typeface="Arial"/>
              </a:rPr>
              <a:t>1</a:t>
            </a:r>
            <a:r>
              <a:rPr lang="en-US" sz="2800">
                <a:solidFill>
                  <a:srgbClr val="616265"/>
                </a:solidFill>
                <a:latin typeface="Arial"/>
              </a:rPr>
              <a:t> income share projections</a:t>
            </a:r>
            <a:r>
              <a:rPr lang="en-US" sz="2800" baseline="30000">
                <a:solidFill>
                  <a:srgbClr val="616265"/>
                </a:solidFill>
                <a:latin typeface="Arial"/>
              </a:rPr>
              <a:t>2</a:t>
            </a:r>
            <a:r>
              <a:rPr lang="en-US" sz="2800">
                <a:solidFill>
                  <a:srgbClr val="616265"/>
                </a:solidFill>
                <a:latin typeface="Arial"/>
              </a:rPr>
              <a:t> across </a:t>
            </a:r>
            <a:r>
              <a:rPr lang="en-US" sz="2800">
                <a:solidFill>
                  <a:srgbClr val="FF0000"/>
                </a:solidFill>
                <a:latin typeface="Arial"/>
              </a:rPr>
              <a:t>10 consumer groups </a:t>
            </a:r>
            <a:r>
              <a:rPr lang="en-US" sz="2800">
                <a:solidFill>
                  <a:srgbClr val="616265"/>
                </a:solidFill>
                <a:latin typeface="Arial"/>
              </a:rPr>
              <a:t>at </a:t>
            </a:r>
            <a:r>
              <a:rPr lang="en-US" sz="2800">
                <a:solidFill>
                  <a:srgbClr val="FF0000"/>
                </a:solidFill>
                <a:latin typeface="Arial"/>
              </a:rPr>
              <a:t>the state level </a:t>
            </a:r>
            <a:r>
              <a:rPr lang="en-US" sz="2800">
                <a:solidFill>
                  <a:srgbClr val="616265"/>
                </a:solidFill>
                <a:latin typeface="Arial"/>
              </a:rPr>
              <a:t>to differentiate GDP per capita across multiple consumers</a:t>
            </a:r>
          </a:p>
          <a:p>
            <a:pPr marL="777231" lvl="1" indent="-228591" defTabSz="914363"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616265"/>
                </a:solidFill>
                <a:latin typeface="Arial"/>
              </a:rPr>
              <a:t>Each income group contains one tenth of the state total population.</a:t>
            </a:r>
          </a:p>
          <a:p>
            <a:pPr marL="777231" lvl="1" indent="-228591" defTabSz="914363"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616265"/>
                </a:solidFill>
                <a:latin typeface="Arial"/>
              </a:rPr>
              <a:t>Higher income groups have higher GDP per capita than lower income groups.</a:t>
            </a:r>
          </a:p>
          <a:p>
            <a:pPr marL="685773" lvl="1" indent="-228591" defTabSz="914363">
              <a:lnSpc>
                <a:spcPct val="100000"/>
              </a:lnSpc>
              <a:spcAft>
                <a:spcPts val="1200"/>
              </a:spcAft>
            </a:pPr>
            <a:endParaRPr lang="en-US" sz="2400">
              <a:solidFill>
                <a:srgbClr val="616265"/>
              </a:solidFill>
              <a:latin typeface="Arial"/>
            </a:endParaRPr>
          </a:p>
          <a:p>
            <a:pPr marL="685773" lvl="1" indent="-228591" defTabSz="914363">
              <a:lnSpc>
                <a:spcPct val="100000"/>
              </a:lnSpc>
              <a:spcAft>
                <a:spcPts val="1200"/>
              </a:spcAft>
            </a:pPr>
            <a:endParaRPr lang="en-US" sz="2400">
              <a:solidFill>
                <a:srgbClr val="616265"/>
              </a:solidFill>
              <a:latin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40C8EB-0A6F-487C-81AA-B6E3AB79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74C4EB34-FBC8-48F8-A02B-00DE8E1255AB}" type="slidenum">
              <a:rPr lang="en-US"/>
              <a:pPr defTabSz="914363"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CC6C42-5B0C-408C-878D-C4042438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 of Implementing Multiple Consumers in GCAM-USA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950C6-E985-6CEA-4910-45F1C1D14957}"/>
              </a:ext>
            </a:extLst>
          </p:cNvPr>
          <p:cNvSpPr txBox="1"/>
          <p:nvPr/>
        </p:nvSpPr>
        <p:spPr>
          <a:xfrm>
            <a:off x="1215751" y="5190172"/>
            <a:ext cx="103734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/>
              <a:t>1. Sampedro, J. et al. Residential energy demand, emissions, and expenditures at regional and income-decile level for alternative futures. </a:t>
            </a:r>
            <a:r>
              <a:rPr lang="en-US" sz="1600" i="1"/>
              <a:t>Environmental Research Letters </a:t>
            </a:r>
            <a:r>
              <a:rPr lang="en-US" sz="1600" b="1"/>
              <a:t>19</a:t>
            </a:r>
            <a:r>
              <a:rPr lang="en-US" sz="1600"/>
              <a:t>, 084031, doi:10.1088/1748-9326/ad6015 (2024).</a:t>
            </a:r>
          </a:p>
          <a:p>
            <a:pPr>
              <a:spcAft>
                <a:spcPts val="1200"/>
              </a:spcAft>
            </a:pPr>
            <a:r>
              <a:rPr lang="en-US" sz="1600"/>
              <a:t>2. Casper, K. C. et al. Non-parametric projections of the net-income distribution for all U.S. states for the Shared Socioeconomic Pathways. </a:t>
            </a:r>
            <a:r>
              <a:rPr lang="en-US" sz="1600" i="1"/>
              <a:t>Environmental Research Letters </a:t>
            </a:r>
            <a:r>
              <a:rPr lang="en-US" sz="1600" b="1"/>
              <a:t>18</a:t>
            </a:r>
            <a:r>
              <a:rPr lang="en-US" sz="1600"/>
              <a:t>, 114001, doi:10.1088/1748-9326/acf9b8 (2023).</a:t>
            </a:r>
          </a:p>
          <a:p>
            <a:pPr>
              <a:spcAft>
                <a:spcPts val="1200"/>
              </a:spcAft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62100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40C8EB-0A6F-487C-81AA-B6E3AB79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74C4EB34-FBC8-48F8-A02B-00DE8E1255AB}" type="slidenum">
              <a:rPr lang="en-US"/>
              <a:pPr defTabSz="914363"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CC6C42-5B0C-408C-878D-C4042438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 of Implementing Multiple Consumers in GCAM-USA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A8E2FD6-3A79-4405-A864-D8382FF4E0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2998" y="1714500"/>
                <a:ext cx="10896602" cy="4572001"/>
              </a:xfrm>
              <a:prstGeom prst="rect">
                <a:avLst/>
              </a:prstGeom>
            </p:spPr>
            <p:txBody>
              <a:bodyPr/>
              <a:lstStyle>
                <a:lvl1pPr marL="274320" indent="-274320" algn="l" defTabSz="109728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  <a:defRPr sz="33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2296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88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2024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6888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1752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56616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11480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6344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591" indent="-228591" defTabSz="914363">
                  <a:lnSpc>
                    <a:spcPct val="10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2800">
                    <a:solidFill>
                      <a:srgbClr val="616265"/>
                    </a:solidFill>
                    <a:latin typeface="Arial"/>
                  </a:rPr>
                  <a:t>Estimate the </a:t>
                </a:r>
                <a:r>
                  <a:rPr lang="en-US" sz="2800">
                    <a:solidFill>
                      <a:srgbClr val="FF0000"/>
                    </a:solidFill>
                    <a:latin typeface="Arial"/>
                  </a:rPr>
                  <a:t>floorspace demand per capita </a:t>
                </a:r>
                <a:r>
                  <a:rPr lang="en-US" sz="2800">
                    <a:latin typeface="Arial"/>
                  </a:rPr>
                  <a:t>using the Gompertz-type function: </a:t>
                </a:r>
              </a:p>
              <a:p>
                <a:pPr marL="0" indent="0" defTabSz="914363">
                  <a:lnSpc>
                    <a:spcPct val="100000"/>
                  </a:lnSpc>
                  <a:spcBef>
                    <a:spcPts val="600"/>
                  </a:spcBef>
                  <a:spcAft>
                    <a:spcPts val="1200"/>
                  </a:spcAft>
                  <a:buNone/>
                </a:pPr>
                <a:endParaRPr lang="en-US" sz="2400" b="0" i="1">
                  <a:solidFill>
                    <a:srgbClr val="616265"/>
                  </a:solidFill>
                  <a:latin typeface="Cambria Math" panose="02040503050406030204" pitchFamily="18" charset="0"/>
                </a:endParaRPr>
              </a:p>
              <a:p>
                <a:pPr marL="0" indent="0" defTabSz="914363">
                  <a:lnSpc>
                    <a:spcPct val="100000"/>
                  </a:lnSpc>
                  <a:spcBef>
                    <a:spcPts val="600"/>
                  </a:spcBef>
                  <a:spcAft>
                    <a:spcPts val="1200"/>
                  </a:spcAft>
                  <a:buNone/>
                </a:pPr>
                <a:endParaRPr lang="en-US" sz="2400" b="0" i="1">
                  <a:solidFill>
                    <a:srgbClr val="616265"/>
                  </a:solidFill>
                  <a:latin typeface="Cambria Math" panose="02040503050406030204" pitchFamily="18" charset="0"/>
                </a:endParaRPr>
              </a:p>
              <a:p>
                <a:pPr marL="0" indent="0" defTabSz="914363">
                  <a:lnSpc>
                    <a:spcPct val="100000"/>
                  </a:lnSpc>
                  <a:spcBef>
                    <a:spcPts val="6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61626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𝑈𝑛𝑎𝑑𝑗𝑆𝑎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400" b="0" i="1" smtClean="0">
                          <a:solidFill>
                            <a:srgbClr val="61626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solidFill>
                            <a:srgbClr val="61626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𝑙𝑜𝑔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sz="2400" b="0" i="1" smtClean="0">
                          <a:solidFill>
                            <a:srgbClr val="61626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616265"/>
                  </a:solidFill>
                  <a:latin typeface="Arial"/>
                </a:endParaRPr>
              </a:p>
              <a:p>
                <a:pPr marL="685773" lvl="1" indent="-228591" defTabSz="914363">
                  <a:lnSpc>
                    <a:spcPct val="100000"/>
                  </a:lnSpc>
                  <a:spcAft>
                    <a:spcPts val="1200"/>
                  </a:spcAft>
                </a:pPr>
                <a:endParaRPr lang="en-US" sz="2400">
                  <a:solidFill>
                    <a:srgbClr val="616265"/>
                  </a:solidFill>
                  <a:latin typeface="Arial"/>
                </a:endParaRPr>
              </a:p>
              <a:p>
                <a:pPr marL="685773" lvl="1" indent="-228591" defTabSz="914363">
                  <a:lnSpc>
                    <a:spcPct val="100000"/>
                  </a:lnSpc>
                  <a:spcAft>
                    <a:spcPts val="1200"/>
                  </a:spcAft>
                </a:pPr>
                <a:endParaRPr lang="en-US" sz="2400">
                  <a:solidFill>
                    <a:srgbClr val="616265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A8E2FD6-3A79-4405-A864-D8382FF4E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8" y="1714500"/>
                <a:ext cx="10896602" cy="4572001"/>
              </a:xfrm>
              <a:prstGeom prst="rect">
                <a:avLst/>
              </a:prstGeom>
              <a:blipFill>
                <a:blip r:embed="rId3"/>
                <a:stretch>
                  <a:fillRect l="-95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52501E-BF38-A14C-6F50-774A54BD5466}"/>
              </a:ext>
            </a:extLst>
          </p:cNvPr>
          <p:cNvCxnSpPr>
            <a:cxnSpLocks/>
          </p:cNvCxnSpPr>
          <p:nvPr/>
        </p:nvCxnSpPr>
        <p:spPr>
          <a:xfrm>
            <a:off x="2345703" y="4543426"/>
            <a:ext cx="1265465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334885-AB7B-0FD1-DA3F-332F7751CDEA}"/>
              </a:ext>
            </a:extLst>
          </p:cNvPr>
          <p:cNvCxnSpPr>
            <a:cxnSpLocks/>
          </p:cNvCxnSpPr>
          <p:nvPr/>
        </p:nvCxnSpPr>
        <p:spPr>
          <a:xfrm>
            <a:off x="5024947" y="4543426"/>
            <a:ext cx="75383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6B830D-58A1-9D53-7DE3-0C5D1B39909C}"/>
              </a:ext>
            </a:extLst>
          </p:cNvPr>
          <p:cNvCxnSpPr>
            <a:cxnSpLocks/>
          </p:cNvCxnSpPr>
          <p:nvPr/>
        </p:nvCxnSpPr>
        <p:spPr>
          <a:xfrm>
            <a:off x="9486900" y="4543426"/>
            <a:ext cx="624898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9579D3F-F6ED-CD96-0312-E03F3976B055}"/>
              </a:ext>
            </a:extLst>
          </p:cNvPr>
          <p:cNvSpPr txBox="1"/>
          <p:nvPr/>
        </p:nvSpPr>
        <p:spPr>
          <a:xfrm>
            <a:off x="2193643" y="4719885"/>
            <a:ext cx="24421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Unadjusted saturation level (max floorspace demand per cap)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E08DCA-F4A2-7D96-F545-C2AD4038F0CB}"/>
              </a:ext>
            </a:extLst>
          </p:cNvPr>
          <p:cNvSpPr txBox="1"/>
          <p:nvPr/>
        </p:nvSpPr>
        <p:spPr>
          <a:xfrm>
            <a:off x="4875612" y="4719885"/>
            <a:ext cx="29115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Population density (population divided by habitable land)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655318-E04C-9235-35F0-712F4E3F4911}"/>
              </a:ext>
            </a:extLst>
          </p:cNvPr>
          <p:cNvSpPr txBox="1"/>
          <p:nvPr/>
        </p:nvSpPr>
        <p:spPr>
          <a:xfrm>
            <a:off x="9077325" y="4719885"/>
            <a:ext cx="2314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Income represented by GDP per cap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D100000-4A69-10C6-C5AA-CF9042D6493C}"/>
              </a:ext>
            </a:extLst>
          </p:cNvPr>
          <p:cNvCxnSpPr/>
          <p:nvPr/>
        </p:nvCxnSpPr>
        <p:spPr>
          <a:xfrm flipV="1">
            <a:off x="1359354" y="4506687"/>
            <a:ext cx="65314" cy="2619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ABB6A5B-0CA4-7376-5A94-4A78873AB452}"/>
              </a:ext>
            </a:extLst>
          </p:cNvPr>
          <p:cNvSpPr txBox="1"/>
          <p:nvPr/>
        </p:nvSpPr>
        <p:spPr>
          <a:xfrm>
            <a:off x="3518808" y="3128508"/>
            <a:ext cx="4929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Parameters estimated in econometric analysis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FB7212E-8E4E-F861-B808-35F981D13F69}"/>
              </a:ext>
            </a:extLst>
          </p:cNvPr>
          <p:cNvCxnSpPr>
            <a:cxnSpLocks/>
          </p:cNvCxnSpPr>
          <p:nvPr/>
        </p:nvCxnSpPr>
        <p:spPr>
          <a:xfrm flipV="1">
            <a:off x="4229100" y="3634817"/>
            <a:ext cx="130629" cy="504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0714AD2-873D-B940-2702-21D1A00CAC11}"/>
              </a:ext>
            </a:extLst>
          </p:cNvPr>
          <p:cNvCxnSpPr>
            <a:cxnSpLocks/>
          </p:cNvCxnSpPr>
          <p:nvPr/>
        </p:nvCxnSpPr>
        <p:spPr>
          <a:xfrm flipH="1" flipV="1">
            <a:off x="7033532" y="3563711"/>
            <a:ext cx="214993" cy="575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85A9221-8088-A3D7-D41A-2CEA8B58ABB9}"/>
              </a:ext>
            </a:extLst>
          </p:cNvPr>
          <p:cNvCxnSpPr>
            <a:cxnSpLocks/>
          </p:cNvCxnSpPr>
          <p:nvPr/>
        </p:nvCxnSpPr>
        <p:spPr>
          <a:xfrm flipH="1" flipV="1">
            <a:off x="8196943" y="3563711"/>
            <a:ext cx="337457" cy="575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FBDEA07-40D8-7D12-746F-9048E9F0E168}"/>
              </a:ext>
            </a:extLst>
          </p:cNvPr>
          <p:cNvSpPr txBox="1"/>
          <p:nvPr/>
        </p:nvSpPr>
        <p:spPr>
          <a:xfrm>
            <a:off x="8781445" y="2434544"/>
            <a:ext cx="32581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Difference between the obs. and est. per capita floorspace in the base year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AE96563-AEFC-DCF7-9CC1-AA12037DCFDD}"/>
              </a:ext>
            </a:extLst>
          </p:cNvPr>
          <p:cNvCxnSpPr>
            <a:cxnSpLocks/>
          </p:cNvCxnSpPr>
          <p:nvPr/>
        </p:nvCxnSpPr>
        <p:spPr>
          <a:xfrm flipH="1" flipV="1">
            <a:off x="10496550" y="3429000"/>
            <a:ext cx="256871" cy="710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94F8F1-20E8-B99C-F091-06CC72CA72C6}"/>
                  </a:ext>
                </a:extLst>
              </p:cNvPr>
              <p:cNvSpPr txBox="1"/>
              <p:nvPr/>
            </p:nvSpPr>
            <p:spPr>
              <a:xfrm>
                <a:off x="987853" y="4719885"/>
                <a:ext cx="126549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>
                    <a:solidFill>
                      <a:schemeClr val="tx1"/>
                    </a:solidFill>
                  </a:rPr>
                  <a:t>time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sz="1600">
                    <a:solidFill>
                      <a:schemeClr val="tx1"/>
                    </a:solidFill>
                  </a:rPr>
                  <a:t>state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1600">
                  <a:solidFill>
                    <a:schemeClr val="tx1"/>
                  </a:solidFill>
                </a:endParaRPr>
              </a:p>
              <a:p>
                <a:r>
                  <a:rPr lang="en-US" sz="1600"/>
                  <a:t>consumer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600" i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94F8F1-20E8-B99C-F091-06CC72CA7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853" y="4719885"/>
                <a:ext cx="1265490" cy="830997"/>
              </a:xfrm>
              <a:prstGeom prst="rect">
                <a:avLst/>
              </a:prstGeom>
              <a:blipFill>
                <a:blip r:embed="rId4"/>
                <a:stretch>
                  <a:fillRect l="-2404" t="-2190" b="-8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453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5" grpId="0"/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40C8EB-0A6F-487C-81AA-B6E3AB79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74C4EB34-FBC8-48F8-A02B-00DE8E1255AB}" type="slidenum">
              <a:rPr lang="en-US"/>
              <a:pPr defTabSz="914363"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CC6C42-5B0C-408C-878D-C4042438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 of Implementing Multiple Consumers in GCAM-USA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A8E2FD6-3A79-4405-A864-D8382FF4E0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2998" y="1714500"/>
                <a:ext cx="10896601" cy="4572001"/>
              </a:xfrm>
              <a:prstGeom prst="rect">
                <a:avLst/>
              </a:prstGeom>
            </p:spPr>
            <p:txBody>
              <a:bodyPr/>
              <a:lstStyle>
                <a:lvl1pPr marL="274320" indent="-274320" algn="l" defTabSz="109728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  <a:defRPr sz="33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2296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88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2024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6888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1752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56616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11480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63440" indent="-274320" algn="l" defTabSz="109728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1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591" indent="-228591" defTabSz="914363">
                  <a:lnSpc>
                    <a:spcPct val="100000"/>
                  </a:lnSpc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2800">
                    <a:solidFill>
                      <a:srgbClr val="616265"/>
                    </a:solidFill>
                    <a:latin typeface="Arial"/>
                  </a:rPr>
                  <a:t>Estimate the </a:t>
                </a:r>
                <a:r>
                  <a:rPr lang="en-US" sz="2800">
                    <a:solidFill>
                      <a:srgbClr val="FF0000"/>
                    </a:solidFill>
                    <a:latin typeface="Arial"/>
                  </a:rPr>
                  <a:t>floorspace demand per capita </a:t>
                </a:r>
                <a:r>
                  <a:rPr lang="en-US" sz="2800">
                    <a:latin typeface="Arial"/>
                  </a:rPr>
                  <a:t>using the Gompertz-type function: </a:t>
                </a:r>
              </a:p>
              <a:p>
                <a:pPr marL="0" indent="0" defTabSz="914363">
                  <a:lnSpc>
                    <a:spcPct val="100000"/>
                  </a:lnSpc>
                  <a:spcBef>
                    <a:spcPts val="600"/>
                  </a:spcBef>
                  <a:spcAft>
                    <a:spcPts val="1200"/>
                  </a:spcAft>
                  <a:buNone/>
                </a:pPr>
                <a:endParaRPr lang="en-US" sz="2400" b="0" i="1">
                  <a:solidFill>
                    <a:srgbClr val="616265"/>
                  </a:solidFill>
                  <a:latin typeface="Cambria Math" panose="02040503050406030204" pitchFamily="18" charset="0"/>
                </a:endParaRPr>
              </a:p>
              <a:p>
                <a:pPr marL="0" indent="0" defTabSz="914363">
                  <a:lnSpc>
                    <a:spcPct val="100000"/>
                  </a:lnSpc>
                  <a:spcBef>
                    <a:spcPts val="600"/>
                  </a:spcBef>
                  <a:spcAft>
                    <a:spcPts val="1200"/>
                  </a:spcAft>
                  <a:buNone/>
                </a:pPr>
                <a:endParaRPr lang="en-US" sz="2400" b="0" i="1">
                  <a:solidFill>
                    <a:srgbClr val="616265"/>
                  </a:solidFill>
                  <a:latin typeface="Cambria Math" panose="02040503050406030204" pitchFamily="18" charset="0"/>
                </a:endParaRPr>
              </a:p>
              <a:p>
                <a:pPr marL="0" indent="0" defTabSz="914363">
                  <a:lnSpc>
                    <a:spcPct val="100000"/>
                  </a:lnSpc>
                  <a:spcBef>
                    <a:spcPts val="6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61626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𝑈𝑛𝑎𝑑𝑗𝑆𝑎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400" b="0" i="1" smtClean="0">
                          <a:solidFill>
                            <a:srgbClr val="61626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solidFill>
                            <a:srgbClr val="61626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400" b="0" i="1" smtClean="0">
                                  <a:solidFill>
                                    <a:srgbClr val="61626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𝑙𝑜𝑔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61626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61626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sz="2400" b="0" i="1" smtClean="0">
                          <a:solidFill>
                            <a:srgbClr val="61626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61626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616265"/>
                  </a:solidFill>
                  <a:latin typeface="Arial"/>
                </a:endParaRPr>
              </a:p>
              <a:p>
                <a:pPr marL="685773" lvl="1" indent="-228591" defTabSz="914363">
                  <a:lnSpc>
                    <a:spcPct val="100000"/>
                  </a:lnSpc>
                  <a:spcAft>
                    <a:spcPts val="1200"/>
                  </a:spcAft>
                </a:pPr>
                <a:endParaRPr lang="en-US" sz="2400">
                  <a:solidFill>
                    <a:srgbClr val="616265"/>
                  </a:solidFill>
                  <a:latin typeface="Arial"/>
                </a:endParaRPr>
              </a:p>
              <a:p>
                <a:pPr marL="685773" lvl="1" indent="-228591" defTabSz="914363">
                  <a:lnSpc>
                    <a:spcPct val="100000"/>
                  </a:lnSpc>
                  <a:spcAft>
                    <a:spcPts val="1200"/>
                  </a:spcAft>
                </a:pPr>
                <a:endParaRPr lang="en-US" sz="2400">
                  <a:solidFill>
                    <a:srgbClr val="616265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A8E2FD6-3A79-4405-A864-D8382FF4E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8" y="1714500"/>
                <a:ext cx="10896601" cy="4572001"/>
              </a:xfrm>
              <a:prstGeom prst="rect">
                <a:avLst/>
              </a:prstGeom>
              <a:blipFill>
                <a:blip r:embed="rId3"/>
                <a:stretch>
                  <a:fillRect l="-95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E1F673-3C27-277B-190B-CFE505A25F53}"/>
                  </a:ext>
                </a:extLst>
              </p:cNvPr>
              <p:cNvSpPr txBox="1"/>
              <p:nvPr/>
            </p:nvSpPr>
            <p:spPr>
              <a:xfrm>
                <a:off x="987853" y="4719885"/>
                <a:ext cx="126549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>
                    <a:solidFill>
                      <a:schemeClr val="tx1"/>
                    </a:solidFill>
                  </a:rPr>
                  <a:t>time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sz="1600">
                    <a:solidFill>
                      <a:schemeClr val="tx1"/>
                    </a:solidFill>
                  </a:rPr>
                  <a:t>state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1600">
                  <a:solidFill>
                    <a:schemeClr val="tx1"/>
                  </a:solidFill>
                </a:endParaRPr>
              </a:p>
              <a:p>
                <a:r>
                  <a:rPr lang="en-US" sz="1600"/>
                  <a:t>consumer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1600" i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E1F673-3C27-277B-190B-CFE505A25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853" y="4719885"/>
                <a:ext cx="1265490" cy="830997"/>
              </a:xfrm>
              <a:prstGeom prst="rect">
                <a:avLst/>
              </a:prstGeom>
              <a:blipFill>
                <a:blip r:embed="rId4"/>
                <a:stretch>
                  <a:fillRect l="-2404" t="-2190" b="-8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D100000-4A69-10C6-C5AA-CF9042D6493C}"/>
              </a:ext>
            </a:extLst>
          </p:cNvPr>
          <p:cNvCxnSpPr/>
          <p:nvPr/>
        </p:nvCxnSpPr>
        <p:spPr>
          <a:xfrm flipV="1">
            <a:off x="1359354" y="4506687"/>
            <a:ext cx="65314" cy="2619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Arrow: Down 1">
            <a:extLst>
              <a:ext uri="{FF2B5EF4-FFF2-40B4-BE49-F238E27FC236}">
                <a16:creationId xmlns:a16="http://schemas.microsoft.com/office/drawing/2014/main" id="{212DAA4E-C9D4-8F74-76C3-35E0215D72C4}"/>
              </a:ext>
            </a:extLst>
          </p:cNvPr>
          <p:cNvSpPr/>
          <p:nvPr/>
        </p:nvSpPr>
        <p:spPr>
          <a:xfrm rot="10800000">
            <a:off x="5140656" y="3636560"/>
            <a:ext cx="245660" cy="3639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AFB3299-722B-707B-D0ED-6E394F1959DE}"/>
              </a:ext>
            </a:extLst>
          </p:cNvPr>
          <p:cNvSpPr/>
          <p:nvPr/>
        </p:nvSpPr>
        <p:spPr>
          <a:xfrm>
            <a:off x="1142613" y="3636560"/>
            <a:ext cx="245660" cy="3639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D95F07A6-0DB5-A7E3-DA8F-6C1CEA55F2D2}"/>
              </a:ext>
            </a:extLst>
          </p:cNvPr>
          <p:cNvSpPr/>
          <p:nvPr/>
        </p:nvSpPr>
        <p:spPr>
          <a:xfrm rot="10800000">
            <a:off x="9602194" y="3636561"/>
            <a:ext cx="245660" cy="36394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9A6576C3-D817-0816-32EF-923A3048969D}"/>
              </a:ext>
            </a:extLst>
          </p:cNvPr>
          <p:cNvSpPr/>
          <p:nvPr/>
        </p:nvSpPr>
        <p:spPr>
          <a:xfrm rot="10800000">
            <a:off x="1487604" y="3636560"/>
            <a:ext cx="245660" cy="36394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1C6A42-1FCE-9298-EF13-8C8BD9EBA7F5}"/>
              </a:ext>
            </a:extLst>
          </p:cNvPr>
          <p:cNvCxnSpPr>
            <a:cxnSpLocks/>
          </p:cNvCxnSpPr>
          <p:nvPr/>
        </p:nvCxnSpPr>
        <p:spPr>
          <a:xfrm>
            <a:off x="2345703" y="4543426"/>
            <a:ext cx="1265465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FA5A3F-37FA-4CD3-0C78-5ACC7CBEB337}"/>
              </a:ext>
            </a:extLst>
          </p:cNvPr>
          <p:cNvCxnSpPr>
            <a:cxnSpLocks/>
          </p:cNvCxnSpPr>
          <p:nvPr/>
        </p:nvCxnSpPr>
        <p:spPr>
          <a:xfrm>
            <a:off x="5024947" y="4543426"/>
            <a:ext cx="75383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D97943D-F16D-3C0B-26E4-45B3AD7C2A3A}"/>
              </a:ext>
            </a:extLst>
          </p:cNvPr>
          <p:cNvSpPr txBox="1"/>
          <p:nvPr/>
        </p:nvSpPr>
        <p:spPr>
          <a:xfrm>
            <a:off x="2193643" y="4719885"/>
            <a:ext cx="24421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Unadjusted saturation level (max floorspace demand per cap)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0DD92A-0A51-9863-17ED-876F28F2A693}"/>
              </a:ext>
            </a:extLst>
          </p:cNvPr>
          <p:cNvSpPr txBox="1"/>
          <p:nvPr/>
        </p:nvSpPr>
        <p:spPr>
          <a:xfrm>
            <a:off x="4875612" y="4719885"/>
            <a:ext cx="29115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Population density (population divided by habitable land)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F3AC7F8-398E-8406-A143-0F412FFE795A}"/>
              </a:ext>
            </a:extLst>
          </p:cNvPr>
          <p:cNvCxnSpPr>
            <a:cxnSpLocks/>
          </p:cNvCxnSpPr>
          <p:nvPr/>
        </p:nvCxnSpPr>
        <p:spPr>
          <a:xfrm>
            <a:off x="9486900" y="4543426"/>
            <a:ext cx="624898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147CCD5-DECC-FDF9-30BD-6AF49A094AC9}"/>
              </a:ext>
            </a:extLst>
          </p:cNvPr>
          <p:cNvSpPr txBox="1"/>
          <p:nvPr/>
        </p:nvSpPr>
        <p:spPr>
          <a:xfrm>
            <a:off x="9077325" y="4719885"/>
            <a:ext cx="2314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Income represented by GDP per cap</a:t>
            </a:r>
          </a:p>
        </p:txBody>
      </p:sp>
    </p:spTree>
    <p:extLst>
      <p:ext uri="{BB962C8B-B14F-4D97-AF65-F5344CB8AC3E}">
        <p14:creationId xmlns:p14="http://schemas.microsoft.com/office/powerpoint/2010/main" val="24764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B511CEA-FBDE-2243-8CDE-665C8C581B5C}" vid="{E5ED06E9-1D55-3740-92D8-8F02F7724150}"/>
    </a:ext>
  </a:extLst>
</a:theme>
</file>

<file path=ppt/theme/theme2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B511CEA-FBDE-2243-8CDE-665C8C581B5C}" vid="{E5ED06E9-1D55-3740-92D8-8F02F7724150}"/>
    </a:ext>
  </a:extLst>
</a:theme>
</file>

<file path=ppt/theme/theme3.xml><?xml version="1.0" encoding="utf-8"?>
<a:theme xmlns:a="http://schemas.openxmlformats.org/drawingml/2006/main" name="2_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B511CEA-FBDE-2243-8CDE-665C8C581B5C}" vid="{E5ED06E9-1D55-3740-92D8-8F02F772415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1843</Words>
  <Application>Microsoft Office PowerPoint</Application>
  <PresentationFormat>Widescreen</PresentationFormat>
  <Paragraphs>275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Cambria Math</vt:lpstr>
      <vt:lpstr>Wingdings</vt:lpstr>
      <vt:lpstr>1_PNNL_Option_4</vt:lpstr>
      <vt:lpstr>PNNL_Option_4</vt:lpstr>
      <vt:lpstr>2_PNNL_Option_4</vt:lpstr>
      <vt:lpstr>Distributional impacts on residential energy security across multiple income groups under decarbonization policy</vt:lpstr>
      <vt:lpstr>Motivation</vt:lpstr>
      <vt:lpstr>Motivation</vt:lpstr>
      <vt:lpstr>PowerPoint Presentation</vt:lpstr>
      <vt:lpstr>An Overview of GCAM</vt:lpstr>
      <vt:lpstr>PowerPoint Presentation</vt:lpstr>
      <vt:lpstr>Method of Implementing Multiple Consumers in GCAM-USA</vt:lpstr>
      <vt:lpstr>Method of Implementing Multiple Consumers in GCAM-USA</vt:lpstr>
      <vt:lpstr>Method of Implementing Multiple Consumers in GCAM-USA</vt:lpstr>
      <vt:lpstr>Method of Implementing Multiple Consumers in GCAM-USA</vt:lpstr>
      <vt:lpstr>Method of Implementing Multiple Consumers in GCAM-USA</vt:lpstr>
      <vt:lpstr>Model Scenarios</vt:lpstr>
      <vt:lpstr>PowerPoint Presentation</vt:lpstr>
      <vt:lpstr>PowerPoint Presentation</vt:lpstr>
      <vt:lpstr>PowerPoint Presentation</vt:lpstr>
      <vt:lpstr>Energy burden projections under Net-Zero Transition are consistent with intermediate goals in MN Climate Action Framework</vt:lpstr>
      <vt:lpstr>PowerPoint Presentation</vt:lpstr>
      <vt:lpstr>PowerPoint Presentation</vt:lpstr>
      <vt:lpstr>10% of MN population still keeps their homes at “Low Comfort” temperatures in 2050 under Net-Zero Transition</vt:lpstr>
      <vt:lpstr>10% of MN population still keeps their homes at “Low Comfort” temperatures in 2050 under Net-Zero Transition</vt:lpstr>
      <vt:lpstr>Energy inequality in residential modern heating services varies across states under the Business-as-usual</vt:lpstr>
      <vt:lpstr>Net-Zero Transition generally increases energy inequality among income groups in residential modern heating services</vt:lpstr>
      <vt:lpstr>MN’s energy inequality in modern heating services shows a decreasing trend, with slightly higher inequality under the Net-zero transition than under Business-as-usual.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2023-11-22T04:10:41Z</dcterms:created>
  <dcterms:modified xsi:type="dcterms:W3CDTF">2024-07-25T20:50:34Z</dcterms:modified>
</cp:coreProperties>
</file>