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0" r:id="rId14"/>
    <p:sldId id="271" r:id="rId15"/>
    <p:sldId id="299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02" r:id="rId33"/>
    <p:sldId id="304" r:id="rId34"/>
    <p:sldId id="303" r:id="rId35"/>
    <p:sldId id="288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18288000" cy="10287000"/>
  <p:notesSz cx="6858000" cy="9144000"/>
  <p:embeddedFontLst>
    <p:embeddedFont>
      <p:font typeface="Pretendard Black" panose="02000A03000000020004" pitchFamily="2" charset="-127"/>
      <p:bold r:id="rId45"/>
    </p:embeddedFont>
    <p:embeddedFont>
      <p:font typeface="Pretendard Bold" panose="02000803000000020004" pitchFamily="2" charset="-127"/>
      <p:bold r:id="rId46"/>
    </p:embeddedFont>
    <p:embeddedFont>
      <p:font typeface="Pretendard ExtraBold" panose="02000903000000020004" pitchFamily="2" charset="-127"/>
      <p:bold r:id="rId47"/>
    </p:embeddedFont>
    <p:embeddedFont>
      <p:font typeface="THELuxGoB_U" panose="02020603020101020101" pitchFamily="18" charset="-127"/>
      <p:regular r:id="rId48"/>
    </p:embeddedFont>
    <p:embeddedFont>
      <p:font typeface="THELuxGoEB" panose="02020603020101020101" pitchFamily="18" charset="-127"/>
      <p:regular r:id="rId49"/>
    </p:embeddedFont>
    <p:embeddedFont>
      <p:font typeface="THELuxGoR" panose="02020603020101020101" pitchFamily="18" charset="-127"/>
      <p:regular r:id="rId50"/>
    </p:embeddedFont>
    <p:embeddedFont>
      <p:font typeface="Poppins Bold" pitchFamily="2" charset="0"/>
      <p:bold r:id="rId51"/>
    </p:embeddedFont>
    <p:embeddedFont>
      <p:font typeface="Poppins SemiBold" panose="020B0604020202020204" pitchFamily="34" charset="0"/>
      <p:regular r:id="rId52"/>
      <p:bold r:id="rId53"/>
      <p:italic r:id="rId54"/>
      <p:boldItalic r:id="rId55"/>
    </p:embeddedFont>
    <p:embeddedFont>
      <p:font typeface="Pretendard Medium" panose="02000503000000020004" pitchFamily="2" charset="-127"/>
      <p:regular r:id="rId56"/>
      <p:bold r:id="rId57"/>
    </p:embeddedFont>
    <p:embeddedFont>
      <p:font typeface="Pretendard Regular" panose="02000503000000020004" pitchFamily="2" charset="-127"/>
      <p:regular r:id="rId58"/>
      <p:bold r:id="rId59"/>
    </p:embeddedFont>
    <p:embeddedFont>
      <p:font typeface="Pretendard SemiBold" panose="02000503000000020004" pitchFamily="2" charset="-127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1" autoAdjust="0"/>
  </p:normalViewPr>
  <p:slideViewPr>
    <p:cSldViewPr>
      <p:cViewPr varScale="1">
        <p:scale>
          <a:sx n="70" d="100"/>
          <a:sy n="70" d="100"/>
        </p:scale>
        <p:origin x="8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41.pn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1.png"/><Relationship Id="rId10" Type="http://schemas.openxmlformats.org/officeDocument/2006/relationships/image" Target="../media/image59.png"/><Relationship Id="rId4" Type="http://schemas.openxmlformats.org/officeDocument/2006/relationships/image" Target="../media/image6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6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6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5.png"/><Relationship Id="rId4" Type="http://schemas.openxmlformats.org/officeDocument/2006/relationships/image" Target="../media/image6.png"/><Relationship Id="rId9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.png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12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openxmlformats.org/officeDocument/2006/relationships/image" Target="../media/image93.png"/><Relationship Id="rId4" Type="http://schemas.openxmlformats.org/officeDocument/2006/relationships/image" Target="../media/image90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6.png"/><Relationship Id="rId5" Type="http://schemas.openxmlformats.org/officeDocument/2006/relationships/image" Target="../media/image80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png"/><Relationship Id="rId7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.png"/><Relationship Id="rId7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6.png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2.png"/><Relationship Id="rId7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.png"/><Relationship Id="rId7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6.png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.png"/><Relationship Id="rId7" Type="http://schemas.openxmlformats.org/officeDocument/2006/relationships/image" Target="../media/image115.png"/><Relationship Id="rId12" Type="http://schemas.openxmlformats.org/officeDocument/2006/relationships/image" Target="../media/image3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6.png"/><Relationship Id="rId10" Type="http://schemas.openxmlformats.org/officeDocument/2006/relationships/image" Target="../media/image118.png"/><Relationship Id="rId4" Type="http://schemas.openxmlformats.org/officeDocument/2006/relationships/image" Target="../media/image2.png"/><Relationship Id="rId9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.png"/><Relationship Id="rId7" Type="http://schemas.openxmlformats.org/officeDocument/2006/relationships/image" Target="../media/image12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.png"/><Relationship Id="rId7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10" Type="http://schemas.openxmlformats.org/officeDocument/2006/relationships/image" Target="../media/image126.png"/><Relationship Id="rId4" Type="http://schemas.openxmlformats.org/officeDocument/2006/relationships/image" Target="../media/image2.png"/><Relationship Id="rId9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2.png"/><Relationship Id="rId7" Type="http://schemas.openxmlformats.org/officeDocument/2006/relationships/image" Target="../media/image1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6.png"/><Relationship Id="rId9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.png"/><Relationship Id="rId7" Type="http://schemas.openxmlformats.org/officeDocument/2006/relationships/image" Target="../media/image1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6.png"/><Relationship Id="rId4" Type="http://schemas.openxmlformats.org/officeDocument/2006/relationships/image" Target="../media/image136.png"/><Relationship Id="rId9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2.png"/><Relationship Id="rId7" Type="http://schemas.openxmlformats.org/officeDocument/2006/relationships/image" Target="../media/image1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7721600" y="2654300"/>
            <a:ext cx="8877300" cy="2273300"/>
          </a:xfrm>
          <a:prstGeom prst="rect">
            <a:avLst/>
          </a:prstGeom>
          <a:effectLst>
            <a:outerShdw blurRad="421440" dist="300728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2800" b="0" i="0" u="none" strike="noStrike" spc="-500">
                <a:solidFill>
                  <a:srgbClr val="141414"/>
                </a:solidFill>
                <a:latin typeface="Poppins Bold"/>
              </a:rPr>
              <a:t>MOTIVE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00" y="3352800"/>
            <a:ext cx="419100" cy="419100"/>
          </a:xfrm>
          <a:prstGeom prst="rect">
            <a:avLst/>
          </a:prstGeom>
          <a:effectLst>
            <a:outerShdw blurRad="10937" dist="132199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0" y="2705100"/>
            <a:ext cx="2933700" cy="2933700"/>
          </a:xfrm>
          <a:prstGeom prst="rect">
            <a:avLst/>
          </a:prstGeom>
          <a:effectLst>
            <a:outerShdw blurRad="537773" dist="927015" dir="2700000">
              <a:srgbClr val="141414">
                <a:alpha val="22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5867400"/>
            <a:ext cx="1231900" cy="1231900"/>
          </a:xfrm>
          <a:prstGeom prst="rect">
            <a:avLst/>
          </a:prstGeom>
          <a:effectLst>
            <a:outerShdw blurRad="94219" dist="388021" dir="2700000">
              <a:srgbClr val="141414">
                <a:alpha val="22000"/>
              </a:srgbClr>
            </a:outerShdw>
          </a:effectLst>
        </p:spPr>
      </p:pic>
      <p:sp>
        <p:nvSpPr>
          <p:cNvPr id="8" name="TextBox 8"/>
          <p:cNvSpPr txBox="1"/>
          <p:nvPr/>
        </p:nvSpPr>
        <p:spPr>
          <a:xfrm>
            <a:off x="7721600" y="4749800"/>
            <a:ext cx="86360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최적의</a:t>
            </a:r>
            <a:r>
              <a:rPr lang="en-US" sz="30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영업을</a:t>
            </a:r>
            <a:r>
              <a:rPr lang="en-US" sz="30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위한</a:t>
            </a:r>
            <a:r>
              <a:rPr lang="en-US" sz="30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영업</a:t>
            </a:r>
            <a:r>
              <a:rPr lang="en-US" sz="30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관리</a:t>
            </a:r>
            <a:r>
              <a:rPr lang="en-US" sz="30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솔루션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85900" y="7632700"/>
            <a:ext cx="18288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>
                <a:solidFill>
                  <a:srgbClr val="D6D6D6"/>
                </a:solidFill>
                <a:latin typeface="Poppins SemiBold"/>
              </a:rPr>
              <a:t>TEAM: STANL2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384300" y="11557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기획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0" y="13208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384300" y="21590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프로젝트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진행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방식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0" y="7962900"/>
            <a:ext cx="2946400" cy="825500"/>
          </a:xfrm>
          <a:prstGeom prst="rect">
            <a:avLst/>
          </a:prstGeom>
          <a:effectLst>
            <a:outerShdw blurRad="55777" dist="291543" dir="2700000">
              <a:srgbClr val="141414">
                <a:alpha val="17000"/>
              </a:srgbClr>
            </a:outerShdw>
          </a:effectLst>
        </p:spPr>
      </p:pic>
      <p:sp>
        <p:nvSpPr>
          <p:cNvPr id="8" name="TextBox 8"/>
          <p:cNvSpPr txBox="1"/>
          <p:nvPr/>
        </p:nvSpPr>
        <p:spPr>
          <a:xfrm>
            <a:off x="4546600" y="8128000"/>
            <a:ext cx="16637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en-US" sz="2600" b="0" i="0" u="none" strike="noStrike">
                <a:solidFill>
                  <a:srgbClr val="FFFFFF"/>
                </a:solidFill>
                <a:latin typeface="Pretendard Bold"/>
              </a:rPr>
              <a:t>WBS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9700" y="7937500"/>
            <a:ext cx="2946400" cy="825500"/>
          </a:xfrm>
          <a:prstGeom prst="rect">
            <a:avLst/>
          </a:prstGeom>
          <a:effectLst>
            <a:outerShdw blurRad="55777" dist="291543" dir="2700000">
              <a:srgbClr val="141414">
                <a:alpha val="17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700" y="3162300"/>
            <a:ext cx="6832600" cy="4495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3022600"/>
            <a:ext cx="7505700" cy="4622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963400" y="8077200"/>
            <a:ext cx="23368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요구사항</a:t>
            </a:r>
            <a:r>
              <a:rPr lang="en-US" sz="26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명세서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371600" y="11176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기획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0" y="12827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371600" y="21209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프로젝트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진행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방식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8001000"/>
            <a:ext cx="2946400" cy="825500"/>
          </a:xfrm>
          <a:prstGeom prst="rect">
            <a:avLst/>
          </a:prstGeom>
          <a:effectLst>
            <a:outerShdw blurRad="55777" dist="291543" dir="2700000">
              <a:srgbClr val="141414">
                <a:alpha val="17000"/>
              </a:srgbClr>
            </a:outerShdw>
          </a:effectLst>
        </p:spPr>
      </p:pic>
      <p:sp>
        <p:nvSpPr>
          <p:cNvPr id="8" name="TextBox 8"/>
          <p:cNvSpPr txBox="1"/>
          <p:nvPr/>
        </p:nvSpPr>
        <p:spPr>
          <a:xfrm>
            <a:off x="4533900" y="8166100"/>
            <a:ext cx="16637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en-US" sz="2600" b="0" i="0" u="none" strike="noStrike">
                <a:solidFill>
                  <a:srgbClr val="FFFFFF"/>
                </a:solidFill>
                <a:latin typeface="Pretendard Bold"/>
              </a:rPr>
              <a:t>DDD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5100" y="8001000"/>
            <a:ext cx="2946400" cy="825500"/>
          </a:xfrm>
          <a:prstGeom prst="rect">
            <a:avLst/>
          </a:prstGeom>
          <a:effectLst>
            <a:outerShdw blurRad="55777" dist="291543" dir="2700000">
              <a:srgbClr val="141414">
                <a:alpha val="17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700" y="2794000"/>
            <a:ext cx="7327900" cy="4559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2806700"/>
            <a:ext cx="6781800" cy="45593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369800" y="8166100"/>
            <a:ext cx="23368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en-US" sz="2600" b="0" i="0" u="none" strike="noStrike">
                <a:solidFill>
                  <a:srgbClr val="FFFFFF"/>
                </a:solidFill>
                <a:latin typeface="Pretendard Bold"/>
              </a:rPr>
              <a:t>DB </a:t>
            </a: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모델링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19200" y="10160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UI / UX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900" y="12446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219200" y="20320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프로젝트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진행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방식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200" y="8255000"/>
            <a:ext cx="4368800" cy="825500"/>
          </a:xfrm>
          <a:prstGeom prst="rect">
            <a:avLst/>
          </a:prstGeom>
          <a:effectLst>
            <a:outerShdw blurRad="55777" dist="291543" dir="2700000">
              <a:srgbClr val="141414">
                <a:alpha val="17000"/>
              </a:srgbClr>
            </a:outerShdw>
          </a:effectLst>
        </p:spPr>
      </p:pic>
      <p:sp>
        <p:nvSpPr>
          <p:cNvPr id="8" name="TextBox 8"/>
          <p:cNvSpPr txBox="1"/>
          <p:nvPr/>
        </p:nvSpPr>
        <p:spPr>
          <a:xfrm>
            <a:off x="3441700" y="8407400"/>
            <a:ext cx="38227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공통</a:t>
            </a:r>
            <a:r>
              <a:rPr lang="en-US" sz="26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컴포넌트</a:t>
            </a:r>
            <a:r>
              <a:rPr lang="en-US" sz="2600" b="0" i="0" u="none" strike="noStrike">
                <a:solidFill>
                  <a:srgbClr val="FFFFFF"/>
                </a:solidFill>
                <a:latin typeface="Pretendard Bold"/>
              </a:rPr>
              <a:t> Figma </a:t>
            </a: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설계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3600" y="8204200"/>
            <a:ext cx="4318000" cy="825500"/>
          </a:xfrm>
          <a:prstGeom prst="rect">
            <a:avLst/>
          </a:prstGeom>
          <a:effectLst>
            <a:outerShdw blurRad="55777" dist="291543" dir="2700000">
              <a:srgbClr val="141414">
                <a:alpha val="17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8700" y="3124200"/>
            <a:ext cx="6172200" cy="7112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8700" y="3987800"/>
            <a:ext cx="6172200" cy="1041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8700" y="5029200"/>
            <a:ext cx="6172200" cy="2768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5500" y="3213100"/>
            <a:ext cx="6172200" cy="45593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480800" y="8356600"/>
            <a:ext cx="38481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en-US" sz="2600" b="0" i="0" u="none" strike="noStrike">
                <a:solidFill>
                  <a:srgbClr val="FFFFFF"/>
                </a:solidFill>
                <a:latin typeface="Pretendard Bold"/>
              </a:rPr>
              <a:t> Frontend </a:t>
            </a: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공통</a:t>
            </a:r>
            <a:r>
              <a:rPr lang="en-US" sz="26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컴포넌트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BB033-2FAD-8DBC-845C-97BC57E44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  <a:extLst>
              <a:ext uri="{FF2B5EF4-FFF2-40B4-BE49-F238E27FC236}">
                <a16:creationId xmlns:a16="http://schemas.microsoft.com/office/drawing/2014/main" id="{39489A17-37B7-3792-6A1B-EB8A661B1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  <a:extLst>
              <a:ext uri="{FF2B5EF4-FFF2-40B4-BE49-F238E27FC236}">
                <a16:creationId xmlns:a16="http://schemas.microsoft.com/office/drawing/2014/main" id="{5DC10D95-A450-8DEC-69C7-514E9153E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81FBD2D8-AC70-7C17-0720-9EC25B9E47EF}"/>
              </a:ext>
            </a:extLst>
          </p:cNvPr>
          <p:cNvSpPr txBox="1"/>
          <p:nvPr/>
        </p:nvSpPr>
        <p:spPr>
          <a:xfrm>
            <a:off x="1244600" y="11049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CI / CD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54814E9-3C63-7D81-1673-B1F11A480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13208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4156FDA-573E-24C3-5BD0-8E08F019C5BB}"/>
              </a:ext>
            </a:extLst>
          </p:cNvPr>
          <p:cNvSpPr txBox="1"/>
          <p:nvPr/>
        </p:nvSpPr>
        <p:spPr>
          <a:xfrm>
            <a:off x="1244600" y="21209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프로젝트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진행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방식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4301E14-0F2B-5FBC-6D1E-A5CAE4A3B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0" y="8191500"/>
            <a:ext cx="2946400" cy="825500"/>
          </a:xfrm>
          <a:prstGeom prst="rect">
            <a:avLst/>
          </a:prstGeom>
          <a:effectLst>
            <a:outerShdw blurRad="55777" dist="291543" dir="2700000">
              <a:srgbClr val="141414">
                <a:alpha val="17000"/>
              </a:srgb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C29134A-6CBA-79F6-3551-CC75DE4A5D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47439"/>
            <a:ext cx="11023600" cy="518902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0FD467A-57F3-B3DA-1751-AD3199697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787400"/>
            <a:ext cx="6172200" cy="6096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0422DEE-D6CC-876E-EF84-7156EFA36457}"/>
              </a:ext>
            </a:extLst>
          </p:cNvPr>
          <p:cNvSpPr txBox="1"/>
          <p:nvPr/>
        </p:nvSpPr>
        <p:spPr>
          <a:xfrm>
            <a:off x="8547100" y="8343900"/>
            <a:ext cx="25527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시스템</a:t>
            </a:r>
            <a:r>
              <a:rPr lang="en-US" sz="26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아키텍처</a:t>
            </a:r>
          </a:p>
        </p:txBody>
      </p:sp>
    </p:spTree>
    <p:extLst>
      <p:ext uri="{BB962C8B-B14F-4D97-AF65-F5344CB8AC3E}">
        <p14:creationId xmlns:p14="http://schemas.microsoft.com/office/powerpoint/2010/main" val="321013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44600" y="11049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CI / CD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13208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244600" y="21209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프로젝트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진행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방식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0" y="8191500"/>
            <a:ext cx="2946400" cy="825500"/>
          </a:xfrm>
          <a:prstGeom prst="rect">
            <a:avLst/>
          </a:prstGeom>
          <a:effectLst>
            <a:outerShdw blurRad="55777" dist="291543" dir="2700000">
              <a:srgbClr val="141414">
                <a:alpha val="17000"/>
              </a:srgb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A9D4A5C-D739-4B73-C8E1-EAB9F1032D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47439"/>
            <a:ext cx="11023600" cy="51890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787400"/>
            <a:ext cx="6172200" cy="6096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547100" y="8343900"/>
            <a:ext cx="25527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시스템</a:t>
            </a:r>
            <a:r>
              <a:rPr lang="en-US" sz="26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아키텍처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800" y="1536700"/>
            <a:ext cx="7747000" cy="3530600"/>
          </a:xfrm>
          <a:prstGeom prst="rect">
            <a:avLst/>
          </a:prstGeom>
          <a:effectLst>
            <a:outerShdw blurRad="680485" dist="704929" dir="2700000">
              <a:srgbClr val="141414">
                <a:alpha val="13000"/>
              </a:srgb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4800" y="1536700"/>
            <a:ext cx="7747000" cy="1651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93800" y="1714500"/>
            <a:ext cx="86741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3300" b="0" i="0" u="none" strike="noStrike" spc="-200" dirty="0">
                <a:solidFill>
                  <a:srgbClr val="141414"/>
                </a:solidFill>
                <a:latin typeface="Pretendard Bold"/>
              </a:rPr>
              <a:t>slave DB </a:t>
            </a:r>
            <a:r>
              <a:rPr lang="ko-KR" sz="3300" b="0" i="0" u="none" strike="noStrike" spc="-200" dirty="0">
                <a:solidFill>
                  <a:srgbClr val="141414"/>
                </a:solidFill>
                <a:ea typeface="Pretendard Bold"/>
              </a:rPr>
              <a:t>사용</a:t>
            </a:r>
            <a:r>
              <a:rPr lang="en-US" sz="3300" b="0" i="0" u="none" strike="noStrike" spc="-200" dirty="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3300" b="0" i="0" u="none" strike="noStrike" spc="-200" dirty="0">
                <a:solidFill>
                  <a:srgbClr val="141414"/>
                </a:solidFill>
                <a:ea typeface="Pretendard Bold"/>
              </a:rPr>
              <a:t>시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8700" y="2552700"/>
            <a:ext cx="6515100" cy="22479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5359400"/>
            <a:ext cx="7747000" cy="3530600"/>
          </a:xfrm>
          <a:prstGeom prst="rect">
            <a:avLst/>
          </a:prstGeom>
          <a:effectLst>
            <a:outerShdw blurRad="680485" dist="704929" dir="2700000">
              <a:srgbClr val="141414">
                <a:alpha val="13000"/>
              </a:srgbClr>
            </a:outerShdw>
          </a:effectLst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5600" y="5359400"/>
            <a:ext cx="7747000" cy="1651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193800" y="5537200"/>
            <a:ext cx="86741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3300" b="0" i="0" u="none" strike="noStrike" spc="-200">
                <a:solidFill>
                  <a:srgbClr val="141414"/>
                </a:solidFill>
                <a:latin typeface="Pretendard Bold"/>
              </a:rPr>
              <a:t>master DB </a:t>
            </a:r>
            <a:r>
              <a:rPr lang="ko-KR" sz="3300" b="0" i="0" u="none" strike="noStrike" spc="-200">
                <a:solidFill>
                  <a:srgbClr val="141414"/>
                </a:solidFill>
                <a:ea typeface="Pretendard Bold"/>
              </a:rPr>
              <a:t>사용</a:t>
            </a:r>
            <a:r>
              <a:rPr lang="en-US" sz="3300" b="0" i="0" u="none" strike="noStrike" spc="-20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3300" b="0" i="0" u="none" strike="noStrike" spc="-200">
                <a:solidFill>
                  <a:srgbClr val="141414"/>
                </a:solidFill>
                <a:ea typeface="Pretendard Bold"/>
              </a:rPr>
              <a:t>시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5700" y="6210300"/>
            <a:ext cx="6172200" cy="25781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03457-27BA-085D-3411-D8C1A6BCA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  <a:extLst>
              <a:ext uri="{FF2B5EF4-FFF2-40B4-BE49-F238E27FC236}">
                <a16:creationId xmlns:a16="http://schemas.microsoft.com/office/drawing/2014/main" id="{48D931CC-A307-B1E4-E5EF-5F9563787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  <a:extLst>
              <a:ext uri="{FF2B5EF4-FFF2-40B4-BE49-F238E27FC236}">
                <a16:creationId xmlns:a16="http://schemas.microsoft.com/office/drawing/2014/main" id="{9E640151-F1FB-8B5B-FA0A-32DF5AF55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D14CBE8-0F48-614E-85AC-66D38674996F}"/>
              </a:ext>
            </a:extLst>
          </p:cNvPr>
          <p:cNvSpPr txBox="1"/>
          <p:nvPr/>
        </p:nvSpPr>
        <p:spPr>
          <a:xfrm>
            <a:off x="1244600" y="11049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CI / CD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7980BE0-EA61-C2B1-C674-665DB9DE2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13208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6F83FF6-11F1-668E-F8E1-D61F5633C409}"/>
              </a:ext>
            </a:extLst>
          </p:cNvPr>
          <p:cNvSpPr txBox="1"/>
          <p:nvPr/>
        </p:nvSpPr>
        <p:spPr>
          <a:xfrm>
            <a:off x="1244600" y="2004325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 dirty="0">
                <a:solidFill>
                  <a:srgbClr val="141414"/>
                </a:solidFill>
                <a:ea typeface="Pretendard Regular"/>
              </a:rPr>
              <a:t>프로젝트</a:t>
            </a:r>
            <a:r>
              <a:rPr lang="en-US" sz="2300" b="0" i="0" u="none" strike="noStrike" dirty="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 dirty="0">
                <a:solidFill>
                  <a:srgbClr val="141414"/>
                </a:solidFill>
                <a:ea typeface="Pretendard Regular"/>
              </a:rPr>
              <a:t>진행</a:t>
            </a:r>
            <a:r>
              <a:rPr lang="en-US" sz="2300" b="0" i="0" u="none" strike="noStrike" dirty="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 dirty="0">
                <a:solidFill>
                  <a:srgbClr val="141414"/>
                </a:solidFill>
                <a:ea typeface="Pretendard Regular"/>
              </a:rPr>
              <a:t>방식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6317B1D-294A-60A9-E01D-DE998630C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0" y="8191500"/>
            <a:ext cx="2946400" cy="825500"/>
          </a:xfrm>
          <a:prstGeom prst="rect">
            <a:avLst/>
          </a:prstGeom>
          <a:effectLst>
            <a:outerShdw blurRad="55777" dist="291543" dir="2700000">
              <a:srgbClr val="141414">
                <a:alpha val="17000"/>
              </a:srgb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CE5A3E1-FB4B-5175-6059-98FD00A5C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0" y="2654300"/>
            <a:ext cx="11480800" cy="5397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64CA399-9B38-BE4B-C43A-1F405767A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787400"/>
            <a:ext cx="6172200" cy="6096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B1B2877-D706-E427-9C43-5EC3B3416BD0}"/>
              </a:ext>
            </a:extLst>
          </p:cNvPr>
          <p:cNvSpPr txBox="1"/>
          <p:nvPr/>
        </p:nvSpPr>
        <p:spPr>
          <a:xfrm>
            <a:off x="8547100" y="8343900"/>
            <a:ext cx="25527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시스템</a:t>
            </a:r>
            <a:r>
              <a:rPr lang="en-US" sz="26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>
                <a:solidFill>
                  <a:srgbClr val="FFFFFF"/>
                </a:solidFill>
                <a:ea typeface="Pretendard Bold"/>
              </a:rPr>
              <a:t>아키텍처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62E201E-1641-9EA8-EBBB-ECAA92A6BD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2677212"/>
            <a:ext cx="8915400" cy="6130237"/>
          </a:xfrm>
          <a:prstGeom prst="rect">
            <a:avLst/>
          </a:prstGeom>
          <a:effectLst>
            <a:outerShdw blurRad="680485" dist="704929" dir="2700000">
              <a:srgbClr val="141414">
                <a:alpha val="13000"/>
              </a:srgbClr>
            </a:outerShdw>
          </a:effec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D4F29B8-2F7B-B074-8DB8-B72EC18B86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677213"/>
            <a:ext cx="8915400" cy="165100"/>
          </a:xfrm>
          <a:prstGeom prst="rect">
            <a:avLst/>
          </a:prstGeom>
        </p:spPr>
      </p:pic>
      <p:sp>
        <p:nvSpPr>
          <p:cNvPr id="21" name="TextBox 13">
            <a:extLst>
              <a:ext uri="{FF2B5EF4-FFF2-40B4-BE49-F238E27FC236}">
                <a16:creationId xmlns:a16="http://schemas.microsoft.com/office/drawing/2014/main" id="{3D05957F-16A0-2B07-9C6B-C338442F6F8F}"/>
              </a:ext>
            </a:extLst>
          </p:cNvPr>
          <p:cNvSpPr txBox="1"/>
          <p:nvPr/>
        </p:nvSpPr>
        <p:spPr>
          <a:xfrm>
            <a:off x="554876" y="6858601"/>
            <a:ext cx="9540483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altLang="en-US" sz="3300" spc="-200" dirty="0">
                <a:solidFill>
                  <a:srgbClr val="141414"/>
                </a:solidFill>
                <a:latin typeface="Pretendard Bold"/>
                <a:ea typeface="Pretendard Bold"/>
              </a:rPr>
              <a:t>평균 응답시간 </a:t>
            </a:r>
            <a:r>
              <a:rPr lang="en-US" altLang="ko-KR" sz="3300" spc="-200" dirty="0">
                <a:solidFill>
                  <a:srgbClr val="FF0000"/>
                </a:solidFill>
                <a:latin typeface="Pretendard Bold"/>
                <a:ea typeface="Pretendard Bold"/>
              </a:rPr>
              <a:t>84%</a:t>
            </a:r>
            <a:r>
              <a:rPr lang="ko-KR" altLang="en-US" sz="3300" spc="-200" dirty="0">
                <a:solidFill>
                  <a:srgbClr val="141414"/>
                </a:solidFill>
                <a:latin typeface="Pretendard Bold"/>
                <a:ea typeface="Pretendard Bold"/>
              </a:rPr>
              <a:t> 단축</a:t>
            </a:r>
            <a:endParaRPr lang="en-US" altLang="ko-KR" sz="3300" spc="-200" dirty="0">
              <a:solidFill>
                <a:srgbClr val="141414"/>
              </a:solidFill>
              <a:latin typeface="Pretendard Bold"/>
              <a:ea typeface="Pretendard Bold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7AF22FD0-F1DF-D83F-AC9B-1DA2E94C16B5}"/>
              </a:ext>
            </a:extLst>
          </p:cNvPr>
          <p:cNvSpPr txBox="1"/>
          <p:nvPr/>
        </p:nvSpPr>
        <p:spPr>
          <a:xfrm>
            <a:off x="542471" y="3053231"/>
            <a:ext cx="9540483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altLang="ko-KR" sz="3300" spc="-200" dirty="0" err="1">
                <a:solidFill>
                  <a:srgbClr val="141414"/>
                </a:solidFill>
                <a:latin typeface="Pretendard Bold"/>
                <a:ea typeface="Pretendard Bold"/>
              </a:rPr>
              <a:t>Jmeter</a:t>
            </a:r>
            <a:r>
              <a:rPr lang="ko-KR" altLang="en-US" sz="3300" spc="-200" dirty="0">
                <a:solidFill>
                  <a:srgbClr val="141414"/>
                </a:solidFill>
                <a:latin typeface="Pretendard Bold"/>
                <a:ea typeface="Pretendard Bold"/>
              </a:rPr>
              <a:t>로 진행한 성능 테스트 </a:t>
            </a:r>
            <a:endParaRPr lang="ko-KR" sz="3300" b="0" i="0" u="none" strike="noStrike" spc="-200" dirty="0">
              <a:solidFill>
                <a:srgbClr val="141414"/>
              </a:solidFill>
              <a:ea typeface="Pretendard Bold"/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DC546C24-78B2-0D4B-F97F-ADA5DA9DABA4}"/>
              </a:ext>
            </a:extLst>
          </p:cNvPr>
          <p:cNvSpPr txBox="1"/>
          <p:nvPr/>
        </p:nvSpPr>
        <p:spPr>
          <a:xfrm>
            <a:off x="474858" y="7588250"/>
            <a:ext cx="9540483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endParaRPr lang="en-US" altLang="ko-KR" sz="3300" spc="-200" dirty="0">
              <a:solidFill>
                <a:srgbClr val="141414"/>
              </a:solidFill>
              <a:latin typeface="Pretendard Bold"/>
              <a:ea typeface="Pretendard Bold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B5DD88BD-E752-D821-B7CD-47F71139D66F}"/>
              </a:ext>
            </a:extLst>
          </p:cNvPr>
          <p:cNvSpPr txBox="1"/>
          <p:nvPr/>
        </p:nvSpPr>
        <p:spPr>
          <a:xfrm>
            <a:off x="443847" y="7563451"/>
            <a:ext cx="9540483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altLang="en-US" sz="3300" spc="-200" dirty="0">
                <a:solidFill>
                  <a:srgbClr val="141414"/>
                </a:solidFill>
                <a:latin typeface="Pretendard Bold"/>
                <a:ea typeface="Pretendard Bold"/>
              </a:rPr>
              <a:t>처리량 </a:t>
            </a:r>
            <a:r>
              <a:rPr lang="en-US" altLang="ko-KR" sz="3300" spc="-200" dirty="0">
                <a:solidFill>
                  <a:srgbClr val="FF0000"/>
                </a:solidFill>
                <a:latin typeface="Pretendard Bold"/>
                <a:ea typeface="Pretendard Bold"/>
              </a:rPr>
              <a:t>2.46 </a:t>
            </a:r>
            <a:r>
              <a:rPr lang="ko-KR" altLang="en-US" sz="3300" spc="-200" dirty="0">
                <a:solidFill>
                  <a:srgbClr val="141414"/>
                </a:solidFill>
                <a:latin typeface="Pretendard Bold"/>
                <a:ea typeface="Pretendard Bold"/>
              </a:rPr>
              <a:t>배 증가</a:t>
            </a:r>
            <a:endParaRPr lang="en-US" altLang="ko-KR" sz="3300" spc="-200" dirty="0">
              <a:solidFill>
                <a:srgbClr val="141414"/>
              </a:solidFill>
              <a:latin typeface="Pretendard Bold"/>
              <a:ea typeface="Pretendard Bold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7427D34-8BB3-10A4-DCDA-455FB6D4EB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7535" y="3846217"/>
            <a:ext cx="8304952" cy="274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59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308100" y="11049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통합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13081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308100" y="21209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프로젝트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진행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방식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00" y="1130300"/>
            <a:ext cx="5727700" cy="3213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700" y="1130300"/>
            <a:ext cx="5524500" cy="3213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100" y="5473700"/>
            <a:ext cx="5524500" cy="2984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1800" y="8610600"/>
            <a:ext cx="3302000" cy="698500"/>
          </a:xfrm>
          <a:prstGeom prst="rect">
            <a:avLst/>
          </a:prstGeom>
          <a:effectLst>
            <a:outerShdw blurRad="40444" dist="248256" dir="2700000">
              <a:srgbClr val="141414">
                <a:alpha val="17000"/>
              </a:srgbClr>
            </a:outerShd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30100" y="4521200"/>
            <a:ext cx="2501900" cy="698500"/>
          </a:xfrm>
          <a:prstGeom prst="rect">
            <a:avLst/>
          </a:prstGeom>
          <a:effectLst>
            <a:outerShdw blurRad="40444" dist="248256" dir="2700000">
              <a:srgbClr val="141414">
                <a:alpha val="17000"/>
              </a:srgbClr>
            </a:outerShdw>
          </a:effectLst>
        </p:spPr>
      </p:pic>
      <p:sp>
        <p:nvSpPr>
          <p:cNvPr id="12" name="TextBox 12"/>
          <p:cNvSpPr txBox="1"/>
          <p:nvPr/>
        </p:nvSpPr>
        <p:spPr>
          <a:xfrm>
            <a:off x="5842000" y="8737600"/>
            <a:ext cx="27686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2200" b="0" i="0" u="none" strike="noStrike">
                <a:solidFill>
                  <a:srgbClr val="FFFFFF"/>
                </a:solidFill>
                <a:ea typeface="Pretendard Bold"/>
              </a:rPr>
              <a:t>시스템</a:t>
            </a:r>
            <a:r>
              <a:rPr lang="en-US" sz="22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200" b="0" i="0" u="none" strike="noStrike">
                <a:solidFill>
                  <a:srgbClr val="FFFFFF"/>
                </a:solidFill>
                <a:ea typeface="Pretendard Bold"/>
              </a:rPr>
              <a:t>아키텍처</a:t>
            </a:r>
            <a:r>
              <a:rPr lang="en-US" sz="22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200" b="0" i="0" u="none" strike="noStrike">
                <a:solidFill>
                  <a:srgbClr val="FFFFFF"/>
                </a:solidFill>
                <a:ea typeface="Pretendard Bold"/>
              </a:rPr>
              <a:t>설명서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000" y="4521200"/>
            <a:ext cx="2501900" cy="698500"/>
          </a:xfrm>
          <a:prstGeom prst="rect">
            <a:avLst/>
          </a:prstGeom>
          <a:effectLst>
            <a:outerShdw blurRad="40444" dist="248256" dir="2700000">
              <a:srgbClr val="141414">
                <a:alpha val="17000"/>
              </a:srgbClr>
            </a:outerShdw>
          </a:effectLst>
        </p:spPr>
      </p:pic>
      <p:sp>
        <p:nvSpPr>
          <p:cNvPr id="14" name="TextBox 14"/>
          <p:cNvSpPr txBox="1"/>
          <p:nvPr/>
        </p:nvSpPr>
        <p:spPr>
          <a:xfrm>
            <a:off x="6273800" y="4686300"/>
            <a:ext cx="17526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2000" b="0" i="0" u="none" strike="noStrike">
                <a:solidFill>
                  <a:srgbClr val="FFFFFF"/>
                </a:solidFill>
                <a:ea typeface="Pretendard Bold"/>
              </a:rPr>
              <a:t>화면</a:t>
            </a:r>
            <a:r>
              <a:rPr lang="en-US" sz="20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000" b="0" i="0" u="none" strike="noStrike">
                <a:solidFill>
                  <a:srgbClr val="FFFFFF"/>
                </a:solidFill>
                <a:ea typeface="Pretendard Bold"/>
              </a:rPr>
              <a:t>기능</a:t>
            </a:r>
            <a:r>
              <a:rPr lang="en-US" sz="20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000" b="0" i="0" u="none" strike="noStrike">
                <a:solidFill>
                  <a:srgbClr val="FFFFFF"/>
                </a:solidFill>
                <a:ea typeface="Pretendard Bold"/>
              </a:rPr>
              <a:t>설계서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01600" y="4660900"/>
            <a:ext cx="1536700" cy="368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en-US" sz="2100" b="0" i="0" u="none" strike="noStrike">
                <a:solidFill>
                  <a:srgbClr val="FFFFFF"/>
                </a:solidFill>
                <a:latin typeface="Pretendard Bold"/>
              </a:rPr>
              <a:t>FlowChart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04700" y="8559800"/>
            <a:ext cx="2501900" cy="698500"/>
          </a:xfrm>
          <a:prstGeom prst="rect">
            <a:avLst/>
          </a:prstGeom>
          <a:effectLst>
            <a:outerShdw blurRad="40444" dist="248256" dir="2700000">
              <a:srgbClr val="141414">
                <a:alpha val="17000"/>
              </a:srgb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600" y="5473700"/>
            <a:ext cx="5727700" cy="27686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2801600" y="8686800"/>
            <a:ext cx="21717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2200" b="0" i="0" u="none" strike="noStrike">
                <a:solidFill>
                  <a:srgbClr val="FFFFFF"/>
                </a:solidFill>
                <a:ea typeface="Pretendard Bold"/>
              </a:rPr>
              <a:t>개발자</a:t>
            </a:r>
            <a:r>
              <a:rPr lang="en-US" sz="22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200" b="0" i="0" u="none" strike="noStrike">
                <a:solidFill>
                  <a:srgbClr val="FFFFFF"/>
                </a:solidFill>
                <a:ea typeface="Pretendard Bold"/>
              </a:rPr>
              <a:t>도구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8153400" y="4140200"/>
            <a:ext cx="12065000" cy="1358900"/>
          </a:xfrm>
          <a:prstGeom prst="rect">
            <a:avLst/>
          </a:prstGeom>
          <a:effectLst>
            <a:outerShdw blurRad="250236" dist="178561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7600" b="0" i="0" u="none" strike="noStrike" spc="-300">
                <a:solidFill>
                  <a:srgbClr val="141414"/>
                </a:solidFill>
                <a:latin typeface="Pretendard Bold"/>
              </a:rPr>
              <a:t>3. </a:t>
            </a:r>
            <a:r>
              <a:rPr lang="ko-KR" sz="7600" b="0" i="0" u="none" strike="noStrike" spc="-300">
                <a:solidFill>
                  <a:srgbClr val="141414"/>
                </a:solidFill>
                <a:ea typeface="Pretendard Bold"/>
              </a:rPr>
              <a:t>솔루션</a:t>
            </a:r>
            <a:r>
              <a:rPr lang="en-US" sz="7600" b="0" i="0" u="none" strike="noStrike" spc="-30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7600" b="0" i="0" u="none" strike="noStrike" spc="-300">
                <a:solidFill>
                  <a:srgbClr val="141414"/>
                </a:solidFill>
                <a:ea typeface="Pretendard Bold"/>
              </a:rPr>
              <a:t>소개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00" y="3352800"/>
            <a:ext cx="419100" cy="419100"/>
          </a:xfrm>
          <a:prstGeom prst="rect">
            <a:avLst/>
          </a:prstGeom>
          <a:effectLst>
            <a:outerShdw blurRad="10937" dist="132199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0" y="2705100"/>
            <a:ext cx="2933700" cy="2933700"/>
          </a:xfrm>
          <a:prstGeom prst="rect">
            <a:avLst/>
          </a:prstGeom>
          <a:effectLst>
            <a:outerShdw blurRad="537773" dist="927015" dir="2700000">
              <a:srgbClr val="141414">
                <a:alpha val="22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5867400"/>
            <a:ext cx="1231900" cy="1231900"/>
          </a:xfrm>
          <a:prstGeom prst="rect">
            <a:avLst/>
          </a:prstGeom>
          <a:effectLst>
            <a:outerShdw blurRad="94219" dist="388021" dir="2700000">
              <a:srgbClr val="141414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44600" y="990600"/>
            <a:ext cx="30099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사용자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권한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700" y="11303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100" y="2057400"/>
            <a:ext cx="1879600" cy="7099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200" y="2019300"/>
            <a:ext cx="1663700" cy="7137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2100" y="2019300"/>
            <a:ext cx="1866900" cy="713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5700" y="2019300"/>
            <a:ext cx="2425700" cy="70993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7900" y="3365500"/>
            <a:ext cx="1485900" cy="660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9000" y="3213100"/>
            <a:ext cx="1422400" cy="8509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9000" y="6731000"/>
            <a:ext cx="1346200" cy="673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9900" y="3352800"/>
            <a:ext cx="1536700" cy="3429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9900" y="6629400"/>
            <a:ext cx="1536700" cy="6731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44600" y="19939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서비스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소개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84900" y="1447800"/>
            <a:ext cx="14224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Bold"/>
              </a:rPr>
              <a:t>영업</a:t>
            </a:r>
            <a:r>
              <a:rPr lang="en-US" sz="2300" b="0" i="0" u="none" strike="noStrike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Bold"/>
              </a:rPr>
              <a:t>사원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58200" y="1422400"/>
            <a:ext cx="14224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Bold"/>
              </a:rPr>
              <a:t>영업</a:t>
            </a:r>
            <a:r>
              <a:rPr lang="en-US" sz="2300" b="0" i="0" u="none" strike="noStrike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Bold"/>
              </a:rPr>
              <a:t>관리자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06100" y="1422400"/>
            <a:ext cx="14224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Bold"/>
              </a:rPr>
              <a:t>영업</a:t>
            </a:r>
            <a:r>
              <a:rPr lang="en-US" sz="2300" b="0" i="0" u="none" strike="noStrike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Bold"/>
              </a:rPr>
              <a:t>담당자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03200" y="1422400"/>
            <a:ext cx="17653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Bold"/>
              </a:rPr>
              <a:t>시스템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Bold"/>
              </a:rPr>
              <a:t>관리자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44600" y="12065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계약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과정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3589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244600" y="2222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영업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서비스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핵심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기능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소개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39000" y="5651500"/>
            <a:ext cx="3810000" cy="12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100" y="3124200"/>
            <a:ext cx="5054600" cy="5054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4368800"/>
            <a:ext cx="952500" cy="952500"/>
          </a:xfrm>
          <a:prstGeom prst="rect">
            <a:avLst/>
          </a:prstGeom>
        </p:spPr>
      </p:pic>
      <p:sp>
        <p:nvSpPr>
          <p:cNvPr id="14" name="타원 13">
            <a:extLst>
              <a:ext uri="{FF2B5EF4-FFF2-40B4-BE49-F238E27FC236}">
                <a16:creationId xmlns:a16="http://schemas.microsoft.com/office/drawing/2014/main" id="{245E28EE-8F5C-2EDE-C44C-587194C4A4F5}"/>
              </a:ext>
            </a:extLst>
          </p:cNvPr>
          <p:cNvSpPr/>
          <p:nvPr/>
        </p:nvSpPr>
        <p:spPr>
          <a:xfrm>
            <a:off x="10439400" y="2933700"/>
            <a:ext cx="5054599" cy="5054599"/>
          </a:xfrm>
          <a:prstGeom prst="ellipse">
            <a:avLst/>
          </a:prstGeom>
          <a:solidFill>
            <a:srgbClr val="6360AB"/>
          </a:solidFill>
          <a:ln>
            <a:solidFill>
              <a:srgbClr val="6360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6360AB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276600" y="5905500"/>
            <a:ext cx="4140200" cy="965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효율적인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 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프로세스를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 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통한</a:t>
            </a:r>
          </a:p>
          <a:p>
            <a:pPr lvl="0" algn="ctr">
              <a:lnSpc>
                <a:spcPct val="116199"/>
              </a:lnSpc>
            </a:pP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 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시간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단축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 &amp; 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정확도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향상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4100" y="4381500"/>
            <a:ext cx="952500" cy="812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890250" y="5762625"/>
            <a:ext cx="4140200" cy="927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계약서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· 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수주서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· 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발주서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자동화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31900" y="952500"/>
            <a:ext cx="4457700" cy="1143000"/>
          </a:xfrm>
          <a:prstGeom prst="rect">
            <a:avLst/>
          </a:prstGeom>
          <a:effectLst>
            <a:outerShdw blurRad="210851" dist="150457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6400" b="0" i="0" u="none" strike="noStrike" spc="-300">
                <a:solidFill>
                  <a:srgbClr val="141414"/>
                </a:solidFill>
                <a:latin typeface="Poppins Bold"/>
              </a:rPr>
              <a:t>Contents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12192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800" y="2679700"/>
            <a:ext cx="3517900" cy="1473200"/>
          </a:xfrm>
          <a:prstGeom prst="rect">
            <a:avLst/>
          </a:prstGeom>
          <a:effectLst>
            <a:outerShdw blurRad="119106" dist="294919" dir="2700000">
              <a:srgbClr val="141414">
                <a:alpha val="13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7800" y="2679700"/>
            <a:ext cx="3517900" cy="889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79900" y="3327400"/>
            <a:ext cx="29083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4420"/>
              </a:lnSpc>
            </a:pP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프로젝트</a:t>
            </a:r>
            <a:r>
              <a:rPr lang="en-US" sz="2800" b="0" i="0" u="none" strike="noStrike">
                <a:solidFill>
                  <a:srgbClr val="141414"/>
                </a:solidFill>
                <a:latin typeface="Pretendard SemiBold"/>
              </a:rPr>
              <a:t> </a:t>
            </a: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개요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5300" y="3022600"/>
            <a:ext cx="28702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400" b="0" i="0" u="none" strike="noStrike" spc="-100">
                <a:solidFill>
                  <a:srgbClr val="141414">
                    <a:alpha val="30196"/>
                  </a:srgbClr>
                </a:solidFill>
                <a:latin typeface="Poppins Bold"/>
              </a:rPr>
              <a:t>Contents 01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100" y="2679700"/>
            <a:ext cx="3517900" cy="1473200"/>
          </a:xfrm>
          <a:prstGeom prst="rect">
            <a:avLst/>
          </a:prstGeom>
          <a:effectLst>
            <a:outerShdw blurRad="119106" dist="294919" dir="2700000">
              <a:srgbClr val="141414">
                <a:alpha val="13000"/>
              </a:srgbClr>
            </a:outerShdw>
          </a:effectLst>
        </p:spPr>
      </p:pic>
      <p:sp>
        <p:nvSpPr>
          <p:cNvPr id="11" name="TextBox 11"/>
          <p:cNvSpPr txBox="1"/>
          <p:nvPr/>
        </p:nvSpPr>
        <p:spPr>
          <a:xfrm>
            <a:off x="8204200" y="3251200"/>
            <a:ext cx="28956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6279"/>
              </a:lnSpc>
            </a:pPr>
            <a:r>
              <a:rPr lang="ko-KR" sz="2800" b="0" i="0" u="none" strike="noStrike" dirty="0">
                <a:solidFill>
                  <a:srgbClr val="141414"/>
                </a:solidFill>
                <a:ea typeface="Pretendard SemiBold"/>
              </a:rPr>
              <a:t>프로젝트</a:t>
            </a:r>
            <a:r>
              <a:rPr lang="en-US" sz="2800" b="0" i="0" u="none" strike="noStrike" dirty="0">
                <a:solidFill>
                  <a:srgbClr val="141414"/>
                </a:solidFill>
                <a:latin typeface="Pretendard SemiBold"/>
              </a:rPr>
              <a:t> </a:t>
            </a:r>
            <a:r>
              <a:rPr lang="ko-KR" sz="2800" b="0" i="0" u="none" strike="noStrike" dirty="0">
                <a:solidFill>
                  <a:srgbClr val="141414"/>
                </a:solidFill>
                <a:ea typeface="Pretendard SemiBold"/>
              </a:rPr>
              <a:t>진행</a:t>
            </a:r>
            <a:r>
              <a:rPr lang="en-US" sz="2800" b="0" i="0" u="none" strike="noStrike" dirty="0">
                <a:solidFill>
                  <a:srgbClr val="141414"/>
                </a:solidFill>
                <a:latin typeface="Pretendard SemiBold"/>
              </a:rPr>
              <a:t> </a:t>
            </a:r>
            <a:r>
              <a:rPr lang="ko-KR" sz="2800" b="0" i="0" u="none" strike="noStrike" dirty="0">
                <a:solidFill>
                  <a:srgbClr val="141414"/>
                </a:solidFill>
                <a:ea typeface="Pretendard SemiBold"/>
              </a:rPr>
              <a:t>방식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16900" y="3022600"/>
            <a:ext cx="28702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400" b="0" i="0" u="none" strike="noStrike" spc="-100">
                <a:solidFill>
                  <a:srgbClr val="141414">
                    <a:alpha val="30196"/>
                  </a:srgbClr>
                </a:solidFill>
                <a:latin typeface="Poppins Bold"/>
              </a:rPr>
              <a:t>Contents 02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6400" y="2679700"/>
            <a:ext cx="3517900" cy="1473200"/>
          </a:xfrm>
          <a:prstGeom prst="rect">
            <a:avLst/>
          </a:prstGeom>
          <a:effectLst>
            <a:outerShdw blurRad="119106" dist="294919" dir="2700000">
              <a:srgbClr val="141414">
                <a:alpha val="13000"/>
              </a:srgbClr>
            </a:outerShdw>
          </a:effectLst>
        </p:spPr>
      </p:pic>
      <p:sp>
        <p:nvSpPr>
          <p:cNvPr id="14" name="TextBox 14"/>
          <p:cNvSpPr txBox="1"/>
          <p:nvPr/>
        </p:nvSpPr>
        <p:spPr>
          <a:xfrm>
            <a:off x="12128500" y="3327400"/>
            <a:ext cx="29083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4420"/>
              </a:lnSpc>
            </a:pP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솔루션</a:t>
            </a:r>
            <a:r>
              <a:rPr lang="en-US" sz="2800" b="0" i="0" u="none" strike="noStrike">
                <a:solidFill>
                  <a:srgbClr val="141414"/>
                </a:solidFill>
                <a:latin typeface="Pretendard SemiBold"/>
              </a:rPr>
              <a:t> </a:t>
            </a: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소개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41200" y="3022600"/>
            <a:ext cx="28702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400" b="0" i="0" u="none" strike="noStrike" spc="-100">
                <a:solidFill>
                  <a:srgbClr val="141414">
                    <a:alpha val="30196"/>
                  </a:srgbClr>
                </a:solidFill>
                <a:latin typeface="Poppins Bold"/>
              </a:rPr>
              <a:t>Contents 03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600" y="6946900"/>
            <a:ext cx="3517900" cy="1473200"/>
          </a:xfrm>
          <a:prstGeom prst="rect">
            <a:avLst/>
          </a:prstGeom>
          <a:effectLst>
            <a:outerShdw blurRad="119106" dist="294919" dir="2700000">
              <a:srgbClr val="141414">
                <a:alpha val="13000"/>
              </a:srgbClr>
            </a:outerShdw>
          </a:effectLst>
        </p:spPr>
      </p:pic>
      <p:sp>
        <p:nvSpPr>
          <p:cNvPr id="17" name="TextBox 17"/>
          <p:cNvSpPr txBox="1"/>
          <p:nvPr/>
        </p:nvSpPr>
        <p:spPr>
          <a:xfrm>
            <a:off x="4203700" y="7594600"/>
            <a:ext cx="29083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4420"/>
              </a:lnSpc>
            </a:pP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프로젝트</a:t>
            </a:r>
            <a:r>
              <a:rPr lang="en-US" sz="2800" b="0" i="0" u="none" strike="noStrike">
                <a:solidFill>
                  <a:srgbClr val="141414"/>
                </a:solidFill>
                <a:latin typeface="Pretendard SemiBold"/>
              </a:rPr>
              <a:t> </a:t>
            </a: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고려사항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16400" y="7289800"/>
            <a:ext cx="28702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400" b="0" i="0" u="none" strike="noStrike" spc="-100">
                <a:solidFill>
                  <a:srgbClr val="141414">
                    <a:alpha val="30196"/>
                  </a:srgbClr>
                </a:solidFill>
                <a:latin typeface="Poppins Bold"/>
              </a:rPr>
              <a:t>Contents 07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800" y="4762500"/>
            <a:ext cx="3517900" cy="1473200"/>
          </a:xfrm>
          <a:prstGeom prst="rect">
            <a:avLst/>
          </a:prstGeom>
          <a:effectLst>
            <a:outerShdw blurRad="119106" dist="294919" dir="2700000">
              <a:srgbClr val="141414">
                <a:alpha val="13000"/>
              </a:srgbClr>
            </a:outerShdw>
          </a:effectLst>
        </p:spPr>
      </p:pic>
      <p:sp>
        <p:nvSpPr>
          <p:cNvPr id="20" name="TextBox 20"/>
          <p:cNvSpPr txBox="1"/>
          <p:nvPr/>
        </p:nvSpPr>
        <p:spPr>
          <a:xfrm>
            <a:off x="4279900" y="5410200"/>
            <a:ext cx="29083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4420"/>
              </a:lnSpc>
            </a:pP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시연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05300" y="5118100"/>
            <a:ext cx="28702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400" b="0" i="0" u="none" strike="noStrike" spc="-100">
                <a:solidFill>
                  <a:srgbClr val="141414">
                    <a:alpha val="30196"/>
                  </a:srgbClr>
                </a:solidFill>
                <a:latin typeface="Poppins Bold"/>
              </a:rPr>
              <a:t>Contents 04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6400" y="4762500"/>
            <a:ext cx="3517900" cy="1473200"/>
          </a:xfrm>
          <a:prstGeom prst="rect">
            <a:avLst/>
          </a:prstGeom>
          <a:effectLst>
            <a:outerShdw blurRad="119106" dist="294919" dir="2700000">
              <a:srgbClr val="141414">
                <a:alpha val="13000"/>
              </a:srgbClr>
            </a:outerShdw>
          </a:effectLst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100" y="2679700"/>
            <a:ext cx="3517900" cy="889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6400" y="2679700"/>
            <a:ext cx="3517900" cy="889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600" y="6946900"/>
            <a:ext cx="3517900" cy="889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7800" y="4762500"/>
            <a:ext cx="3517900" cy="889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6400" y="4762500"/>
            <a:ext cx="3517900" cy="88900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2128500" y="5410200"/>
            <a:ext cx="29083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4420"/>
              </a:lnSpc>
            </a:pP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트러블</a:t>
            </a:r>
            <a:r>
              <a:rPr lang="en-US" sz="2800" b="0" i="0" u="none" strike="noStrike">
                <a:solidFill>
                  <a:srgbClr val="141414"/>
                </a:solidFill>
                <a:latin typeface="Pretendard SemiBold"/>
              </a:rPr>
              <a:t> </a:t>
            </a: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슈팅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141200" y="5118100"/>
            <a:ext cx="28702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400" b="0" i="0" u="none" strike="noStrike" spc="-100">
                <a:solidFill>
                  <a:srgbClr val="141414">
                    <a:alpha val="30196"/>
                  </a:srgbClr>
                </a:solidFill>
                <a:latin typeface="Poppins Bold"/>
              </a:rPr>
              <a:t>Contents 06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100" y="6946900"/>
            <a:ext cx="3517900" cy="1473200"/>
          </a:xfrm>
          <a:prstGeom prst="rect">
            <a:avLst/>
          </a:prstGeom>
          <a:effectLst>
            <a:outerShdw blurRad="119106" dist="294919" dir="2700000">
              <a:srgbClr val="141414">
                <a:alpha val="13000"/>
              </a:srgbClr>
            </a:outerShdw>
          </a:effectLst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100" y="6946900"/>
            <a:ext cx="3517900" cy="889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8153400" y="7645400"/>
            <a:ext cx="29083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4420"/>
              </a:lnSpc>
            </a:pP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향후</a:t>
            </a:r>
            <a:r>
              <a:rPr lang="en-US" sz="2800" b="0" i="0" u="none" strike="noStrike">
                <a:solidFill>
                  <a:srgbClr val="141414"/>
                </a:solidFill>
                <a:latin typeface="Pretendard SemiBold"/>
              </a:rPr>
              <a:t> </a:t>
            </a: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고도화</a:t>
            </a:r>
            <a:r>
              <a:rPr lang="en-US" sz="2800" b="0" i="0" u="none" strike="noStrike">
                <a:solidFill>
                  <a:srgbClr val="141414"/>
                </a:solidFill>
                <a:latin typeface="Pretendard SemiBold"/>
              </a:rPr>
              <a:t> </a:t>
            </a: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방향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216900" y="7289800"/>
            <a:ext cx="28702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400" b="0" i="0" u="none" strike="noStrike" spc="-100">
                <a:solidFill>
                  <a:srgbClr val="141414">
                    <a:alpha val="30196"/>
                  </a:srgbClr>
                </a:solidFill>
                <a:latin typeface="Poppins Bold"/>
              </a:rPr>
              <a:t>Contents 08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100" y="4762500"/>
            <a:ext cx="3517900" cy="1473200"/>
          </a:xfrm>
          <a:prstGeom prst="rect">
            <a:avLst/>
          </a:prstGeom>
          <a:effectLst>
            <a:outerShdw blurRad="119106" dist="294919" dir="2700000">
              <a:srgbClr val="141414">
                <a:alpha val="13000"/>
              </a:srgbClr>
            </a:outerShdw>
          </a:effectLst>
        </p:spPr>
      </p:pic>
      <p:sp>
        <p:nvSpPr>
          <p:cNvPr id="35" name="TextBox 35"/>
          <p:cNvSpPr txBox="1"/>
          <p:nvPr/>
        </p:nvSpPr>
        <p:spPr>
          <a:xfrm>
            <a:off x="8318500" y="5511800"/>
            <a:ext cx="29083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ko-KR" sz="2800" b="0" i="0" u="none" strike="noStrike">
                <a:solidFill>
                  <a:srgbClr val="141414"/>
                </a:solidFill>
                <a:ea typeface="Pretendard SemiBold"/>
              </a:rPr>
              <a:t>테스트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216900" y="5118100"/>
            <a:ext cx="28702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400" b="0" i="0" u="none" strike="noStrike" spc="-100">
                <a:solidFill>
                  <a:srgbClr val="141414">
                    <a:alpha val="30196"/>
                  </a:srgbClr>
                </a:solidFill>
                <a:latin typeface="Poppins Bold"/>
              </a:rPr>
              <a:t>Contents 05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100" y="4762500"/>
            <a:ext cx="3517900" cy="889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6400" y="6946900"/>
            <a:ext cx="3517900" cy="1473200"/>
          </a:xfrm>
          <a:prstGeom prst="rect">
            <a:avLst/>
          </a:prstGeom>
          <a:effectLst>
            <a:outerShdw blurRad="119106" dist="294919" dir="2700000">
              <a:srgbClr val="141414">
                <a:alpha val="13000"/>
              </a:srgbClr>
            </a:outerShdw>
          </a:effectLst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6400" y="6946900"/>
            <a:ext cx="3517900" cy="88900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12077700" y="7645400"/>
            <a:ext cx="29083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4420"/>
              </a:lnSpc>
            </a:pPr>
            <a:r>
              <a:rPr lang="en-US" sz="2800" b="0" i="0" u="none" strike="noStrike">
                <a:solidFill>
                  <a:srgbClr val="141414"/>
                </a:solidFill>
                <a:latin typeface="Pretendard SemiBold"/>
              </a:rPr>
              <a:t>Q&amp;A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141200" y="7289800"/>
            <a:ext cx="28702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400" b="0" i="0" u="none" strike="noStrike" spc="-100">
                <a:solidFill>
                  <a:srgbClr val="141414">
                    <a:alpha val="30196"/>
                  </a:srgbClr>
                </a:solidFill>
                <a:latin typeface="Poppins Bold"/>
              </a:rPr>
              <a:t>Contents 09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44600" y="12065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계약서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등록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및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승인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13208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244600" y="2222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계약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과정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0" y="8026400"/>
            <a:ext cx="11442700" cy="292100"/>
          </a:xfrm>
          <a:prstGeom prst="rect">
            <a:avLst/>
          </a:prstGeom>
          <a:effectLst>
            <a:outerShdw blurRad="6607" dist="48358" dir="2700000">
              <a:srgbClr val="000000">
                <a:alpha val="50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78994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5400" y="78867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7600" y="79121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800" y="3835400"/>
            <a:ext cx="6172200" cy="3429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100" y="1485900"/>
            <a:ext cx="2400300" cy="1917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6100" y="3810000"/>
            <a:ext cx="6172200" cy="3429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8900" y="7289800"/>
            <a:ext cx="736600" cy="10033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524500" y="86487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계약서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및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승인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18600" y="86360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고객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38100" y="8636000"/>
            <a:ext cx="5207000" cy="698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판매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내역</a:t>
            </a:r>
          </a:p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0800" y="7239000"/>
            <a:ext cx="1866900" cy="1866900"/>
          </a:xfrm>
          <a:prstGeom prst="rect">
            <a:avLst/>
          </a:prstGeom>
          <a:effectLst>
            <a:outerShdw blurRad="34886" dist="86381" dir="2700000">
              <a:srgbClr val="9E9E9E">
                <a:alpha val="50000"/>
              </a:srgbClr>
            </a:outerShdw>
          </a:effectLst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9200" y="2222500"/>
            <a:ext cx="1104900" cy="11430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10909300" y="2247900"/>
            <a:ext cx="1104900" cy="11430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197100" y="79629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FFFFFF"/>
                </a:solidFill>
                <a:ea typeface="Pretendard SemiBold"/>
              </a:rPr>
              <a:t>고객</a:t>
            </a:r>
            <a:r>
              <a:rPr lang="en-US" sz="2200" b="1" i="0" u="none" strike="noStrike" spc="-100">
                <a:solidFill>
                  <a:srgbClr val="FFFFFF"/>
                </a:solidFill>
                <a:latin typeface="Pretendard SemiBold"/>
              </a:rPr>
              <a:t> </a:t>
            </a:r>
            <a:r>
              <a:rPr lang="ko-KR" sz="2200" b="1" i="0" u="none" strike="noStrike" spc="-100">
                <a:solidFill>
                  <a:srgbClr val="FFFFFF"/>
                </a:solidFill>
                <a:ea typeface="Pretendard SemiBold"/>
              </a:rPr>
              <a:t>영업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14600" y="34163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계약서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등록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화면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204200" y="10160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서명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모달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601700" y="34163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계약서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승인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모달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44600" y="12065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고객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등록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3589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244600" y="2222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계약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과정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0" y="8026400"/>
            <a:ext cx="11442700" cy="292100"/>
          </a:xfrm>
          <a:prstGeom prst="rect">
            <a:avLst/>
          </a:prstGeom>
          <a:effectLst>
            <a:outerShdw blurRad="6607" dist="48358" dir="2700000">
              <a:srgbClr val="000000">
                <a:alpha val="50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78994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5400" y="78867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7600" y="79121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3800" y="7239000"/>
            <a:ext cx="736600" cy="1003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3149600"/>
            <a:ext cx="6565900" cy="37719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5500" y="3213100"/>
            <a:ext cx="8356600" cy="37719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524500" y="86487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계약서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및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승인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18600" y="86360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고객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38100" y="8636000"/>
            <a:ext cx="5207000" cy="698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판매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내역</a:t>
            </a:r>
          </a:p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0800" y="7239000"/>
            <a:ext cx="1866900" cy="1866900"/>
          </a:xfrm>
          <a:prstGeom prst="rect">
            <a:avLst/>
          </a:prstGeom>
          <a:effectLst>
            <a:outerShdw blurRad="34886" dist="86381" dir="2700000">
              <a:srgbClr val="9E9E9E">
                <a:alpha val="50000"/>
              </a:srgbClr>
            </a:outerShdw>
          </a:effectLst>
        </p:spPr>
      </p:pic>
      <p:sp>
        <p:nvSpPr>
          <p:cNvPr id="18" name="TextBox 18"/>
          <p:cNvSpPr txBox="1"/>
          <p:nvPr/>
        </p:nvSpPr>
        <p:spPr>
          <a:xfrm>
            <a:off x="2197100" y="79629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FFFFFF"/>
                </a:solidFill>
                <a:ea typeface="Pretendard SemiBold"/>
              </a:rPr>
              <a:t>고객</a:t>
            </a:r>
            <a:r>
              <a:rPr lang="en-US" sz="2200" b="1" i="0" u="none" strike="noStrike" spc="-100">
                <a:solidFill>
                  <a:srgbClr val="FFFFFF"/>
                </a:solidFill>
                <a:latin typeface="Pretendard SemiBold"/>
              </a:rPr>
              <a:t> </a:t>
            </a:r>
            <a:r>
              <a:rPr lang="ko-KR" sz="2200" b="1" i="0" u="none" strike="noStrike" spc="-100">
                <a:solidFill>
                  <a:srgbClr val="FFFFFF"/>
                </a:solidFill>
                <a:ea typeface="Pretendard SemiBold"/>
              </a:rPr>
              <a:t>영업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03700" y="27051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 dirty="0">
                <a:solidFill>
                  <a:srgbClr val="141414"/>
                </a:solidFill>
                <a:ea typeface="Pretendard Regular"/>
              </a:rPr>
              <a:t>계약서</a:t>
            </a:r>
            <a:r>
              <a:rPr lang="en-US" sz="2300" b="0" i="0" u="none" strike="noStrike" dirty="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 dirty="0">
                <a:solidFill>
                  <a:srgbClr val="141414"/>
                </a:solidFill>
                <a:ea typeface="Pretendard Regular"/>
              </a:rPr>
              <a:t>등록</a:t>
            </a:r>
            <a:r>
              <a:rPr lang="en-US" sz="2300" b="0" i="0" u="none" strike="noStrike" dirty="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 dirty="0">
                <a:solidFill>
                  <a:srgbClr val="141414"/>
                </a:solidFill>
                <a:ea typeface="Pretendard Regular"/>
              </a:rPr>
              <a:t>시</a:t>
            </a:r>
            <a:r>
              <a:rPr lang="en-US" sz="2300" b="0" i="0" u="none" strike="noStrike" dirty="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 dirty="0">
                <a:solidFill>
                  <a:srgbClr val="141414"/>
                </a:solidFill>
                <a:ea typeface="Pretendard Regular"/>
              </a:rPr>
              <a:t>고객</a:t>
            </a:r>
            <a:r>
              <a:rPr lang="en-US" sz="2300" b="0" i="0" u="none" strike="noStrike" dirty="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 dirty="0">
                <a:solidFill>
                  <a:srgbClr val="141414"/>
                </a:solidFill>
                <a:ea typeface="Pretendard Regular"/>
              </a:rPr>
              <a:t>정보</a:t>
            </a:r>
            <a:r>
              <a:rPr lang="en-US" sz="2300" b="0" i="0" u="none" strike="noStrike" dirty="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 dirty="0">
                <a:solidFill>
                  <a:srgbClr val="141414"/>
                </a:solidFill>
                <a:ea typeface="Pretendard Regular"/>
              </a:rPr>
              <a:t>입력</a:t>
            </a:r>
            <a:r>
              <a:rPr lang="en-US" sz="2300" b="0" i="0" u="none" strike="noStrike" dirty="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 dirty="0">
                <a:solidFill>
                  <a:srgbClr val="141414"/>
                </a:solidFill>
                <a:ea typeface="Pretendard Regular"/>
              </a:rPr>
              <a:t>화면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00300" y="2730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고객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정보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화면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44600" y="12065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판매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내역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등록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13462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244600" y="2222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계약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과정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0" y="8026400"/>
            <a:ext cx="11442700" cy="292100"/>
          </a:xfrm>
          <a:prstGeom prst="rect">
            <a:avLst/>
          </a:prstGeom>
          <a:effectLst>
            <a:outerShdw blurRad="6607" dist="48358" dir="2700000">
              <a:srgbClr val="000000">
                <a:alpha val="50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78994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5400" y="78867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7600" y="79121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0" y="7289800"/>
            <a:ext cx="736600" cy="1003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2971800"/>
            <a:ext cx="11099800" cy="43561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524500" y="86487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계약서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및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승인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18600" y="86360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고객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38100" y="8636000"/>
            <a:ext cx="5207000" cy="698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판매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내역</a:t>
            </a:r>
          </a:p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0800" y="7239000"/>
            <a:ext cx="1866900" cy="1866900"/>
          </a:xfrm>
          <a:prstGeom prst="rect">
            <a:avLst/>
          </a:prstGeom>
          <a:effectLst>
            <a:outerShdw blurRad="34886" dist="86381" dir="2700000">
              <a:srgbClr val="9E9E9E">
                <a:alpha val="50000"/>
              </a:srgbClr>
            </a:outerShdw>
          </a:effectLst>
        </p:spPr>
      </p:pic>
      <p:sp>
        <p:nvSpPr>
          <p:cNvPr id="17" name="TextBox 17"/>
          <p:cNvSpPr txBox="1"/>
          <p:nvPr/>
        </p:nvSpPr>
        <p:spPr>
          <a:xfrm>
            <a:off x="2197100" y="79629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FFFFFF"/>
                </a:solidFill>
                <a:ea typeface="Pretendard SemiBold"/>
              </a:rPr>
              <a:t>고객</a:t>
            </a:r>
            <a:r>
              <a:rPr lang="en-US" sz="2200" b="1" i="0" u="none" strike="noStrike" spc="-100">
                <a:solidFill>
                  <a:srgbClr val="FFFFFF"/>
                </a:solidFill>
                <a:latin typeface="Pretendard SemiBold"/>
              </a:rPr>
              <a:t> </a:t>
            </a:r>
            <a:r>
              <a:rPr lang="ko-KR" sz="2200" b="1" i="0" u="none" strike="noStrike" spc="-100">
                <a:solidFill>
                  <a:srgbClr val="FFFFFF"/>
                </a:solidFill>
                <a:ea typeface="Pretendard SemiBold"/>
              </a:rPr>
              <a:t>영업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484100" y="24130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판매내역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리스트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화면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077200"/>
            <a:ext cx="13055600" cy="292100"/>
          </a:xfrm>
          <a:prstGeom prst="rect">
            <a:avLst/>
          </a:prstGeom>
          <a:effectLst>
            <a:outerShdw blurRad="6607" dist="48358" dir="2700000">
              <a:srgbClr val="000000">
                <a:alpha val="50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0" y="79502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4700" y="79629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0" y="3149600"/>
            <a:ext cx="8026400" cy="4254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1500" y="7289800"/>
            <a:ext cx="1866900" cy="1866900"/>
          </a:xfrm>
          <a:prstGeom prst="rect">
            <a:avLst/>
          </a:prstGeom>
          <a:effectLst>
            <a:outerShdw blurRad="34886" dist="86381" dir="2700000">
              <a:srgbClr val="9E9E9E">
                <a:alpha val="50000"/>
              </a:srgbClr>
            </a:outerShdw>
          </a:effectLst>
        </p:spPr>
      </p:pic>
      <p:sp>
        <p:nvSpPr>
          <p:cNvPr id="9" name="TextBox 9"/>
          <p:cNvSpPr txBox="1"/>
          <p:nvPr/>
        </p:nvSpPr>
        <p:spPr>
          <a:xfrm>
            <a:off x="1790700" y="86995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수주서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및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승인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15200" y="86995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발주서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및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승인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877800" y="80137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FFFFFF"/>
                </a:solidFill>
                <a:ea typeface="Pretendard SemiBold"/>
              </a:rPr>
              <a:t>차량</a:t>
            </a:r>
            <a:r>
              <a:rPr lang="ko-KR" altLang="en-US" sz="2200" b="1" i="0" u="none" strike="noStrike" spc="-100">
                <a:solidFill>
                  <a:srgbClr val="FFFFFF"/>
                </a:solidFill>
                <a:latin typeface="Pretendard SemiBold"/>
                <a:ea typeface="Pretendard SemiBold"/>
              </a:rPr>
              <a:t> 주문</a:t>
            </a:r>
            <a:endParaRPr lang="ko-KR" sz="2200" b="1" i="0" u="none" strike="noStrike" spc="-100" dirty="0">
              <a:solidFill>
                <a:srgbClr val="FFFFFF"/>
              </a:solidFill>
              <a:ea typeface="Pretendard Semi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44600" y="12065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수주서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등록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및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승인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500" y="13335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800" y="1193800"/>
            <a:ext cx="2755900" cy="1981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6100" y="3086100"/>
            <a:ext cx="4025900" cy="43053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2400" y="7366000"/>
            <a:ext cx="736600" cy="10033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8900" y="1638300"/>
            <a:ext cx="1104900" cy="11430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11772900" y="1485900"/>
            <a:ext cx="1104900" cy="11430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244600" y="2222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계약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과정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31000" y="2730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수주서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등록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화면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17500" y="2730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수주서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승인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모달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077200"/>
            <a:ext cx="13055600" cy="292100"/>
          </a:xfrm>
          <a:prstGeom prst="rect">
            <a:avLst/>
          </a:prstGeom>
          <a:effectLst>
            <a:outerShdw blurRad="6607" dist="48358" dir="2700000">
              <a:srgbClr val="000000">
                <a:alpha val="50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0" y="79502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4700" y="7962900"/>
            <a:ext cx="520700" cy="533400"/>
          </a:xfrm>
          <a:prstGeom prst="rect">
            <a:avLst/>
          </a:prstGeom>
          <a:effectLst>
            <a:outerShdw blurRad="19310" dist="52630" dir="2700000">
              <a:srgbClr val="000000">
                <a:alpha val="50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1500" y="7289800"/>
            <a:ext cx="1866900" cy="1866900"/>
          </a:xfrm>
          <a:prstGeom prst="rect">
            <a:avLst/>
          </a:prstGeom>
          <a:effectLst>
            <a:outerShdw blurRad="34886" dist="86381" dir="2700000">
              <a:srgbClr val="9E9E9E">
                <a:alpha val="50000"/>
              </a:srgbClr>
            </a:outerShdw>
          </a:effectLst>
        </p:spPr>
      </p:pic>
      <p:sp>
        <p:nvSpPr>
          <p:cNvPr id="8" name="TextBox 8"/>
          <p:cNvSpPr txBox="1"/>
          <p:nvPr/>
        </p:nvSpPr>
        <p:spPr>
          <a:xfrm>
            <a:off x="1790700" y="86995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수주서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및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승인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0" y="86995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발주서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등록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및</a:t>
            </a:r>
            <a:r>
              <a:rPr lang="en-US" sz="2200" b="1" i="0" u="none" strike="noStrike" spc="-10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200" b="1" i="0" u="none" strike="noStrike" spc="-100">
                <a:solidFill>
                  <a:srgbClr val="141414"/>
                </a:solidFill>
                <a:ea typeface="Pretendard Regular"/>
              </a:rPr>
              <a:t>승인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77800" y="8013700"/>
            <a:ext cx="52070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200" b="1" i="0" u="none" strike="noStrike" spc="-100">
                <a:solidFill>
                  <a:srgbClr val="FFFFFF"/>
                </a:solidFill>
                <a:ea typeface="Pretendard SemiBold"/>
              </a:rPr>
              <a:t>차량</a:t>
            </a:r>
            <a:r>
              <a:rPr lang="en-US" sz="2200" b="1" i="0" u="none" strike="noStrike" spc="-100">
                <a:solidFill>
                  <a:srgbClr val="FFFFFF"/>
                </a:solidFill>
                <a:latin typeface="Pretendard SemiBold"/>
              </a:rPr>
              <a:t> </a:t>
            </a:r>
            <a:r>
              <a:rPr lang="ko-KR" sz="2200" b="1" i="0" u="none" strike="noStrike" spc="-100">
                <a:solidFill>
                  <a:srgbClr val="FFFFFF"/>
                </a:solidFill>
                <a:ea typeface="Pretendard SemiBold"/>
              </a:rPr>
              <a:t>주문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4600" y="12065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발주서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등록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및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승인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13335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0400" y="7366000"/>
            <a:ext cx="736600" cy="10033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8100" y="3162300"/>
            <a:ext cx="7797800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0" y="1003300"/>
            <a:ext cx="2984500" cy="2108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6300" y="3175000"/>
            <a:ext cx="3784600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000" y="1663700"/>
            <a:ext cx="1104900" cy="11430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12522200" y="1638300"/>
            <a:ext cx="1104900" cy="11430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244600" y="2222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계약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과정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86600" y="27686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발주서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등록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화면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65100" y="27686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발주서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승인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모달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44600" y="12065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altLang="en-US" sz="4800" b="0" i="0" u="none" strike="noStrike" spc="-300" dirty="0">
                <a:solidFill>
                  <a:srgbClr val="141414"/>
                </a:solidFill>
                <a:ea typeface="Pretendard Black"/>
              </a:rPr>
              <a:t>성과 통계</a:t>
            </a:r>
            <a:endParaRPr lang="ko-KR" sz="4800" b="0" i="0" u="none" strike="noStrike" spc="-300" dirty="0">
              <a:solidFill>
                <a:srgbClr val="141414"/>
              </a:solidFill>
              <a:ea typeface="Pretendard Black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3589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244600" y="2222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영업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서비스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핵심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기능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소개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39000" y="5651500"/>
            <a:ext cx="3810000" cy="12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100" y="3124200"/>
            <a:ext cx="5054600" cy="5054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800" y="4191000"/>
            <a:ext cx="1460500" cy="1460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276600" y="5905500"/>
            <a:ext cx="4140200" cy="965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통계를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통한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여러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지표들의</a:t>
            </a:r>
          </a:p>
          <a:p>
            <a:pPr lvl="0" algn="ctr">
              <a:lnSpc>
                <a:spcPct val="116199"/>
              </a:lnSpc>
            </a:pP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다양한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리포팅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기능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82371BE7-4DAF-A0FD-4237-F55B2F63B29B}"/>
              </a:ext>
            </a:extLst>
          </p:cNvPr>
          <p:cNvSpPr/>
          <p:nvPr/>
        </p:nvSpPr>
        <p:spPr>
          <a:xfrm>
            <a:off x="10420352" y="3009900"/>
            <a:ext cx="5054599" cy="5054599"/>
          </a:xfrm>
          <a:prstGeom prst="ellipse">
            <a:avLst/>
          </a:prstGeom>
          <a:solidFill>
            <a:srgbClr val="6360AB"/>
          </a:solidFill>
          <a:ln>
            <a:solidFill>
              <a:srgbClr val="6360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6360AB"/>
              </a:solidFill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4700" y="4165600"/>
            <a:ext cx="1460500" cy="14605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833100" y="5905500"/>
            <a:ext cx="42037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사원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판매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성과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&amp; 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영업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매장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통계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333500" y="11684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altLang="en-US" sz="4800" b="0" i="0" u="none" strike="noStrike" spc="-300" dirty="0">
                <a:solidFill>
                  <a:srgbClr val="141414"/>
                </a:solidFill>
                <a:ea typeface="Pretendard Black"/>
              </a:rPr>
              <a:t>성과</a:t>
            </a:r>
            <a:r>
              <a:rPr lang="en-US" sz="4800" b="0" i="0" u="none" strike="noStrike" spc="-300" dirty="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 dirty="0">
                <a:solidFill>
                  <a:srgbClr val="141414"/>
                </a:solidFill>
                <a:ea typeface="Pretendard Black"/>
              </a:rPr>
              <a:t>통계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0" y="13335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574800"/>
            <a:ext cx="9067800" cy="2895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4470400"/>
            <a:ext cx="9067800" cy="2921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33500" y="21717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영업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서비스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핵심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기능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소개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6700" y="7696200"/>
            <a:ext cx="13093700" cy="1282700"/>
          </a:xfrm>
          <a:prstGeom prst="rect">
            <a:avLst/>
          </a:prstGeom>
          <a:effectLst>
            <a:outerShdw blurRad="136095" dist="455403" dir="2700000">
              <a:srgbClr val="141414">
                <a:alpha val="7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222500" y="8293100"/>
            <a:ext cx="1282700" cy="101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610100" y="8331200"/>
            <a:ext cx="787400" cy="25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3162300"/>
            <a:ext cx="6172200" cy="42291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073400" y="8153400"/>
            <a:ext cx="17526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000" b="0" i="0" u="none" strike="noStrike" spc="-100">
                <a:solidFill>
                  <a:srgbClr val="141414"/>
                </a:solidFill>
                <a:ea typeface="Poppins Bold"/>
              </a:rPr>
              <a:t>통계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72100" y="8166100"/>
            <a:ext cx="67818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사원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통계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평균치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비교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/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사원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통계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최고치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비교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/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월별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매장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전체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비교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44600" y="12065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altLang="en-US" sz="4800" b="0" i="0" u="none" strike="noStrike" spc="-300" dirty="0">
                <a:solidFill>
                  <a:srgbClr val="141414"/>
                </a:solidFill>
                <a:ea typeface="Pretendard Black"/>
              </a:rPr>
              <a:t>로그 확인</a:t>
            </a:r>
            <a:endParaRPr lang="ko-KR" sz="4800" b="0" i="0" u="none" strike="noStrike" spc="-300" dirty="0">
              <a:solidFill>
                <a:srgbClr val="141414"/>
              </a:solidFill>
              <a:ea typeface="Pretendard Black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3589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244600" y="2222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영업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서비스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핵심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기능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소개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39000" y="5651500"/>
            <a:ext cx="3810000" cy="12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100" y="3124200"/>
            <a:ext cx="5054600" cy="5054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500" y="4419600"/>
            <a:ext cx="1206500" cy="9906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276600" y="5905500"/>
            <a:ext cx="4140200" cy="965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로그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모니터링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및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알림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 </a:t>
            </a:r>
          </a:p>
          <a:p>
            <a:pPr lvl="0" algn="ctr">
              <a:lnSpc>
                <a:spcPct val="116199"/>
              </a:lnSpc>
            </a:pP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실시간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문제</a:t>
            </a:r>
            <a:r>
              <a:rPr lang="en-US" sz="2700" b="0" i="0" u="none" strike="noStrike">
                <a:solidFill>
                  <a:srgbClr val="595959"/>
                </a:solidFill>
                <a:latin typeface="Pretendard Bold"/>
              </a:rPr>
              <a:t> </a:t>
            </a:r>
            <a:r>
              <a:rPr lang="ko-KR" sz="2700" b="0" i="0" u="none" strike="noStrike">
                <a:solidFill>
                  <a:srgbClr val="595959"/>
                </a:solidFill>
                <a:ea typeface="Pretendard Bold"/>
              </a:rPr>
              <a:t>감지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01751751-C9F4-E81D-4B1D-3AE2A55EB2E3}"/>
              </a:ext>
            </a:extLst>
          </p:cNvPr>
          <p:cNvSpPr/>
          <p:nvPr/>
        </p:nvSpPr>
        <p:spPr>
          <a:xfrm>
            <a:off x="10401301" y="3124200"/>
            <a:ext cx="5054599" cy="5054599"/>
          </a:xfrm>
          <a:prstGeom prst="ellipse">
            <a:avLst/>
          </a:prstGeom>
          <a:solidFill>
            <a:srgbClr val="6360AB"/>
          </a:solidFill>
          <a:ln>
            <a:solidFill>
              <a:srgbClr val="6360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6360AB"/>
              </a:solidFill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5500" y="4305300"/>
            <a:ext cx="1231900" cy="12319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833100" y="5740400"/>
            <a:ext cx="4203700" cy="927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에러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로그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기반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</a:p>
          <a:p>
            <a:pPr lvl="0" algn="ctr">
              <a:lnSpc>
                <a:spcPct val="116199"/>
              </a:lnSpc>
            </a:pP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신속한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이슈</a:t>
            </a:r>
            <a:r>
              <a:rPr lang="en-US" sz="2600" b="0" i="0" u="none" strike="noStrike" dirty="0">
                <a:solidFill>
                  <a:srgbClr val="FFFFFF"/>
                </a:solidFill>
                <a:latin typeface="Pretendard Bold"/>
              </a:rPr>
              <a:t> </a:t>
            </a:r>
            <a:r>
              <a:rPr lang="ko-KR" sz="2600" b="0" i="0" u="none" strike="noStrike" dirty="0">
                <a:solidFill>
                  <a:srgbClr val="FFFFFF"/>
                </a:solidFill>
                <a:ea typeface="Pretendard Bold"/>
              </a:rPr>
              <a:t>추적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333500" y="11684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로그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확인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0" y="13335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1181100"/>
            <a:ext cx="7759700" cy="3200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4572000"/>
            <a:ext cx="3898900" cy="4343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33500" y="21717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영업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서비스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핵심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기능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소개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6700" y="3886200"/>
            <a:ext cx="6667500" cy="850900"/>
          </a:xfrm>
          <a:prstGeom prst="rect">
            <a:avLst/>
          </a:prstGeom>
          <a:effectLst>
            <a:outerShdw blurRad="60335" dist="303222" dir="2700000">
              <a:srgbClr val="141414">
                <a:alpha val="7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143000" y="4279900"/>
            <a:ext cx="850900" cy="63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 rot="5400000">
            <a:off x="4940300" y="4978400"/>
            <a:ext cx="127000" cy="228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43100" y="4152900"/>
            <a:ext cx="12954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1800" b="0" i="0" u="none" strike="noStrike" spc="-100">
                <a:solidFill>
                  <a:srgbClr val="141414"/>
                </a:solidFill>
                <a:latin typeface="Poppins Bold"/>
              </a:rPr>
              <a:t>Function 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14800" y="4152900"/>
            <a:ext cx="49149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사용자의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트랜잭션을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로그로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확인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00" y="5435600"/>
            <a:ext cx="6667500" cy="850900"/>
          </a:xfrm>
          <a:prstGeom prst="rect">
            <a:avLst/>
          </a:prstGeom>
          <a:effectLst>
            <a:outerShdw blurRad="60335" dist="303222" dir="2700000">
              <a:srgbClr val="141414">
                <a:alpha val="7000"/>
              </a:srgb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155700" y="5842000"/>
            <a:ext cx="850900" cy="63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 rot="5400000">
            <a:off x="4953000" y="6527800"/>
            <a:ext cx="127000" cy="2286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968500" y="5715000"/>
            <a:ext cx="13843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1800" b="0" i="0" u="none" strike="noStrike" spc="-100">
                <a:solidFill>
                  <a:srgbClr val="141414"/>
                </a:solidFill>
                <a:latin typeface="Poppins Bold"/>
              </a:rPr>
              <a:t>Function 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27500" y="5702300"/>
            <a:ext cx="49149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에러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발생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시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에러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메일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발송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6908800"/>
            <a:ext cx="6667500" cy="850900"/>
          </a:xfrm>
          <a:prstGeom prst="rect">
            <a:avLst/>
          </a:prstGeom>
          <a:effectLst>
            <a:outerShdw blurRad="60335" dist="303222" dir="2700000">
              <a:srgbClr val="141414">
                <a:alpha val="7000"/>
              </a:srgbClr>
            </a:outerShdw>
          </a:effectLst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130300" y="7315200"/>
            <a:ext cx="850900" cy="63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76300" y="4470400"/>
            <a:ext cx="2794000" cy="44323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930400" y="7175500"/>
            <a:ext cx="14224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1800" b="0" i="0" u="none" strike="noStrike" spc="-100">
                <a:solidFill>
                  <a:srgbClr val="141414"/>
                </a:solidFill>
                <a:latin typeface="Poppins Bold"/>
              </a:rPr>
              <a:t>Function 03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102100" y="7175500"/>
            <a:ext cx="49149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빠르게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에러를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확인하고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해결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가능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9448800" y="3556000"/>
            <a:ext cx="8788400" cy="1574800"/>
          </a:xfrm>
          <a:prstGeom prst="rect">
            <a:avLst/>
          </a:prstGeom>
          <a:effectLst>
            <a:outerShdw blurRad="293042" dist="20910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8900" b="0" i="0" u="none" strike="noStrike" spc="-400">
                <a:solidFill>
                  <a:srgbClr val="141414"/>
                </a:solidFill>
                <a:latin typeface="Pretendard Bold"/>
              </a:rPr>
              <a:t>4. </a:t>
            </a:r>
            <a:r>
              <a:rPr lang="ko-KR" sz="8900" b="0" i="0" u="none" strike="noStrike" spc="-400">
                <a:solidFill>
                  <a:srgbClr val="141414"/>
                </a:solidFill>
                <a:ea typeface="Pretendard Bold"/>
              </a:rPr>
              <a:t>시연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00" y="3352800"/>
            <a:ext cx="419100" cy="419100"/>
          </a:xfrm>
          <a:prstGeom prst="rect">
            <a:avLst/>
          </a:prstGeom>
          <a:effectLst>
            <a:outerShdw blurRad="10937" dist="132199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0" y="2705100"/>
            <a:ext cx="2933700" cy="2933700"/>
          </a:xfrm>
          <a:prstGeom prst="rect">
            <a:avLst/>
          </a:prstGeom>
          <a:effectLst>
            <a:outerShdw blurRad="537773" dist="927015" dir="2700000">
              <a:srgbClr val="141414">
                <a:alpha val="22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5867400"/>
            <a:ext cx="1231900" cy="1231900"/>
          </a:xfrm>
          <a:prstGeom prst="rect">
            <a:avLst/>
          </a:prstGeom>
          <a:effectLst>
            <a:outerShdw blurRad="94219" dist="388021" dir="2700000">
              <a:srgbClr val="141414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31900" y="12065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프로젝트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소개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3716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879600" y="3810000"/>
            <a:ext cx="3962400" cy="3962400"/>
          </a:xfrm>
          <a:prstGeom prst="rect">
            <a:avLst/>
          </a:prstGeom>
          <a:effectLst>
            <a:outerShdw blurRad="976622" dist="700801" dir="2700000">
              <a:srgbClr val="141414">
                <a:alpha val="22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5473700" y="3733800"/>
            <a:ext cx="3962400" cy="3962400"/>
          </a:xfrm>
          <a:prstGeom prst="rect">
            <a:avLst/>
          </a:prstGeom>
          <a:effectLst>
            <a:outerShdw blurRad="976622" dist="700801" dir="2700000">
              <a:srgbClr val="141414">
                <a:alpha val="22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10109200" y="5346700"/>
            <a:ext cx="914400" cy="635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899900" y="4533900"/>
            <a:ext cx="4419600" cy="1460500"/>
          </a:xfrm>
          <a:prstGeom prst="rect">
            <a:avLst/>
          </a:prstGeom>
          <a:effectLst>
            <a:outerShdw blurRad="269992" dist="192658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8200" b="0" i="0" u="none" strike="noStrike" spc="-400">
                <a:solidFill>
                  <a:srgbClr val="141414"/>
                </a:solidFill>
                <a:latin typeface="Pretendard Black"/>
              </a:rPr>
              <a:t>MOTIVE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88600" y="6019800"/>
            <a:ext cx="7150100" cy="990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영업과</a:t>
            </a:r>
            <a:r>
              <a:rPr lang="en-US" sz="30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비즈니스의</a:t>
            </a:r>
          </a:p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미래를</a:t>
            </a:r>
            <a:r>
              <a:rPr lang="en-US" sz="30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바라보며</a:t>
            </a:r>
            <a:r>
              <a:rPr lang="en-US" sz="30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꾸준히</a:t>
            </a:r>
            <a:r>
              <a:rPr lang="en-US" sz="30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성장해</a:t>
            </a:r>
            <a:r>
              <a:rPr lang="en-US" sz="30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3000" b="0" i="0" u="none" strike="noStrike">
                <a:solidFill>
                  <a:srgbClr val="141414"/>
                </a:solidFill>
                <a:ea typeface="Pretendard Regular"/>
              </a:rPr>
              <a:t>나간다</a:t>
            </a:r>
            <a:r>
              <a:rPr lang="en-US" sz="3000" b="0" i="0" u="none" strike="noStrike">
                <a:solidFill>
                  <a:srgbClr val="141414"/>
                </a:solidFill>
                <a:latin typeface="Pretendard Regular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86000" y="5295900"/>
            <a:ext cx="3086100" cy="1206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3749"/>
              </a:lnSpc>
            </a:pPr>
            <a:r>
              <a:rPr lang="en-US" sz="3600" b="0" i="0" u="none" strike="noStrike">
                <a:solidFill>
                  <a:srgbClr val="FFFFFF"/>
                </a:solidFill>
                <a:latin typeface="Pretendard ExtraBold"/>
              </a:rPr>
              <a:t>MOTIVATION</a:t>
            </a:r>
          </a:p>
          <a:p>
            <a:pPr lvl="0" algn="ctr">
              <a:lnSpc>
                <a:spcPct val="103749"/>
              </a:lnSpc>
            </a:pPr>
            <a:r>
              <a:rPr lang="ko-KR" sz="3600" b="0" i="0" u="none" strike="noStrike">
                <a:solidFill>
                  <a:srgbClr val="FFFFFF"/>
                </a:solidFill>
                <a:ea typeface="Pretendard ExtraBold"/>
              </a:rPr>
              <a:t>동기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10300" y="5181600"/>
            <a:ext cx="2501900" cy="1206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3749"/>
              </a:lnSpc>
            </a:pPr>
            <a:r>
              <a:rPr lang="en-US" sz="3600" b="0" i="0" u="none" strike="noStrike">
                <a:solidFill>
                  <a:srgbClr val="FFFFFF"/>
                </a:solidFill>
                <a:latin typeface="Pretendard ExtraBold"/>
              </a:rPr>
              <a:t>VISION</a:t>
            </a:r>
          </a:p>
          <a:p>
            <a:pPr lvl="0" algn="ctr">
              <a:lnSpc>
                <a:spcPct val="103749"/>
              </a:lnSpc>
            </a:pPr>
            <a:r>
              <a:rPr lang="ko-KR" sz="3600" b="0" i="0" u="none" strike="noStrike">
                <a:solidFill>
                  <a:srgbClr val="FFFFFF"/>
                </a:solidFill>
                <a:ea typeface="Pretendard ExtraBold"/>
              </a:rPr>
              <a:t>비전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9448800" y="3556000"/>
            <a:ext cx="8788400" cy="1574800"/>
          </a:xfrm>
          <a:prstGeom prst="rect">
            <a:avLst/>
          </a:prstGeom>
          <a:effectLst>
            <a:outerShdw blurRad="293042" dist="20910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8900" b="0" i="0" u="none" strike="noStrike" spc="-400">
                <a:solidFill>
                  <a:srgbClr val="141414"/>
                </a:solidFill>
                <a:latin typeface="Pretendard Bold"/>
              </a:rPr>
              <a:t>5. </a:t>
            </a:r>
            <a:r>
              <a:rPr lang="ko-KR" sz="8900" b="0" i="0" u="none" strike="noStrike" spc="-400">
                <a:solidFill>
                  <a:srgbClr val="141414"/>
                </a:solidFill>
                <a:ea typeface="Pretendard Bold"/>
              </a:rPr>
              <a:t>테스트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00" y="3352800"/>
            <a:ext cx="419100" cy="419100"/>
          </a:xfrm>
          <a:prstGeom prst="rect">
            <a:avLst/>
          </a:prstGeom>
          <a:effectLst>
            <a:outerShdw blurRad="10937" dist="132199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0" y="2705100"/>
            <a:ext cx="2933700" cy="2933700"/>
          </a:xfrm>
          <a:prstGeom prst="rect">
            <a:avLst/>
          </a:prstGeom>
          <a:effectLst>
            <a:outerShdw blurRad="537773" dist="927015" dir="2700000">
              <a:srgbClr val="141414">
                <a:alpha val="22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5867400"/>
            <a:ext cx="1231900" cy="1231900"/>
          </a:xfrm>
          <a:prstGeom prst="rect">
            <a:avLst/>
          </a:prstGeom>
          <a:effectLst>
            <a:outerShdw blurRad="94219" dist="388021" dir="2700000">
              <a:srgbClr val="141414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C15A486E-F96E-9FDD-AB00-7D881D9B1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497" y="1048996"/>
            <a:ext cx="7289003" cy="3886200"/>
          </a:xfrm>
          <a:prstGeom prst="rect">
            <a:avLst/>
          </a:prstGeom>
        </p:spPr>
      </p:pic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" y="78105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333500" y="11684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Burp Suite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테스트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00" y="12954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CAD4B58F-0D29-196B-4CBA-3EBC083EB4A7}"/>
              </a:ext>
            </a:extLst>
          </p:cNvPr>
          <p:cNvGrpSpPr/>
          <p:nvPr/>
        </p:nvGrpSpPr>
        <p:grpSpPr>
          <a:xfrm>
            <a:off x="2934099" y="2755900"/>
            <a:ext cx="12344400" cy="2070100"/>
            <a:chOff x="5911850" y="2552700"/>
            <a:chExt cx="5194300" cy="20701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1550" y="2552700"/>
              <a:ext cx="4991100" cy="2070100"/>
            </a:xfrm>
            <a:prstGeom prst="rect">
              <a:avLst/>
            </a:prstGeom>
            <a:effectLst>
              <a:outerShdw blurRad="234236" dist="413583" dir="2700000">
                <a:srgbClr val="141414">
                  <a:alpha val="13000"/>
                </a:srgbClr>
              </a:outerShdw>
            </a:effectLst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1550" y="2552700"/>
              <a:ext cx="4965700" cy="10160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5911850" y="2921000"/>
              <a:ext cx="5194300" cy="35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1300"/>
                </a:lnSpc>
              </a:pPr>
              <a:r>
                <a:rPr lang="en-US" sz="2000" b="0" i="0" u="none" strike="noStrike" spc="-100">
                  <a:solidFill>
                    <a:srgbClr val="141414"/>
                  </a:solidFill>
                  <a:latin typeface="Pretendard ExtraBold"/>
                </a:rPr>
                <a:t>Burp Suite</a:t>
              </a:r>
              <a:r>
                <a:rPr lang="ko-KR" sz="2000" b="0" i="0" u="none" strike="noStrike" spc="-100">
                  <a:solidFill>
                    <a:srgbClr val="141414"/>
                  </a:solidFill>
                  <a:ea typeface="Pretendard ExtraBold"/>
                </a:rPr>
                <a:t>를</a:t>
              </a:r>
              <a:r>
                <a:rPr lang="en-US" sz="2000" b="0" i="0" u="none" strike="noStrike" spc="-100">
                  <a:solidFill>
                    <a:srgbClr val="141414"/>
                  </a:solidFill>
                  <a:latin typeface="Pretendard ExtraBold"/>
                </a:rPr>
                <a:t> </a:t>
              </a:r>
              <a:r>
                <a:rPr lang="ko-KR" sz="2000" b="0" i="0" u="none" strike="noStrike" spc="-100">
                  <a:solidFill>
                    <a:srgbClr val="141414"/>
                  </a:solidFill>
                  <a:ea typeface="Pretendard ExtraBold"/>
                </a:rPr>
                <a:t>사용하여</a:t>
              </a:r>
              <a:r>
                <a:rPr lang="en-US" sz="2000" b="0" i="0" u="none" strike="noStrike" spc="-100">
                  <a:solidFill>
                    <a:srgbClr val="141414"/>
                  </a:solidFill>
                  <a:latin typeface="Pretendard ExtraBold"/>
                </a:rPr>
                <a:t> </a:t>
              </a:r>
              <a:r>
                <a:rPr lang="ko-KR" sz="2000" b="0" i="0" u="none" strike="noStrike" spc="-100">
                  <a:solidFill>
                    <a:srgbClr val="141414"/>
                  </a:solidFill>
                  <a:ea typeface="Pretendard ExtraBold"/>
                </a:rPr>
                <a:t>테스트</a:t>
              </a:r>
              <a:r>
                <a:rPr lang="en-US" sz="2000" b="0" i="0" u="none" strike="noStrike" spc="-100">
                  <a:solidFill>
                    <a:srgbClr val="141414"/>
                  </a:solidFill>
                  <a:latin typeface="Pretendard ExtraBold"/>
                </a:rPr>
                <a:t> </a:t>
              </a:r>
              <a:r>
                <a:rPr lang="ko-KR" sz="2000" b="0" i="0" u="none" strike="noStrike" spc="-100">
                  <a:solidFill>
                    <a:srgbClr val="141414"/>
                  </a:solidFill>
                  <a:ea typeface="Pretendard ExtraBold"/>
                </a:rPr>
                <a:t>진행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432550" y="3657600"/>
              <a:ext cx="4216400" cy="6858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32800"/>
                </a:lnSpc>
              </a:pPr>
              <a:r>
                <a:rPr lang="en-US" sz="1800" b="0" i="0" u="none" strike="noStrike" dirty="0">
                  <a:solidFill>
                    <a:srgbClr val="777777"/>
                  </a:solidFill>
                  <a:latin typeface="Pretendard Regular"/>
                </a:rPr>
                <a:t>Burp Suite</a:t>
              </a:r>
              <a:r>
                <a:rPr lang="ko-KR" sz="1800" b="0" i="0" u="none" strike="noStrike" dirty="0">
                  <a:solidFill>
                    <a:srgbClr val="777777"/>
                  </a:solidFill>
                  <a:ea typeface="Pretendard Regular"/>
                </a:rPr>
                <a:t>의</a:t>
              </a:r>
              <a:r>
                <a:rPr lang="en-US" sz="18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ko-KR" sz="1800" b="0" i="0" u="none" strike="noStrike" dirty="0" err="1">
                  <a:solidFill>
                    <a:srgbClr val="777777"/>
                  </a:solidFill>
                  <a:ea typeface="Pretendard Regular"/>
                </a:rPr>
                <a:t>인터셉터를</a:t>
              </a:r>
              <a:r>
                <a:rPr lang="en-US" sz="18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ko-KR" sz="1800" b="0" i="0" u="none" strike="noStrike" dirty="0">
                  <a:solidFill>
                    <a:srgbClr val="777777"/>
                  </a:solidFill>
                  <a:ea typeface="Pretendard Regular"/>
                </a:rPr>
                <a:t>사용해</a:t>
              </a:r>
              <a:r>
                <a:rPr lang="en-US" sz="18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ko-KR" sz="1800" b="0" i="0" u="none" strike="noStrike" dirty="0">
                  <a:solidFill>
                    <a:srgbClr val="777777"/>
                  </a:solidFill>
                  <a:ea typeface="Pretendard Regular"/>
                </a:rPr>
                <a:t>웹사이트</a:t>
              </a:r>
              <a:r>
                <a:rPr lang="en-US" sz="1800" b="0" i="0" u="none" strike="noStrike" dirty="0">
                  <a:solidFill>
                    <a:srgbClr val="777777"/>
                  </a:solidFill>
                  <a:latin typeface="Pretendard Regular"/>
                </a:rPr>
                <a:t> </a:t>
              </a:r>
            </a:p>
            <a:p>
              <a:pPr lvl="0" algn="ctr">
                <a:lnSpc>
                  <a:spcPct val="132800"/>
                </a:lnSpc>
              </a:pPr>
              <a:r>
                <a:rPr lang="ko-KR" sz="1800" b="0" i="0" u="none" strike="noStrike" dirty="0">
                  <a:solidFill>
                    <a:srgbClr val="777777"/>
                  </a:solidFill>
                  <a:ea typeface="Pretendard Regular"/>
                </a:rPr>
                <a:t>보안</a:t>
              </a:r>
              <a:r>
                <a:rPr lang="en-US" sz="18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ko-KR" sz="1800" b="0" i="0" u="none" strike="noStrike" dirty="0">
                  <a:solidFill>
                    <a:srgbClr val="777777"/>
                  </a:solidFill>
                  <a:ea typeface="Pretendard Regular"/>
                </a:rPr>
                <a:t>테스트를</a:t>
              </a:r>
              <a:r>
                <a:rPr lang="en-US" sz="18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ko-KR" sz="1800" b="0" i="0" u="none" strike="noStrike" dirty="0">
                  <a:solidFill>
                    <a:srgbClr val="777777"/>
                  </a:solidFill>
                  <a:ea typeface="Pretendard Regular"/>
                </a:rPr>
                <a:t>진행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CED3449-B7EB-0951-E19A-4DC04B92553F}"/>
              </a:ext>
            </a:extLst>
          </p:cNvPr>
          <p:cNvGrpSpPr/>
          <p:nvPr/>
        </p:nvGrpSpPr>
        <p:grpSpPr>
          <a:xfrm>
            <a:off x="3250205" y="5902236"/>
            <a:ext cx="12907449" cy="717550"/>
            <a:chOff x="4718050" y="5562600"/>
            <a:chExt cx="9059860" cy="71755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18050" y="5562600"/>
              <a:ext cx="8318500" cy="711200"/>
            </a:xfrm>
            <a:prstGeom prst="rect">
              <a:avLst/>
            </a:prstGeom>
            <a:effectLst>
              <a:outerShdw blurRad="41998" dist="252983" dir="2700000">
                <a:srgbClr val="141414">
                  <a:alpha val="7000"/>
                </a:srgbClr>
              </a:outerShdw>
            </a:effectLst>
          </p:spPr>
        </p:pic>
        <p:sp>
          <p:nvSpPr>
            <p:cNvPr id="13" name="TextBox 13"/>
            <p:cNvSpPr txBox="1"/>
            <p:nvPr/>
          </p:nvSpPr>
          <p:spPr>
            <a:xfrm>
              <a:off x="5225774" y="5676900"/>
              <a:ext cx="977900" cy="482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1300"/>
                </a:lnSpc>
              </a:pPr>
              <a:r>
                <a:rPr lang="en-US" sz="1500" b="0" i="0" u="none" strike="noStrike" spc="-100" dirty="0">
                  <a:solidFill>
                    <a:srgbClr val="141414"/>
                  </a:solidFill>
                  <a:latin typeface="Poppins Bold"/>
                </a:rPr>
                <a:t>SQL Injection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792910" y="5739747"/>
              <a:ext cx="6985000" cy="266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32800"/>
                </a:lnSpc>
              </a:pPr>
              <a:r>
                <a:rPr lang="en-US" sz="1500" b="0" i="0" u="none" strike="noStrike" dirty="0">
                  <a:solidFill>
                    <a:srgbClr val="777777"/>
                  </a:solidFill>
                  <a:latin typeface="Pretendard Regular"/>
                </a:rPr>
                <a:t> Burp Suite </a:t>
              </a:r>
              <a:r>
                <a:rPr lang="ko-KR" sz="1500" b="0" i="0" u="none" strike="noStrike" dirty="0" err="1">
                  <a:solidFill>
                    <a:srgbClr val="777777"/>
                  </a:solidFill>
                  <a:ea typeface="Pretendard Regular"/>
                </a:rPr>
                <a:t>인터셉터로</a:t>
              </a:r>
              <a:r>
                <a:rPr lang="en-US" sz="15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en-US" altLang="ko-KR" sz="1600" b="1" i="0" u="none" strike="noStrike" dirty="0">
                  <a:solidFill>
                    <a:srgbClr val="CA591B"/>
                  </a:solidFill>
                  <a:ea typeface="Pretendard SemiBold"/>
                </a:rPr>
                <a:t>SQL injection</a:t>
              </a:r>
              <a:r>
                <a:rPr lang="en-US" sz="15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ko-KR" sz="1500" b="0" i="0" u="none" strike="noStrike" dirty="0">
                  <a:solidFill>
                    <a:srgbClr val="777777"/>
                  </a:solidFill>
                  <a:ea typeface="Pretendard Regular"/>
                </a:rPr>
                <a:t>취약점을</a:t>
              </a:r>
              <a:r>
                <a:rPr lang="en-US" sz="15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ko-KR" sz="1500" b="0" i="0" u="none" strike="noStrike" dirty="0">
                  <a:solidFill>
                    <a:srgbClr val="777777"/>
                  </a:solidFill>
                  <a:ea typeface="Pretendard Regular"/>
                </a:rPr>
                <a:t>탐지하여</a:t>
              </a:r>
              <a:r>
                <a:rPr lang="en-US" sz="15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ko-KR" altLang="en-US" sz="1600" b="1" i="0" u="none" strike="noStrike" dirty="0">
                  <a:solidFill>
                    <a:srgbClr val="CA591B"/>
                  </a:solidFill>
                  <a:ea typeface="Pretendard SemiBold"/>
                </a:rPr>
                <a:t>데이터 베이스 조작 가능성</a:t>
              </a:r>
              <a:r>
                <a:rPr lang="ko-KR" sz="1500" b="0" i="0" u="none" strike="noStrike" dirty="0">
                  <a:solidFill>
                    <a:srgbClr val="777777"/>
                  </a:solidFill>
                  <a:ea typeface="Pretendard Regular"/>
                </a:rPr>
                <a:t>을</a:t>
              </a:r>
              <a:r>
                <a:rPr lang="en-US" sz="15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ko-KR" sz="1500" b="0" i="0" u="none" strike="noStrike" dirty="0">
                  <a:solidFill>
                    <a:srgbClr val="777777"/>
                  </a:solidFill>
                  <a:ea typeface="Pretendard Regular"/>
                </a:rPr>
                <a:t>확인</a:t>
              </a: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4400550" y="5892800"/>
              <a:ext cx="711200" cy="63500"/>
            </a:xfrm>
            <a:prstGeom prst="rect">
              <a:avLst/>
            </a:prstGeom>
          </p:spPr>
        </p:pic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2D9AC6F4-F494-C41B-EA73-2A59C359FBCC}"/>
              </a:ext>
            </a:extLst>
          </p:cNvPr>
          <p:cNvGrpSpPr/>
          <p:nvPr/>
        </p:nvGrpSpPr>
        <p:grpSpPr>
          <a:xfrm>
            <a:off x="3227601" y="7086600"/>
            <a:ext cx="12959756" cy="1112259"/>
            <a:chOff x="4718050" y="7086600"/>
            <a:chExt cx="9086444" cy="111225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33898" y="7093959"/>
              <a:ext cx="8318500" cy="1104900"/>
            </a:xfrm>
            <a:prstGeom prst="rect">
              <a:avLst/>
            </a:prstGeom>
            <a:effectLst>
              <a:outerShdw blurRad="99823" dist="390022" dir="2700000">
                <a:srgbClr val="141414">
                  <a:alpha val="7000"/>
                </a:srgbClr>
              </a:outerShdw>
            </a:effectLst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4197350" y="7607300"/>
              <a:ext cx="1104900" cy="63500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4787129" y="7277100"/>
              <a:ext cx="1870800" cy="736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1300"/>
                </a:lnSpc>
              </a:pPr>
              <a:r>
                <a:rPr lang="en-US" sz="1600" b="0" i="0" u="none" strike="noStrike" spc="-100" dirty="0">
                  <a:solidFill>
                    <a:srgbClr val="141414"/>
                  </a:solidFill>
                  <a:latin typeface="Poppins Bold"/>
                </a:rPr>
                <a:t>XSS </a:t>
              </a:r>
            </a:p>
            <a:p>
              <a:pPr lvl="0" algn="ctr">
                <a:lnSpc>
                  <a:spcPct val="91300"/>
                </a:lnSpc>
              </a:pPr>
              <a:r>
                <a:rPr lang="en-US" sz="1600" b="0" i="0" u="none" strike="noStrike" spc="-100" dirty="0">
                  <a:solidFill>
                    <a:srgbClr val="141414"/>
                  </a:solidFill>
                  <a:latin typeface="Poppins Bold"/>
                </a:rPr>
                <a:t>(Cross-Site Scripting)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794094" y="7505700"/>
              <a:ext cx="7010400" cy="279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32800"/>
                </a:lnSpc>
              </a:pPr>
              <a:r>
                <a:rPr lang="en-US" sz="1600" b="0" i="0" u="none" strike="noStrike" dirty="0">
                  <a:solidFill>
                    <a:srgbClr val="777777"/>
                  </a:solidFill>
                  <a:latin typeface="Pretendard Regular"/>
                </a:rPr>
                <a:t>Burp Suite </a:t>
              </a:r>
              <a:r>
                <a:rPr lang="ko-KR" sz="1600" b="0" i="0" u="none" strike="noStrike" dirty="0" err="1">
                  <a:solidFill>
                    <a:srgbClr val="777777"/>
                  </a:solidFill>
                  <a:ea typeface="Pretendard Regular"/>
                </a:rPr>
                <a:t>인터셉터로</a:t>
              </a:r>
              <a:r>
                <a:rPr lang="en-US" sz="16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en-US" altLang="ko-KR" sz="1600" b="1" i="0" u="none" strike="noStrike" dirty="0">
                  <a:solidFill>
                    <a:srgbClr val="CA591B"/>
                  </a:solidFill>
                  <a:ea typeface="Pretendard SemiBold"/>
                </a:rPr>
                <a:t>XSS </a:t>
              </a:r>
              <a:r>
                <a:rPr lang="ko-KR" altLang="en-US" sz="1600" b="1" i="0" u="none" strike="noStrike" dirty="0">
                  <a:solidFill>
                    <a:srgbClr val="CA591B"/>
                  </a:solidFill>
                  <a:ea typeface="Pretendard SemiBold"/>
                </a:rPr>
                <a:t>취약점</a:t>
              </a:r>
              <a:r>
                <a:rPr lang="ko-KR" sz="1600" b="0" i="0" u="none" strike="noStrike" dirty="0">
                  <a:solidFill>
                    <a:srgbClr val="777777"/>
                  </a:solidFill>
                  <a:ea typeface="Pretendard Regular"/>
                </a:rPr>
                <a:t>을</a:t>
              </a:r>
              <a:r>
                <a:rPr lang="en-US" sz="1600" b="0" i="0" u="none" strike="noStrike" dirty="0">
                  <a:solidFill>
                    <a:srgbClr val="777777"/>
                  </a:solidFill>
                  <a:latin typeface="Pretendard Regular"/>
                </a:rPr>
                <a:t> </a:t>
              </a:r>
              <a:r>
                <a:rPr lang="ko-KR" sz="1600" b="0" i="0" u="none" strike="noStrike" dirty="0">
                  <a:solidFill>
                    <a:srgbClr val="777777"/>
                  </a:solidFill>
                  <a:ea typeface="Pretendard Regular"/>
                </a:rPr>
                <a:t>분석하여</a:t>
              </a:r>
              <a:r>
                <a:rPr lang="ko-KR" altLang="ko-Kore-KR" sz="1600" b="1" i="0" u="none" strike="noStrike" dirty="0">
                  <a:solidFill>
                    <a:srgbClr val="CA591B"/>
                  </a:solidFill>
                  <a:ea typeface="Pretendard SemiBold"/>
                </a:rPr>
                <a:t> </a:t>
              </a:r>
              <a:r>
                <a:rPr lang="ko-KR" altLang="en-US" sz="1600" b="1" i="0" u="none" strike="noStrike" dirty="0">
                  <a:solidFill>
                    <a:srgbClr val="CA591B"/>
                  </a:solidFill>
                  <a:ea typeface="Pretendard SemiBold"/>
                </a:rPr>
                <a:t>악성 스크립트 삽입 위험성 </a:t>
              </a:r>
              <a:r>
                <a:rPr lang="ko-KR" sz="1600" b="0" i="0" u="none" strike="noStrike" dirty="0">
                  <a:solidFill>
                    <a:srgbClr val="777777"/>
                  </a:solidFill>
                  <a:ea typeface="Pretendard Regular"/>
                </a:rPr>
                <a:t>점검</a:t>
              </a:r>
            </a:p>
          </p:txBody>
        </p:sp>
      </p:grpSp>
      <p:pic>
        <p:nvPicPr>
          <p:cNvPr id="27" name="Picture 17">
            <a:extLst>
              <a:ext uri="{FF2B5EF4-FFF2-40B4-BE49-F238E27FC236}">
                <a16:creationId xmlns:a16="http://schemas.microsoft.com/office/drawing/2014/main" id="{31414477-19C1-69C9-7465-7E116C037095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 rot="5400000">
            <a:off x="8642350" y="5004216"/>
            <a:ext cx="812800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9DC61-BBF5-7D0B-75EA-F55399B45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3456C7D5-5349-D720-93E2-2FE0C4637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497" y="1048996"/>
            <a:ext cx="7289003" cy="3886200"/>
          </a:xfrm>
          <a:prstGeom prst="rect">
            <a:avLst/>
          </a:prstGeom>
        </p:spPr>
      </p:pic>
      <p:pic>
        <p:nvPicPr>
          <p:cNvPr id="2" name="Picture 2">
            <a:hlinkClick r:id="" action="ppaction://noaction"/>
            <a:extLst>
              <a:ext uri="{FF2B5EF4-FFF2-40B4-BE49-F238E27FC236}">
                <a16:creationId xmlns:a16="http://schemas.microsoft.com/office/drawing/2014/main" id="{5E2A247D-A82C-BC52-3808-5350661AE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  <a:extLst>
              <a:ext uri="{FF2B5EF4-FFF2-40B4-BE49-F238E27FC236}">
                <a16:creationId xmlns:a16="http://schemas.microsoft.com/office/drawing/2014/main" id="{3B3B3CFA-DE5D-5BBC-DF41-E71B38907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AC210E4-2C0F-F8CD-6A4C-72F6AC3A652B}"/>
              </a:ext>
            </a:extLst>
          </p:cNvPr>
          <p:cNvSpPr txBox="1"/>
          <p:nvPr/>
        </p:nvSpPr>
        <p:spPr>
          <a:xfrm>
            <a:off x="1333500" y="11684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Burp Suite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테스트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8932B84-7419-FD05-959F-7492F9A7E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00" y="12954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D22D265-38E3-371A-418D-CECF5A317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2547229"/>
            <a:ext cx="11108464" cy="589015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63FF7C8-2BBB-9E91-9EF2-FAC4E3920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2400299"/>
            <a:ext cx="11366500" cy="67047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EA156B-0257-059D-7F64-CA1C8402DD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2146300"/>
            <a:ext cx="66421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50C69-5C3D-2138-4FDF-ED71B6ADD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06DFDE4D-89CE-883D-A384-AD3FABEC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497" y="1048996"/>
            <a:ext cx="7289003" cy="3886200"/>
          </a:xfrm>
          <a:prstGeom prst="rect">
            <a:avLst/>
          </a:prstGeom>
        </p:spPr>
      </p:pic>
      <p:pic>
        <p:nvPicPr>
          <p:cNvPr id="2" name="Picture 2">
            <a:hlinkClick r:id="" action="ppaction://noaction"/>
            <a:extLst>
              <a:ext uri="{FF2B5EF4-FFF2-40B4-BE49-F238E27FC236}">
                <a16:creationId xmlns:a16="http://schemas.microsoft.com/office/drawing/2014/main" id="{DBF0B4AF-B6BF-549A-C57F-7423CE4F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  <a:extLst>
              <a:ext uri="{FF2B5EF4-FFF2-40B4-BE49-F238E27FC236}">
                <a16:creationId xmlns:a16="http://schemas.microsoft.com/office/drawing/2014/main" id="{302186C0-6D21-CC59-AF1B-573BFE0AA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" y="82514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D47396CE-D0BD-196C-7FDC-CA6C47AE5938}"/>
              </a:ext>
            </a:extLst>
          </p:cNvPr>
          <p:cNvSpPr txBox="1"/>
          <p:nvPr/>
        </p:nvSpPr>
        <p:spPr>
          <a:xfrm>
            <a:off x="1308575" y="1017305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4800" b="0" i="0" u="none" strike="noStrike" spc="-300" dirty="0">
                <a:solidFill>
                  <a:srgbClr val="141414"/>
                </a:solidFill>
                <a:latin typeface="Pretendard Black"/>
              </a:rPr>
              <a:t>Burp Suite </a:t>
            </a:r>
            <a:r>
              <a:rPr lang="ko-KR" sz="4800" b="0" i="0" u="none" strike="noStrike" spc="-300" dirty="0">
                <a:solidFill>
                  <a:srgbClr val="141414"/>
                </a:solidFill>
                <a:ea typeface="Pretendard Black"/>
              </a:rPr>
              <a:t>테스트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17488EB-6FB4-0ADC-A9A7-01A3F41C9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177925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48937A0C-4859-1516-2F92-15B75FB2CB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9386097" y="4780305"/>
            <a:ext cx="812800" cy="5715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E1D07E4-7767-388C-F68B-AD90AE2A98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9044"/>
          <a:stretch/>
        </p:blipFill>
        <p:spPr>
          <a:xfrm>
            <a:off x="10445538" y="3111494"/>
            <a:ext cx="6326824" cy="439420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7FDD1F3-7B9C-7D14-5DAA-F095F7095F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1524" y="3309980"/>
            <a:ext cx="7696200" cy="404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A3E9881E-AF07-9B13-9A4E-D4234B2CAC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200" y="1714500"/>
            <a:ext cx="6413125" cy="6324600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54DB2D31-A7D4-0EA0-8235-574DC1EBE488}"/>
              </a:ext>
            </a:extLst>
          </p:cNvPr>
          <p:cNvCxnSpPr/>
          <p:nvPr/>
        </p:nvCxnSpPr>
        <p:spPr>
          <a:xfrm>
            <a:off x="7297160" y="5676900"/>
            <a:ext cx="2901737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21">
            <a:extLst>
              <a:ext uri="{FF2B5EF4-FFF2-40B4-BE49-F238E27FC236}">
                <a16:creationId xmlns:a16="http://schemas.microsoft.com/office/drawing/2014/main" id="{FD705F40-F6B6-62DE-459E-C8BC832CE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0732" y="998433"/>
            <a:ext cx="7581781" cy="74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57811-2BD7-A8FB-C468-25E94A397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6CE370D2-25A8-203D-DE61-AA7209D29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497" y="1048996"/>
            <a:ext cx="7289003" cy="3886200"/>
          </a:xfrm>
          <a:prstGeom prst="rect">
            <a:avLst/>
          </a:prstGeom>
        </p:spPr>
      </p:pic>
      <p:pic>
        <p:nvPicPr>
          <p:cNvPr id="2" name="Picture 2">
            <a:hlinkClick r:id="" action="ppaction://noaction"/>
            <a:extLst>
              <a:ext uri="{FF2B5EF4-FFF2-40B4-BE49-F238E27FC236}">
                <a16:creationId xmlns:a16="http://schemas.microsoft.com/office/drawing/2014/main" id="{48DA7A5C-EFF4-8B5E-C941-2B04D70A7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  <a:extLst>
              <a:ext uri="{FF2B5EF4-FFF2-40B4-BE49-F238E27FC236}">
                <a16:creationId xmlns:a16="http://schemas.microsoft.com/office/drawing/2014/main" id="{97005652-408F-86A4-CD33-E0803154B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78105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366C6813-5FED-0A4E-F9B9-AD2C3449E19F}"/>
              </a:ext>
            </a:extLst>
          </p:cNvPr>
          <p:cNvSpPr txBox="1"/>
          <p:nvPr/>
        </p:nvSpPr>
        <p:spPr>
          <a:xfrm>
            <a:off x="1308575" y="1017305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4800" b="0" i="0" u="none" strike="noStrike" spc="-300" dirty="0">
                <a:solidFill>
                  <a:srgbClr val="141414"/>
                </a:solidFill>
                <a:latin typeface="Pretendard Black"/>
              </a:rPr>
              <a:t>Burp Suite </a:t>
            </a:r>
            <a:r>
              <a:rPr lang="ko-KR" sz="4800" b="0" i="0" u="none" strike="noStrike" spc="-300" dirty="0">
                <a:solidFill>
                  <a:srgbClr val="141414"/>
                </a:solidFill>
                <a:ea typeface="Pretendard Black"/>
              </a:rPr>
              <a:t>테스트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9B77F15-F9B1-8804-03F9-1248B843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177925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F18E471C-3501-FC61-BC69-75948F1E2C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8712200" y="5037247"/>
            <a:ext cx="812800" cy="5715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50E98DD-0168-EC10-A2CB-CDEFEBEA5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1287" y="3369854"/>
            <a:ext cx="7562143" cy="4014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590FC36-9EE9-DBE6-8A89-8C85060B8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05" y="3497833"/>
            <a:ext cx="7289004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518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7988300" y="4025900"/>
            <a:ext cx="8788400" cy="1574800"/>
          </a:xfrm>
          <a:prstGeom prst="rect">
            <a:avLst/>
          </a:prstGeom>
          <a:effectLst>
            <a:outerShdw blurRad="293042" dist="20910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8900" b="0" i="0" u="none" strike="noStrike" spc="-400">
                <a:solidFill>
                  <a:srgbClr val="141414"/>
                </a:solidFill>
                <a:latin typeface="Pretendard Bold"/>
              </a:rPr>
              <a:t>6. </a:t>
            </a:r>
            <a:r>
              <a:rPr lang="ko-KR" sz="8900" b="0" i="0" u="none" strike="noStrike" spc="-400">
                <a:solidFill>
                  <a:srgbClr val="141414"/>
                </a:solidFill>
                <a:ea typeface="Pretendard Bold"/>
              </a:rPr>
              <a:t>트러블</a:t>
            </a:r>
            <a:r>
              <a:rPr lang="en-US" sz="8900" b="0" i="0" u="none" strike="noStrike" spc="-40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8900" b="0" i="0" u="none" strike="noStrike" spc="-400">
                <a:solidFill>
                  <a:srgbClr val="141414"/>
                </a:solidFill>
                <a:ea typeface="Pretendard Bold"/>
              </a:rPr>
              <a:t>슈팅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00" y="3352800"/>
            <a:ext cx="419100" cy="419100"/>
          </a:xfrm>
          <a:prstGeom prst="rect">
            <a:avLst/>
          </a:prstGeom>
          <a:effectLst>
            <a:outerShdw blurRad="10937" dist="132199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0" y="2705100"/>
            <a:ext cx="2933700" cy="2933700"/>
          </a:xfrm>
          <a:prstGeom prst="rect">
            <a:avLst/>
          </a:prstGeom>
          <a:effectLst>
            <a:outerShdw blurRad="537773" dist="927015" dir="2700000">
              <a:srgbClr val="141414">
                <a:alpha val="22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5867400"/>
            <a:ext cx="1231900" cy="1231900"/>
          </a:xfrm>
          <a:prstGeom prst="rect">
            <a:avLst/>
          </a:prstGeom>
          <a:effectLst>
            <a:outerShdw blurRad="94219" dist="388021" dir="2700000">
              <a:srgbClr val="141414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82700" y="1155700"/>
            <a:ext cx="70104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컬럼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,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테이블명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정합성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문제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0" y="13208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00" y="1435100"/>
            <a:ext cx="6819900" cy="3035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0" y="4470400"/>
            <a:ext cx="6819900" cy="4330700"/>
          </a:xfrm>
          <a:prstGeom prst="rect">
            <a:avLst/>
          </a:prstGeom>
        </p:spPr>
      </p:pic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2286000" y="6527800"/>
          <a:ext cx="5689600" cy="2298700"/>
        </p:xfrm>
        <a:graphic>
          <a:graphicData uri="http://schemas.openxmlformats.org/drawingml/2006/table">
            <a:tbl>
              <a:tblPr/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47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0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sz="2200" b="0" i="0" u="none" strike="noStrike">
                          <a:solidFill>
                            <a:srgbClr val="FFFFFF"/>
                          </a:solidFill>
                          <a:ea typeface="Pretendard SemiBold"/>
                        </a:rPr>
                        <a:t>대</a:t>
                      </a:r>
                      <a:r>
                        <a:rPr lang="en-US" sz="2200" b="0" i="0" u="none" strike="noStrike">
                          <a:solidFill>
                            <a:srgbClr val="FFFFFF"/>
                          </a:solidFill>
                          <a:latin typeface="Pretendard SemiBold"/>
                        </a:rPr>
                        <a:t>&amp;</a:t>
                      </a:r>
                      <a:r>
                        <a:rPr lang="ko-KR" sz="2200" b="0" i="0" u="none" strike="noStrike">
                          <a:solidFill>
                            <a:srgbClr val="FFFFFF"/>
                          </a:solidFill>
                          <a:ea typeface="Pretendard SemiBold"/>
                        </a:rPr>
                        <a:t>소문자</a:t>
                      </a:r>
                      <a:r>
                        <a:rPr lang="en-US" sz="2200" b="0" i="0" u="none" strike="noStrike">
                          <a:solidFill>
                            <a:srgbClr val="FFFFFF"/>
                          </a:solidFill>
                          <a:latin typeface="Pretendard SemiBold"/>
                        </a:rPr>
                        <a:t> </a:t>
                      </a:r>
                      <a:r>
                        <a:rPr lang="ko-KR" sz="2200" b="0" i="0" u="none" strike="noStrike">
                          <a:solidFill>
                            <a:srgbClr val="FFFFFF"/>
                          </a:solidFill>
                          <a:ea typeface="Pretendard SemiBold"/>
                        </a:rPr>
                        <a:t>민감성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C2C2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0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2200" b="0" i="0" u="none" strike="noStrike">
                          <a:solidFill>
                            <a:srgbClr val="787878"/>
                          </a:solidFill>
                          <a:latin typeface="Pretendard Bold"/>
                        </a:rPr>
                        <a:t>Window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21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X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2200" b="0" i="0" u="none" strike="noStrike">
                          <a:solidFill>
                            <a:srgbClr val="787878"/>
                          </a:solidFill>
                          <a:latin typeface="Pretendard ExtraBold"/>
                        </a:rPr>
                        <a:t>Linux (Docker)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2100" b="0" i="0" u="none" strike="noStrike">
                          <a:solidFill>
                            <a:srgbClr val="787878"/>
                          </a:solidFill>
                          <a:latin typeface="S-Core Dream 5 Medium"/>
                        </a:rPr>
                        <a:t>O</a:t>
                      </a:r>
                      <a:endParaRPr lang="en-US" sz="1100"/>
                    </a:p>
                  </a:txBody>
                  <a:tcPr marL="19050" marR="19050" marT="19050" marB="19050" anchor="ctr">
                    <a:lnL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0700" y="5740400"/>
            <a:ext cx="4013200" cy="584200"/>
          </a:xfrm>
          <a:prstGeom prst="rect">
            <a:avLst/>
          </a:prstGeom>
          <a:effectLst>
            <a:outerShdw blurRad="20842" dist="53956" dir="2700000">
              <a:srgbClr val="787878">
                <a:alpha val="50000"/>
              </a:srgbClr>
            </a:outerShdw>
          </a:effectLst>
        </p:spPr>
      </p:pic>
      <p:sp>
        <p:nvSpPr>
          <p:cNvPr id="10" name="TextBox 10"/>
          <p:cNvSpPr txBox="1"/>
          <p:nvPr/>
        </p:nvSpPr>
        <p:spPr>
          <a:xfrm>
            <a:off x="1282700" y="22606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트러블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슈팅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29000" y="5854700"/>
            <a:ext cx="37846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en-US" sz="1800" b="0" i="0" u="none" strike="noStrike">
                <a:solidFill>
                  <a:srgbClr val="141414"/>
                </a:solidFill>
                <a:latin typeface="Pretendard Regular"/>
              </a:rPr>
              <a:t>Mybatis </a:t>
            </a:r>
            <a:r>
              <a:rPr lang="ko-KR" sz="1800" b="0" i="0" u="none" strike="noStrike">
                <a:solidFill>
                  <a:srgbClr val="141414"/>
                </a:solidFill>
                <a:ea typeface="Pretendard Regular"/>
              </a:rPr>
              <a:t>대문자</a:t>
            </a:r>
            <a:r>
              <a:rPr lang="en-US" sz="1800" b="0" i="0" u="none" strike="noStrike">
                <a:solidFill>
                  <a:srgbClr val="141414"/>
                </a:solidFill>
                <a:latin typeface="Pretendard Regular"/>
              </a:rPr>
              <a:t> &amp; </a:t>
            </a:r>
            <a:r>
              <a:rPr lang="ko-KR" sz="1800" b="0" i="0" u="none" strike="noStrike">
                <a:solidFill>
                  <a:srgbClr val="141414"/>
                </a:solidFill>
                <a:ea typeface="Pretendard Regular"/>
              </a:rPr>
              <a:t>소문자</a:t>
            </a:r>
            <a:r>
              <a:rPr lang="en-US" sz="18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141414"/>
                </a:solidFill>
                <a:ea typeface="Pretendard Regular"/>
              </a:rPr>
              <a:t>세팅</a:t>
            </a:r>
            <a:r>
              <a:rPr lang="en-US" sz="18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141414"/>
                </a:solidFill>
                <a:ea typeface="Pretendard Regular"/>
              </a:rPr>
              <a:t>오류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500" y="3187700"/>
            <a:ext cx="6223000" cy="2184400"/>
          </a:xfrm>
          <a:prstGeom prst="rect">
            <a:avLst/>
          </a:prstGeom>
          <a:effectLst>
            <a:outerShdw blurRad="262231" dist="437600" dir="2700000">
              <a:srgbClr val="141414">
                <a:alpha val="13000"/>
              </a:srgb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8500" y="3187700"/>
            <a:ext cx="6223000" cy="1016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476500" y="4343400"/>
            <a:ext cx="5194300" cy="685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Jpa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를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통해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DB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에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소문자로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등록되기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때문에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, </a:t>
            </a:r>
          </a:p>
          <a:p>
            <a:pPr lvl="0" algn="ctr">
              <a:lnSpc>
                <a:spcPct val="132800"/>
              </a:lnSpc>
            </a:pP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Mybatis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도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소문자로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맞춰줘야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한다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76500" y="3632200"/>
            <a:ext cx="5194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ko-KR" sz="2000" b="0" i="0" u="none" strike="noStrike" spc="-100">
                <a:solidFill>
                  <a:srgbClr val="141414"/>
                </a:solidFill>
                <a:ea typeface="Pretendard ExtraBold"/>
              </a:rPr>
              <a:t>조회</a:t>
            </a:r>
            <a:r>
              <a:rPr lang="en-US" sz="2000" b="0" i="0" u="none" strike="noStrike" spc="-100">
                <a:solidFill>
                  <a:srgbClr val="141414"/>
                </a:solidFill>
                <a:latin typeface="Pretendard ExtraBold"/>
              </a:rPr>
              <a:t> -&gt; Mybatis / </a:t>
            </a:r>
            <a:r>
              <a:rPr lang="ko-KR" sz="2000" b="0" i="0" u="none" strike="noStrike" spc="-100">
                <a:solidFill>
                  <a:srgbClr val="141414"/>
                </a:solidFill>
                <a:ea typeface="Pretendard ExtraBold"/>
              </a:rPr>
              <a:t>등록</a:t>
            </a:r>
            <a:r>
              <a:rPr lang="en-US" sz="2000" b="0" i="0" u="none" strike="noStrike" spc="-100">
                <a:solidFill>
                  <a:srgbClr val="141414"/>
                </a:solidFill>
                <a:latin typeface="Pretendard ExtraBold"/>
              </a:rPr>
              <a:t>,</a:t>
            </a:r>
            <a:r>
              <a:rPr lang="ko-KR" sz="2000" b="0" i="0" u="none" strike="noStrike" spc="-100">
                <a:solidFill>
                  <a:srgbClr val="141414"/>
                </a:solidFill>
                <a:ea typeface="Pretendard ExtraBold"/>
              </a:rPr>
              <a:t>수정</a:t>
            </a:r>
            <a:r>
              <a:rPr lang="en-US" sz="2000" b="0" i="0" u="none" strike="noStrike" spc="-100">
                <a:solidFill>
                  <a:srgbClr val="141414"/>
                </a:solidFill>
                <a:latin typeface="Pretendard ExtraBold"/>
              </a:rPr>
              <a:t>,</a:t>
            </a:r>
            <a:r>
              <a:rPr lang="ko-KR" sz="2000" b="0" i="0" u="none" strike="noStrike" spc="-100">
                <a:solidFill>
                  <a:srgbClr val="141414"/>
                </a:solidFill>
                <a:ea typeface="Pretendard ExtraBold"/>
              </a:rPr>
              <a:t>삭제</a:t>
            </a:r>
            <a:r>
              <a:rPr lang="en-US" sz="2000" b="0" i="0" u="none" strike="noStrike" spc="-100">
                <a:solidFill>
                  <a:srgbClr val="141414"/>
                </a:solidFill>
                <a:latin typeface="Pretendard ExtraBold"/>
              </a:rPr>
              <a:t> -&gt; JPA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0" y="1397000"/>
            <a:ext cx="6819900" cy="674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44600" y="1041400"/>
            <a:ext cx="91948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SSE Connection pool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초과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문제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3400" y="11811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9800" y="2654300"/>
            <a:ext cx="9398000" cy="5867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44600" y="1968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트러블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슈팅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800" y="4673600"/>
            <a:ext cx="4991100" cy="2273300"/>
          </a:xfrm>
          <a:prstGeom prst="rect">
            <a:avLst/>
          </a:prstGeom>
          <a:effectLst>
            <a:outerShdw blurRad="282625" dist="454299" dir="2700000">
              <a:srgbClr val="141414">
                <a:alpha val="13000"/>
              </a:srgb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800" y="4673600"/>
            <a:ext cx="4965700" cy="101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74800" y="5041900"/>
            <a:ext cx="5194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2000" b="0" i="0" u="none" strike="noStrike" spc="-100">
                <a:solidFill>
                  <a:srgbClr val="141414"/>
                </a:solidFill>
                <a:latin typeface="Pretendard ExtraBold"/>
              </a:rPr>
              <a:t>SSE Connection pool </a:t>
            </a:r>
            <a:r>
              <a:rPr lang="ko-KR" sz="2000" b="0" i="0" u="none" strike="noStrike" spc="-100">
                <a:solidFill>
                  <a:srgbClr val="141414"/>
                </a:solidFill>
                <a:ea typeface="Pretendard ExtraBold"/>
              </a:rPr>
              <a:t>초과</a:t>
            </a:r>
            <a:r>
              <a:rPr lang="en-US" sz="2000" b="0" i="0" u="none" strike="noStrike" spc="-100">
                <a:solidFill>
                  <a:srgbClr val="141414"/>
                </a:solidFill>
                <a:latin typeface="Pretendard ExtraBold"/>
              </a:rPr>
              <a:t> </a:t>
            </a:r>
            <a:r>
              <a:rPr lang="ko-KR" sz="2000" b="0" i="0" u="none" strike="noStrike" spc="-100">
                <a:solidFill>
                  <a:srgbClr val="141414"/>
                </a:solidFill>
                <a:ea typeface="Pretendard ExtraBold"/>
              </a:rPr>
              <a:t>문제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95500" y="5600700"/>
            <a:ext cx="4216400" cy="1054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 Connection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을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해제하지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않고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새로고침을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반복하는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문제가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발생하여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Connection Pool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이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모두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할당되는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상황이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있었다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600" y="3873500"/>
            <a:ext cx="8280400" cy="850900"/>
          </a:xfrm>
          <a:prstGeom prst="rect">
            <a:avLst/>
          </a:prstGeom>
          <a:effectLst>
            <a:outerShdw blurRad="60335" dist="303222" dir="2700000">
              <a:srgbClr val="141414">
                <a:alpha val="7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04900" y="4267200"/>
            <a:ext cx="850900" cy="6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5400000">
            <a:off x="5664200" y="4965700"/>
            <a:ext cx="127000" cy="228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12900" y="4127500"/>
            <a:ext cx="12954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1800" b="0" i="0" u="none" strike="noStrike" spc="-100">
                <a:solidFill>
                  <a:srgbClr val="141414"/>
                </a:solidFill>
                <a:latin typeface="Poppins Bold"/>
              </a:rPr>
              <a:t>Solution 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49600" y="4127500"/>
            <a:ext cx="69469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en-US" sz="1800" b="0" i="0" u="none" strike="noStrike" dirty="0" err="1">
                <a:solidFill>
                  <a:srgbClr val="777777"/>
                </a:solidFill>
                <a:latin typeface="Pretendard Regular"/>
              </a:rPr>
              <a:t>OnBeforeUnmount</a:t>
            </a:r>
            <a:r>
              <a:rPr lang="ko-KR" sz="1800" b="0" i="0" u="none" strike="noStrike" dirty="0" err="1">
                <a:solidFill>
                  <a:srgbClr val="777777"/>
                </a:solidFill>
                <a:ea typeface="Pretendard Regular"/>
              </a:rPr>
              <a:t>를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통해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client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에서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 Unmount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전에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연결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해제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300" y="5422900"/>
            <a:ext cx="8343900" cy="850900"/>
          </a:xfrm>
          <a:prstGeom prst="rect">
            <a:avLst/>
          </a:prstGeom>
          <a:effectLst>
            <a:outerShdw blurRad="60335" dist="303222" dir="2700000">
              <a:srgbClr val="141414">
                <a:alpha val="7000"/>
              </a:srgbClr>
            </a:outerShd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17600" y="5816600"/>
            <a:ext cx="850900" cy="6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5400000">
            <a:off x="5664200" y="6515100"/>
            <a:ext cx="127000" cy="2286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25600" y="5689600"/>
            <a:ext cx="13843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1800" b="0" i="0" u="none" strike="noStrike" spc="-100">
                <a:solidFill>
                  <a:srgbClr val="141414"/>
                </a:solidFill>
                <a:latin typeface="Poppins Bold"/>
              </a:rPr>
              <a:t>Solution 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13100" y="5689600"/>
            <a:ext cx="49149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새로운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알림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생성시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중복되는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기존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emitter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삭제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900" y="6896100"/>
            <a:ext cx="8369300" cy="850900"/>
          </a:xfrm>
          <a:prstGeom prst="rect">
            <a:avLst/>
          </a:prstGeom>
          <a:effectLst>
            <a:outerShdw blurRad="60335" dist="303222" dir="2700000">
              <a:srgbClr val="141414">
                <a:alpha val="7000"/>
              </a:srgbClr>
            </a:outerShdw>
          </a:effectLst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92200" y="7289800"/>
            <a:ext cx="850900" cy="63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3700" y="3086100"/>
            <a:ext cx="6172200" cy="50292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587500" y="7162800"/>
            <a:ext cx="14224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1800" b="0" i="0" u="none" strike="noStrike" spc="-100">
                <a:solidFill>
                  <a:srgbClr val="141414"/>
                </a:solidFill>
                <a:latin typeface="Poppins Bold"/>
              </a:rPr>
              <a:t>Solution 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13100" y="7162800"/>
            <a:ext cx="65786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en-US" sz="1800" b="0" i="0" u="none" strike="noStrike" dirty="0" err="1">
                <a:solidFill>
                  <a:srgbClr val="777777"/>
                </a:solidFill>
                <a:latin typeface="Pretendard Regular"/>
              </a:rPr>
              <a:t>Jpa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open-in-view</a:t>
            </a:r>
            <a:r>
              <a:rPr lang="ko-KR" sz="1800" b="0" i="0" u="none" strike="noStrike" dirty="0" err="1">
                <a:solidFill>
                  <a:srgbClr val="777777"/>
                </a:solidFill>
                <a:ea typeface="Pretendard Regular"/>
              </a:rPr>
              <a:t>를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설정하여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Transaction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처리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후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Connection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해제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44600" y="1041400"/>
            <a:ext cx="91948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SSE Connection pool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초과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문제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3400" y="11811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22" name="TextBox 22"/>
          <p:cNvSpPr txBox="1"/>
          <p:nvPr/>
        </p:nvSpPr>
        <p:spPr>
          <a:xfrm>
            <a:off x="1244600" y="19685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트러블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슈팅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7861300" y="3810000"/>
            <a:ext cx="8737600" cy="2336800"/>
          </a:xfrm>
          <a:prstGeom prst="rect">
            <a:avLst/>
          </a:prstGeom>
          <a:effectLst>
            <a:outerShdw blurRad="233775" dist="166815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7100" b="0" i="0" u="none" strike="noStrike" spc="-300">
                <a:solidFill>
                  <a:srgbClr val="141414"/>
                </a:solidFill>
                <a:latin typeface="Pretendard Bold"/>
              </a:rPr>
              <a:t>7. </a:t>
            </a:r>
            <a:r>
              <a:rPr lang="ko-KR" sz="7100" b="0" i="0" u="none" strike="noStrike" spc="-300">
                <a:solidFill>
                  <a:srgbClr val="141414"/>
                </a:solidFill>
                <a:ea typeface="Pretendard Bold"/>
              </a:rPr>
              <a:t>프로젝트</a:t>
            </a:r>
            <a:r>
              <a:rPr lang="en-US" sz="7100" b="0" i="0" u="none" strike="noStrike" spc="-30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7100" b="0" i="0" u="none" strike="noStrike" spc="-300">
                <a:solidFill>
                  <a:srgbClr val="141414"/>
                </a:solidFill>
                <a:ea typeface="Pretendard Bold"/>
              </a:rPr>
              <a:t>진행</a:t>
            </a:r>
            <a:r>
              <a:rPr lang="en-US" sz="7100" b="0" i="0" u="none" strike="noStrike" spc="-30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7100" b="0" i="0" u="none" strike="noStrike" spc="-300">
                <a:solidFill>
                  <a:srgbClr val="141414"/>
                </a:solidFill>
                <a:ea typeface="Pretendard Bold"/>
              </a:rPr>
              <a:t>중</a:t>
            </a:r>
          </a:p>
          <a:p>
            <a:pPr lvl="0" algn="l">
              <a:lnSpc>
                <a:spcPct val="99600"/>
              </a:lnSpc>
            </a:pPr>
            <a:r>
              <a:rPr lang="en-US" sz="7100" b="0" i="0" u="none" strike="noStrike" spc="-300">
                <a:solidFill>
                  <a:srgbClr val="141414"/>
                </a:solidFill>
                <a:latin typeface="Pretendard Bold"/>
              </a:rPr>
              <a:t>              </a:t>
            </a:r>
            <a:r>
              <a:rPr lang="ko-KR" sz="7100" b="0" i="0" u="none" strike="noStrike" spc="-300">
                <a:solidFill>
                  <a:srgbClr val="141414"/>
                </a:solidFill>
                <a:ea typeface="Pretendard Bold"/>
              </a:rPr>
              <a:t>고려한</a:t>
            </a:r>
            <a:r>
              <a:rPr lang="en-US" sz="7100" b="0" i="0" u="none" strike="noStrike" spc="-30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7100" b="0" i="0" u="none" strike="noStrike" spc="-300">
                <a:solidFill>
                  <a:srgbClr val="141414"/>
                </a:solidFill>
                <a:ea typeface="Pretendard Bold"/>
              </a:rPr>
              <a:t>점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00" y="3352800"/>
            <a:ext cx="419100" cy="419100"/>
          </a:xfrm>
          <a:prstGeom prst="rect">
            <a:avLst/>
          </a:prstGeom>
          <a:effectLst>
            <a:outerShdw blurRad="10937" dist="132199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0" y="2705100"/>
            <a:ext cx="2933700" cy="2933700"/>
          </a:xfrm>
          <a:prstGeom prst="rect">
            <a:avLst/>
          </a:prstGeom>
          <a:effectLst>
            <a:outerShdw blurRad="537773" dist="927015" dir="2700000">
              <a:srgbClr val="141414">
                <a:alpha val="22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5867400"/>
            <a:ext cx="1231900" cy="1231900"/>
          </a:xfrm>
          <a:prstGeom prst="rect">
            <a:avLst/>
          </a:prstGeom>
          <a:effectLst>
            <a:outerShdw blurRad="94219" dist="388021" dir="2700000">
              <a:srgbClr val="141414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19200" y="11557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팀원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소개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0" y="13716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7112000" y="5880100"/>
            <a:ext cx="12573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03749"/>
              </a:lnSpc>
            </a:pPr>
            <a:r>
              <a:rPr lang="ko-KR" sz="2600" b="0" i="0" u="none" strike="noStrike">
                <a:solidFill>
                  <a:srgbClr val="000000"/>
                </a:solidFill>
                <a:ea typeface="THELuxGoEB"/>
              </a:rPr>
              <a:t>김민석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04000" y="6604000"/>
            <a:ext cx="2565400" cy="186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3749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THELuxGoB_U"/>
              </a:rPr>
              <a:t>CI/CD</a:t>
            </a:r>
            <a:r>
              <a:rPr lang="ko-KR" sz="1700" b="0" i="0" u="none" strike="noStrike">
                <a:solidFill>
                  <a:srgbClr val="000000"/>
                </a:solidFill>
                <a:ea typeface="THELuxGoB_U"/>
              </a:rPr>
              <a:t>팀</a:t>
            </a:r>
          </a:p>
          <a:p>
            <a:pPr lvl="0" algn="ctr">
              <a:lnSpc>
                <a:spcPct val="103749"/>
              </a:lnSpc>
            </a:pPr>
            <a:endParaRPr lang="ko-KR" sz="1700" b="0" i="0" u="none" strike="noStrike">
              <a:solidFill>
                <a:srgbClr val="000000"/>
              </a:solidFill>
              <a:ea typeface="THELuxGoB_U"/>
            </a:endParaRP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공지사항</a:t>
            </a: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프로모션</a:t>
            </a: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문제사항</a:t>
            </a:r>
          </a:p>
          <a:p>
            <a:pPr lvl="0" algn="ctr">
              <a:lnSpc>
                <a:spcPct val="112050"/>
              </a:lnSpc>
            </a:pPr>
            <a:endParaRPr lang="ko-KR" sz="1500" b="0" i="0" u="none" strike="noStrike">
              <a:solidFill>
                <a:srgbClr val="000000"/>
              </a:solidFill>
              <a:ea typeface="THELuxGoR"/>
            </a:endParaRPr>
          </a:p>
          <a:p>
            <a:pPr lvl="0" algn="ctr">
              <a:lnSpc>
                <a:spcPct val="95449"/>
              </a:lnSpc>
            </a:pPr>
            <a:endParaRPr lang="ko-KR" sz="1500" b="0" i="0" u="none" strike="noStrike">
              <a:solidFill>
                <a:srgbClr val="000000"/>
              </a:solidFill>
              <a:ea typeface="THELuxGo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33000" y="5880100"/>
            <a:ext cx="11176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03749"/>
              </a:lnSpc>
            </a:pPr>
            <a:r>
              <a:rPr lang="ko-KR" sz="2600" b="0" i="0" u="none" strike="noStrike">
                <a:solidFill>
                  <a:srgbClr val="000000"/>
                </a:solidFill>
                <a:ea typeface="THELuxGoEB"/>
              </a:rPr>
              <a:t>방동호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61500" y="6604000"/>
            <a:ext cx="2565400" cy="186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3749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THELuxGoB_U"/>
              </a:rPr>
              <a:t>UI/UX </a:t>
            </a:r>
            <a:r>
              <a:rPr lang="ko-KR" sz="1700" b="0" i="0" u="none" strike="noStrike">
                <a:solidFill>
                  <a:srgbClr val="000000"/>
                </a:solidFill>
                <a:ea typeface="THELuxGoB_U"/>
              </a:rPr>
              <a:t>설계팀</a:t>
            </a:r>
          </a:p>
          <a:p>
            <a:pPr lvl="0" algn="ctr">
              <a:lnSpc>
                <a:spcPct val="103749"/>
              </a:lnSpc>
            </a:pPr>
            <a:endParaRPr lang="ko-KR" sz="1700" b="0" i="0" u="none" strike="noStrike">
              <a:solidFill>
                <a:srgbClr val="000000"/>
              </a:solidFill>
              <a:ea typeface="THELuxGoB_U"/>
            </a:endParaRP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회원</a:t>
            </a: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조직도</a:t>
            </a: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고객정보</a:t>
            </a:r>
          </a:p>
          <a:p>
            <a:pPr lvl="0" algn="ctr">
              <a:lnSpc>
                <a:spcPct val="112050"/>
              </a:lnSpc>
            </a:pPr>
            <a:endParaRPr lang="ko-KR" sz="1500" b="0" i="0" u="none" strike="noStrike">
              <a:solidFill>
                <a:srgbClr val="000000"/>
              </a:solidFill>
              <a:ea typeface="THELuxGoR"/>
            </a:endParaRPr>
          </a:p>
          <a:p>
            <a:pPr lvl="0" algn="ctr">
              <a:lnSpc>
                <a:spcPct val="95449"/>
              </a:lnSpc>
            </a:pPr>
            <a:endParaRPr lang="ko-KR" sz="1500" b="0" i="0" u="none" strike="noStrike">
              <a:solidFill>
                <a:srgbClr val="000000"/>
              </a:solidFill>
              <a:ea typeface="THELuxGo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788900" y="5854700"/>
            <a:ext cx="10795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03749"/>
              </a:lnSpc>
            </a:pPr>
            <a:r>
              <a:rPr lang="ko-KR" sz="2600" b="0" i="0" u="none" strike="noStrike">
                <a:solidFill>
                  <a:srgbClr val="000000"/>
                </a:solidFill>
                <a:ea typeface="THELuxGoEB"/>
              </a:rPr>
              <a:t>송의혁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90400" y="6654800"/>
            <a:ext cx="2565400" cy="162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3749"/>
              </a:lnSpc>
            </a:pPr>
            <a:r>
              <a:rPr lang="ko-KR" sz="1700" b="0" i="0" u="none" strike="noStrike" dirty="0">
                <a:solidFill>
                  <a:srgbClr val="000000"/>
                </a:solidFill>
                <a:ea typeface="THELuxGoB_U"/>
              </a:rPr>
              <a:t>기획팀</a:t>
            </a:r>
          </a:p>
          <a:p>
            <a:pPr lvl="0" algn="ctr">
              <a:lnSpc>
                <a:spcPct val="103749"/>
              </a:lnSpc>
            </a:pPr>
            <a:endParaRPr lang="ko-KR" sz="1700" b="0" i="0" u="none" strike="noStrike" dirty="0">
              <a:solidFill>
                <a:srgbClr val="000000"/>
              </a:solidFill>
              <a:ea typeface="THELuxGoB_U"/>
            </a:endParaRP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 dirty="0">
                <a:solidFill>
                  <a:srgbClr val="000000"/>
                </a:solidFill>
                <a:ea typeface="THELuxGoR"/>
              </a:rPr>
              <a:t>일정</a:t>
            </a: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 dirty="0">
                <a:solidFill>
                  <a:srgbClr val="000000"/>
                </a:solidFill>
                <a:ea typeface="THELuxGoR"/>
              </a:rPr>
              <a:t>알림</a:t>
            </a:r>
            <a:endParaRPr lang="en-US" altLang="ko-KR" sz="1500" b="0" i="0" u="none" strike="noStrike" dirty="0">
              <a:solidFill>
                <a:srgbClr val="000000"/>
              </a:solidFill>
              <a:ea typeface="THELuxGoR"/>
            </a:endParaRPr>
          </a:p>
          <a:p>
            <a:pPr lvl="0" algn="ctr">
              <a:lnSpc>
                <a:spcPct val="106074"/>
              </a:lnSpc>
            </a:pPr>
            <a:r>
              <a:rPr lang="ko-KR" altLang="en-US" sz="1500" dirty="0">
                <a:solidFill>
                  <a:srgbClr val="000000"/>
                </a:solidFill>
                <a:ea typeface="THELuxGoR"/>
              </a:rPr>
              <a:t>대시보드</a:t>
            </a:r>
            <a:endParaRPr lang="ko-KR" sz="1500" b="0" i="0" u="none" strike="noStrike" dirty="0">
              <a:solidFill>
                <a:srgbClr val="000000"/>
              </a:solidFill>
              <a:ea typeface="THELuxGoR"/>
            </a:endParaRPr>
          </a:p>
          <a:p>
            <a:pPr lvl="0" algn="ctr">
              <a:lnSpc>
                <a:spcPct val="112050"/>
              </a:lnSpc>
            </a:pPr>
            <a:endParaRPr lang="ko-KR" sz="1500" b="0" i="0" u="none" strike="noStrike" dirty="0">
              <a:solidFill>
                <a:srgbClr val="000000"/>
              </a:solidFill>
              <a:ea typeface="THELuxGoR"/>
            </a:endParaRPr>
          </a:p>
          <a:p>
            <a:pPr lvl="0" algn="ctr">
              <a:lnSpc>
                <a:spcPct val="95449"/>
              </a:lnSpc>
            </a:pPr>
            <a:endParaRPr lang="ko-KR" sz="1500" b="0" i="0" u="none" strike="noStrike" dirty="0">
              <a:solidFill>
                <a:srgbClr val="000000"/>
              </a:solidFill>
              <a:ea typeface="THELuxGo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621000" y="5880100"/>
            <a:ext cx="10414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03749"/>
              </a:lnSpc>
            </a:pPr>
            <a:r>
              <a:rPr lang="ko-KR" sz="2600" b="0" i="0" u="none" strike="noStrike">
                <a:solidFill>
                  <a:srgbClr val="000000"/>
                </a:solidFill>
                <a:ea typeface="THELuxGoEB"/>
              </a:rPr>
              <a:t>유혜진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47900" y="6591300"/>
            <a:ext cx="2565400" cy="186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3749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THELuxGoB_U"/>
              </a:rPr>
              <a:t>UI/UX </a:t>
            </a:r>
            <a:r>
              <a:rPr lang="ko-KR" sz="1700" b="0" i="0" u="none" strike="noStrike">
                <a:solidFill>
                  <a:srgbClr val="000000"/>
                </a:solidFill>
                <a:ea typeface="THELuxGoB_U"/>
              </a:rPr>
              <a:t>설계팀</a:t>
            </a:r>
          </a:p>
          <a:p>
            <a:pPr lvl="0" algn="ctr">
              <a:lnSpc>
                <a:spcPct val="103749"/>
              </a:lnSpc>
            </a:pPr>
            <a:endParaRPr lang="ko-KR" sz="1700" b="0" i="0" u="none" strike="noStrike">
              <a:solidFill>
                <a:srgbClr val="000000"/>
              </a:solidFill>
              <a:ea typeface="THELuxGoB_U"/>
            </a:endParaRP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계약서</a:t>
            </a: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수주서</a:t>
            </a: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발주서</a:t>
            </a:r>
          </a:p>
          <a:p>
            <a:pPr lvl="0" algn="ctr">
              <a:lnSpc>
                <a:spcPct val="112050"/>
              </a:lnSpc>
            </a:pPr>
            <a:endParaRPr lang="ko-KR" sz="1500" b="0" i="0" u="none" strike="noStrike">
              <a:solidFill>
                <a:srgbClr val="000000"/>
              </a:solidFill>
              <a:ea typeface="THELuxGoR"/>
            </a:endParaRPr>
          </a:p>
          <a:p>
            <a:pPr lvl="0" algn="ctr">
              <a:lnSpc>
                <a:spcPct val="95449"/>
              </a:lnSpc>
            </a:pPr>
            <a:endParaRPr lang="ko-KR" sz="1500" b="0" i="0" u="none" strike="noStrike">
              <a:solidFill>
                <a:srgbClr val="000000"/>
              </a:solidFill>
              <a:ea typeface="THELuxGo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74800" y="5880100"/>
            <a:ext cx="13335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03749"/>
              </a:lnSpc>
            </a:pPr>
            <a:r>
              <a:rPr lang="ko-KR" sz="2600" b="0" i="0" u="none" strike="noStrike">
                <a:solidFill>
                  <a:srgbClr val="000000"/>
                </a:solidFill>
                <a:ea typeface="THELuxGoEB"/>
              </a:rPr>
              <a:t>이도현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0" y="3416300"/>
            <a:ext cx="2273300" cy="22733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400" y="3556000"/>
            <a:ext cx="2006600" cy="2006600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900" y="3416300"/>
            <a:ext cx="2273300" cy="22733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6600" y="3556000"/>
            <a:ext cx="2006600" cy="20066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0100" y="3416300"/>
            <a:ext cx="2273300" cy="22733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7100" y="3556000"/>
            <a:ext cx="2006600" cy="2006600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0600" y="3416300"/>
            <a:ext cx="2273300" cy="22733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00300" y="3556000"/>
            <a:ext cx="2006600" cy="2006600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3416300"/>
            <a:ext cx="2273300" cy="22733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00" y="3556000"/>
            <a:ext cx="2006600" cy="2006600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900" y="3416300"/>
            <a:ext cx="2273300" cy="22733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5600" y="3556000"/>
            <a:ext cx="2006600" cy="2006600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1143000" y="6654800"/>
            <a:ext cx="2565400" cy="1562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3749"/>
              </a:lnSpc>
            </a:pPr>
            <a:r>
              <a:rPr lang="ko-KR" sz="1700" b="0" i="0" u="none" strike="noStrike">
                <a:solidFill>
                  <a:srgbClr val="000000"/>
                </a:solidFill>
                <a:ea typeface="THELuxGoB_U"/>
              </a:rPr>
              <a:t>멘토</a:t>
            </a:r>
          </a:p>
          <a:p>
            <a:pPr lvl="0" algn="ctr">
              <a:lnSpc>
                <a:spcPct val="103749"/>
              </a:lnSpc>
            </a:pPr>
            <a:endParaRPr lang="ko-KR" sz="1700" b="0" i="0" u="none" strike="noStrike">
              <a:solidFill>
                <a:srgbClr val="000000"/>
              </a:solidFill>
              <a:ea typeface="THELuxGoB_U"/>
            </a:endParaRP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프로젝트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기획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및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방향성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제시</a:t>
            </a:r>
          </a:p>
          <a:p>
            <a:pPr lvl="0" algn="ctr">
              <a:lnSpc>
                <a:spcPct val="106074"/>
              </a:lnSpc>
            </a:pP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WBS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자료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제공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및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검토</a:t>
            </a:r>
          </a:p>
          <a:p>
            <a:pPr lvl="0" algn="ctr">
              <a:lnSpc>
                <a:spcPct val="106074"/>
              </a:lnSpc>
            </a:pP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 UI/UX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화면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자료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공유</a:t>
            </a: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프로젝트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전반적인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조언</a:t>
            </a:r>
            <a:r>
              <a:rPr lang="en-US" sz="1500" b="0" i="0" u="none" strike="noStrike">
                <a:solidFill>
                  <a:srgbClr val="000000"/>
                </a:solidFill>
                <a:latin typeface="THELuxGoR"/>
              </a:rPr>
              <a:t> 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873500" y="6616700"/>
            <a:ext cx="2565400" cy="212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3749"/>
              </a:lnSpc>
            </a:pPr>
            <a:r>
              <a:rPr lang="ko-KR" sz="1700" b="0" i="0" u="none" strike="noStrike">
                <a:solidFill>
                  <a:srgbClr val="000000"/>
                </a:solidFill>
                <a:ea typeface="THELuxGoB_U"/>
              </a:rPr>
              <a:t>기획팀</a:t>
            </a:r>
          </a:p>
          <a:p>
            <a:pPr lvl="0" algn="ctr">
              <a:lnSpc>
                <a:spcPct val="103749"/>
              </a:lnSpc>
            </a:pPr>
            <a:endParaRPr lang="ko-KR" sz="1700" b="0" i="0" u="none" strike="noStrike">
              <a:solidFill>
                <a:srgbClr val="000000"/>
              </a:solidFill>
              <a:ea typeface="THELuxGoB_U"/>
            </a:endParaRP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제품</a:t>
            </a: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영업매장</a:t>
            </a: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평가서</a:t>
            </a:r>
          </a:p>
          <a:p>
            <a:pPr lvl="0" algn="ctr">
              <a:lnSpc>
                <a:spcPct val="106074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THELuxGoR"/>
              </a:rPr>
              <a:t>판매내역</a:t>
            </a:r>
          </a:p>
          <a:p>
            <a:pPr lvl="0" algn="ctr">
              <a:lnSpc>
                <a:spcPct val="112050"/>
              </a:lnSpc>
            </a:pPr>
            <a:endParaRPr lang="ko-KR" sz="1500" b="0" i="0" u="none" strike="noStrike">
              <a:solidFill>
                <a:srgbClr val="000000"/>
              </a:solidFill>
              <a:ea typeface="THELuxGoR"/>
            </a:endParaRPr>
          </a:p>
          <a:p>
            <a:pPr lvl="0" algn="ctr">
              <a:lnSpc>
                <a:spcPct val="95449"/>
              </a:lnSpc>
            </a:pPr>
            <a:endParaRPr lang="ko-KR" sz="1500" b="0" i="0" u="none" strike="noStrike">
              <a:solidFill>
                <a:srgbClr val="000000"/>
              </a:solidFill>
              <a:ea typeface="THELuxGoR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521200" y="5880100"/>
            <a:ext cx="11049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03749"/>
              </a:lnSpc>
            </a:pPr>
            <a:r>
              <a:rPr lang="ko-KR" sz="2600" b="0" i="0" u="none" strike="noStrike">
                <a:solidFill>
                  <a:srgbClr val="000000"/>
                </a:solidFill>
                <a:ea typeface="THELuxGoEB"/>
              </a:rPr>
              <a:t>기우석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44600" y="1041400"/>
            <a:ext cx="91948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프로젝트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진행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중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고려한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점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0" y="11557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0" y="1689100"/>
            <a:ext cx="6172200" cy="5003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7700" y="4406900"/>
            <a:ext cx="6172200" cy="4546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0100" y="4051300"/>
            <a:ext cx="6223000" cy="2641600"/>
          </a:xfrm>
          <a:prstGeom prst="rect">
            <a:avLst/>
          </a:prstGeom>
          <a:effectLst>
            <a:outerShdw blurRad="380697" dist="527261" dir="2700000">
              <a:srgbClr val="141414">
                <a:alpha val="13000"/>
              </a:srgb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00" y="4051300"/>
            <a:ext cx="6223000" cy="101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28900" y="4572000"/>
            <a:ext cx="5207000" cy="153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61019"/>
              </a:lnSpc>
            </a:pPr>
            <a:r>
              <a:rPr lang="ko-KR" sz="2300" b="0" i="0" u="none" strike="noStrike" spc="-100" dirty="0">
                <a:solidFill>
                  <a:srgbClr val="141414"/>
                </a:solidFill>
                <a:ea typeface="Pretendard ExtraBold"/>
              </a:rPr>
              <a:t>프로젝트</a:t>
            </a:r>
            <a:r>
              <a:rPr lang="en-US" sz="2300" b="0" i="0" u="none" strike="noStrike" spc="-100" dirty="0">
                <a:solidFill>
                  <a:srgbClr val="141414"/>
                </a:solidFill>
                <a:latin typeface="Pretendard ExtraBold"/>
              </a:rPr>
              <a:t> </a:t>
            </a:r>
            <a:r>
              <a:rPr lang="ko-KR" sz="2300" b="0" i="0" u="none" strike="noStrike" spc="-100" dirty="0">
                <a:solidFill>
                  <a:srgbClr val="141414"/>
                </a:solidFill>
                <a:ea typeface="Pretendard ExtraBold"/>
              </a:rPr>
              <a:t>시작</a:t>
            </a:r>
            <a:r>
              <a:rPr lang="en-US" sz="2300" b="0" i="0" u="none" strike="noStrike" spc="-100" dirty="0">
                <a:solidFill>
                  <a:srgbClr val="141414"/>
                </a:solidFill>
                <a:latin typeface="Pretendard ExtraBold"/>
              </a:rPr>
              <a:t> </a:t>
            </a:r>
            <a:r>
              <a:rPr lang="ko-KR" sz="2300" b="0" i="0" u="none" strike="noStrike" spc="-100" dirty="0">
                <a:solidFill>
                  <a:srgbClr val="141414"/>
                </a:solidFill>
                <a:ea typeface="Pretendard ExtraBold"/>
              </a:rPr>
              <a:t>전</a:t>
            </a:r>
            <a:r>
              <a:rPr lang="en-US" sz="2300" b="0" i="0" u="none" strike="noStrike" spc="-100" dirty="0">
                <a:solidFill>
                  <a:srgbClr val="141414"/>
                </a:solidFill>
                <a:latin typeface="Pretendard ExtraBold"/>
              </a:rPr>
              <a:t>, </a:t>
            </a:r>
            <a:r>
              <a:rPr lang="en-US" sz="2400" b="1" spc="-100" dirty="0">
                <a:solidFill>
                  <a:schemeClr val="accent6">
                    <a:lumMod val="75000"/>
                  </a:schemeClr>
                </a:solidFill>
                <a:latin typeface="Pretendard ExtraBold"/>
                <a:ea typeface="Pretendard SemiBold"/>
              </a:rPr>
              <a:t>JIRA</a:t>
            </a:r>
            <a:r>
              <a:rPr lang="ko-KR" sz="2300" b="0" i="0" u="none" strike="noStrike" spc="-100" dirty="0" err="1">
                <a:solidFill>
                  <a:srgbClr val="141414"/>
                </a:solidFill>
                <a:ea typeface="Pretendard ExtraBold"/>
              </a:rPr>
              <a:t>를</a:t>
            </a:r>
            <a:r>
              <a:rPr lang="en-US" sz="2300" b="0" i="0" u="none" strike="noStrike" spc="-100" dirty="0">
                <a:solidFill>
                  <a:srgbClr val="141414"/>
                </a:solidFill>
                <a:latin typeface="Pretendard ExtraBold"/>
              </a:rPr>
              <a:t> </a:t>
            </a:r>
            <a:r>
              <a:rPr lang="ko-KR" sz="2300" b="0" i="0" u="none" strike="noStrike" spc="-100" dirty="0">
                <a:solidFill>
                  <a:srgbClr val="141414"/>
                </a:solidFill>
                <a:ea typeface="Pretendard ExtraBold"/>
              </a:rPr>
              <a:t>활용해</a:t>
            </a:r>
            <a:r>
              <a:rPr lang="en-US" sz="2300" b="0" i="0" u="none" strike="noStrike" spc="-100" dirty="0">
                <a:solidFill>
                  <a:srgbClr val="141414"/>
                </a:solidFill>
                <a:latin typeface="Pretendard ExtraBold"/>
              </a:rPr>
              <a:t> </a:t>
            </a:r>
          </a:p>
          <a:p>
            <a:pPr lvl="0" algn="ctr">
              <a:lnSpc>
                <a:spcPct val="161019"/>
              </a:lnSpc>
            </a:pPr>
            <a:r>
              <a:rPr lang="ko-KR" altLang="en-US" sz="2300" b="0" i="0" u="none" strike="noStrike" spc="-100" dirty="0">
                <a:solidFill>
                  <a:schemeClr val="accent6">
                    <a:lumMod val="75000"/>
                  </a:schemeClr>
                </a:solidFill>
                <a:ea typeface="Pretendard ExtraBold"/>
              </a:rPr>
              <a:t>개발 표준</a:t>
            </a:r>
            <a:r>
              <a:rPr lang="ko-KR" sz="2300" b="0" i="0" u="none" strike="noStrike" spc="-100" dirty="0">
                <a:solidFill>
                  <a:srgbClr val="141414"/>
                </a:solidFill>
                <a:ea typeface="Pretendard ExtraBold"/>
              </a:rPr>
              <a:t>과</a:t>
            </a:r>
            <a:r>
              <a:rPr lang="en-US" altLang="ko-KR" sz="2300" b="0" i="0" u="none" strike="noStrike" spc="-100" dirty="0">
                <a:solidFill>
                  <a:srgbClr val="141414"/>
                </a:solidFill>
                <a:ea typeface="Pretendard ExtraBold"/>
              </a:rPr>
              <a:t> </a:t>
            </a:r>
            <a:r>
              <a:rPr lang="ko-KR" altLang="en-US" sz="2300" b="0" i="0" u="none" strike="noStrike" spc="-100" dirty="0">
                <a:solidFill>
                  <a:schemeClr val="accent6">
                    <a:lumMod val="75000"/>
                  </a:schemeClr>
                </a:solidFill>
                <a:ea typeface="Pretendard ExtraBold"/>
              </a:rPr>
              <a:t>컨벤션</a:t>
            </a:r>
            <a:r>
              <a:rPr lang="ko-KR" sz="2300" b="0" i="0" u="none" strike="noStrike" spc="-100" dirty="0">
                <a:solidFill>
                  <a:srgbClr val="141414"/>
                </a:solidFill>
                <a:ea typeface="Pretendard ExtraBold"/>
              </a:rPr>
              <a:t>을</a:t>
            </a:r>
            <a:r>
              <a:rPr lang="en-US" sz="2300" b="0" i="0" u="none" strike="noStrike" spc="-100" dirty="0">
                <a:solidFill>
                  <a:srgbClr val="141414"/>
                </a:solidFill>
                <a:latin typeface="Pretendard ExtraBold"/>
              </a:rPr>
              <a:t> </a:t>
            </a:r>
            <a:r>
              <a:rPr lang="ko-KR" sz="2300" b="0" i="0" u="none" strike="noStrike" spc="-100" dirty="0">
                <a:solidFill>
                  <a:srgbClr val="141414"/>
                </a:solidFill>
                <a:ea typeface="Pretendard ExtraBold"/>
              </a:rPr>
              <a:t>정의하여</a:t>
            </a:r>
            <a:r>
              <a:rPr lang="en-US" sz="2300" b="0" i="0" u="none" strike="noStrike" spc="-100" dirty="0">
                <a:solidFill>
                  <a:srgbClr val="141414"/>
                </a:solidFill>
                <a:latin typeface="Pretendard ExtraBold"/>
              </a:rPr>
              <a:t> </a:t>
            </a:r>
          </a:p>
          <a:p>
            <a:pPr lvl="0" algn="ctr">
              <a:lnSpc>
                <a:spcPct val="161019"/>
              </a:lnSpc>
            </a:pPr>
            <a:r>
              <a:rPr lang="ko-KR" sz="2300" b="0" i="0" u="none" strike="noStrike" spc="-100" dirty="0">
                <a:solidFill>
                  <a:schemeClr val="accent6">
                    <a:lumMod val="75000"/>
                  </a:schemeClr>
                </a:solidFill>
                <a:ea typeface="Pretendard ExtraBold"/>
              </a:rPr>
              <a:t>통일성</a:t>
            </a:r>
            <a:r>
              <a:rPr lang="en-US" sz="2300" b="0" i="0" u="none" strike="noStrike" spc="-100" dirty="0">
                <a:solidFill>
                  <a:schemeClr val="accent6">
                    <a:lumMod val="75000"/>
                  </a:schemeClr>
                </a:solidFill>
                <a:latin typeface="Pretendard ExtraBold"/>
              </a:rPr>
              <a:t> </a:t>
            </a:r>
            <a:r>
              <a:rPr lang="ko-KR" sz="2300" b="0" i="0" u="none" strike="noStrike" spc="-100" dirty="0">
                <a:solidFill>
                  <a:schemeClr val="accent6">
                    <a:lumMod val="75000"/>
                  </a:schemeClr>
                </a:solidFill>
                <a:ea typeface="Pretendard ExtraBold"/>
              </a:rPr>
              <a:t>있는</a:t>
            </a:r>
            <a:r>
              <a:rPr lang="en-US" sz="2300" b="0" i="0" u="none" strike="noStrike" spc="-100" dirty="0">
                <a:solidFill>
                  <a:schemeClr val="accent6">
                    <a:lumMod val="75000"/>
                  </a:schemeClr>
                </a:solidFill>
                <a:latin typeface="Pretendard ExtraBold"/>
              </a:rPr>
              <a:t> </a:t>
            </a:r>
            <a:r>
              <a:rPr lang="ko-KR" sz="2300" b="0" i="0" u="none" strike="noStrike" spc="-100" dirty="0">
                <a:solidFill>
                  <a:schemeClr val="accent6">
                    <a:lumMod val="75000"/>
                  </a:schemeClr>
                </a:solidFill>
                <a:ea typeface="Pretendard ExtraBold"/>
              </a:rPr>
              <a:t>코드</a:t>
            </a:r>
            <a:r>
              <a:rPr lang="en-US" sz="2300" b="0" i="0" u="none" strike="noStrike" spc="-100" dirty="0">
                <a:solidFill>
                  <a:srgbClr val="141414"/>
                </a:solidFill>
                <a:latin typeface="Pretendard ExtraBold"/>
              </a:rPr>
              <a:t> </a:t>
            </a:r>
            <a:r>
              <a:rPr lang="ko-KR" sz="2300" b="0" i="0" u="none" strike="noStrike" spc="-100" dirty="0">
                <a:solidFill>
                  <a:srgbClr val="141414"/>
                </a:solidFill>
                <a:ea typeface="Pretendard ExtraBold"/>
              </a:rPr>
              <a:t>작성</a:t>
            </a:r>
            <a:r>
              <a:rPr lang="en-US" sz="2300" b="0" i="0" u="none" strike="noStrike" spc="-100" dirty="0">
                <a:solidFill>
                  <a:srgbClr val="141414"/>
                </a:solidFill>
                <a:latin typeface="Pretendard ExtraBold"/>
              </a:rPr>
              <a:t> </a:t>
            </a:r>
            <a:r>
              <a:rPr lang="ko-KR" sz="2300" b="0" i="0" u="none" strike="noStrike" spc="-100" dirty="0">
                <a:solidFill>
                  <a:srgbClr val="141414"/>
                </a:solidFill>
                <a:ea typeface="Pretendard ExtraBold"/>
              </a:rPr>
              <a:t>기반을</a:t>
            </a:r>
            <a:r>
              <a:rPr lang="en-US" sz="2300" b="0" i="0" u="none" strike="noStrike" spc="-100" dirty="0">
                <a:solidFill>
                  <a:srgbClr val="141414"/>
                </a:solidFill>
                <a:latin typeface="Pretendard ExtraBold"/>
              </a:rPr>
              <a:t> </a:t>
            </a:r>
            <a:r>
              <a:rPr lang="ko-KR" sz="2300" b="0" i="0" u="none" strike="noStrike" spc="-100" dirty="0">
                <a:solidFill>
                  <a:srgbClr val="141414"/>
                </a:solidFill>
                <a:ea typeface="Pretendard ExtraBold"/>
              </a:rPr>
              <a:t>확립함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7861300" y="4343400"/>
            <a:ext cx="8737600" cy="1270000"/>
          </a:xfrm>
          <a:prstGeom prst="rect">
            <a:avLst/>
          </a:prstGeom>
          <a:effectLst>
            <a:outerShdw blurRad="233775" dist="166815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7100" b="0" i="0" u="none" strike="noStrike" spc="-300">
                <a:solidFill>
                  <a:srgbClr val="141414"/>
                </a:solidFill>
                <a:latin typeface="Pretendard Bold"/>
              </a:rPr>
              <a:t>8. </a:t>
            </a:r>
            <a:r>
              <a:rPr lang="ko-KR" sz="7100" b="0" i="0" u="none" strike="noStrike" spc="-300">
                <a:solidFill>
                  <a:srgbClr val="141414"/>
                </a:solidFill>
                <a:ea typeface="Pretendard Bold"/>
              </a:rPr>
              <a:t>향후</a:t>
            </a:r>
            <a:r>
              <a:rPr lang="en-US" sz="7100" b="0" i="0" u="none" strike="noStrike" spc="-30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7100" b="0" i="0" u="none" strike="noStrike" spc="-300">
                <a:solidFill>
                  <a:srgbClr val="141414"/>
                </a:solidFill>
                <a:ea typeface="Pretendard Bold"/>
              </a:rPr>
              <a:t>고도화</a:t>
            </a:r>
            <a:r>
              <a:rPr lang="en-US" sz="7100" b="0" i="0" u="none" strike="noStrike" spc="-30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7100" b="0" i="0" u="none" strike="noStrike" spc="-300">
                <a:solidFill>
                  <a:srgbClr val="141414"/>
                </a:solidFill>
                <a:ea typeface="Pretendard Bold"/>
              </a:rPr>
              <a:t>방향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00" y="3352800"/>
            <a:ext cx="419100" cy="419100"/>
          </a:xfrm>
          <a:prstGeom prst="rect">
            <a:avLst/>
          </a:prstGeom>
          <a:effectLst>
            <a:outerShdw blurRad="10937" dist="132199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0" y="2705100"/>
            <a:ext cx="2933700" cy="2933700"/>
          </a:xfrm>
          <a:prstGeom prst="rect">
            <a:avLst/>
          </a:prstGeom>
          <a:effectLst>
            <a:outerShdw blurRad="537773" dist="927015" dir="2700000">
              <a:srgbClr val="141414">
                <a:alpha val="22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5867400"/>
            <a:ext cx="1231900" cy="1231900"/>
          </a:xfrm>
          <a:prstGeom prst="rect">
            <a:avLst/>
          </a:prstGeom>
          <a:effectLst>
            <a:outerShdw blurRad="94219" dist="388021" dir="2700000">
              <a:srgbClr val="141414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0" y="3200400"/>
            <a:ext cx="9880600" cy="850900"/>
          </a:xfrm>
          <a:prstGeom prst="rect">
            <a:avLst/>
          </a:prstGeom>
          <a:effectLst>
            <a:outerShdw blurRad="60335" dist="303222" dir="2700000">
              <a:srgbClr val="141414">
                <a:alpha val="7000"/>
              </a:srgbClr>
            </a:outerShdw>
          </a:effectLst>
        </p:spPr>
      </p:pic>
      <p:sp>
        <p:nvSpPr>
          <p:cNvPr id="5" name="TextBox 5"/>
          <p:cNvSpPr txBox="1"/>
          <p:nvPr/>
        </p:nvSpPr>
        <p:spPr>
          <a:xfrm>
            <a:off x="4305300" y="3467100"/>
            <a:ext cx="12954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1800" b="0" i="0" u="none" strike="noStrike" spc="-100">
                <a:solidFill>
                  <a:srgbClr val="141414"/>
                </a:solidFill>
                <a:latin typeface="Poppins Bold"/>
              </a:rPr>
              <a:t>Way 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92800" y="3454400"/>
            <a:ext cx="78867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백엔드에서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권한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인증은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정상적으로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작동하지만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,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프론트엔드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XSS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취약점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방어를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강화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00" y="4749800"/>
            <a:ext cx="9867900" cy="850900"/>
          </a:xfrm>
          <a:prstGeom prst="rect">
            <a:avLst/>
          </a:prstGeom>
          <a:effectLst>
            <a:outerShdw blurRad="60335" dist="303222" dir="2700000">
              <a:srgbClr val="141414">
                <a:alpha val="7000"/>
              </a:srgbClr>
            </a:outerShdw>
          </a:effectLst>
        </p:spPr>
      </p:pic>
      <p:sp>
        <p:nvSpPr>
          <p:cNvPr id="8" name="TextBox 8"/>
          <p:cNvSpPr txBox="1"/>
          <p:nvPr/>
        </p:nvSpPr>
        <p:spPr>
          <a:xfrm>
            <a:off x="4318000" y="5029200"/>
            <a:ext cx="13843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1800" b="0" i="0" u="none" strike="noStrike" spc="-100">
                <a:solidFill>
                  <a:srgbClr val="141414"/>
                </a:solidFill>
                <a:latin typeface="Poppins Bold"/>
              </a:rPr>
              <a:t>Way 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43600" y="5003800"/>
            <a:ext cx="49149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성과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통계를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예측할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수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있는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AI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모델</a:t>
            </a:r>
            <a:r>
              <a:rPr lang="en-US" sz="1800" b="0" i="0" u="none" strike="noStrike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777777"/>
                </a:solidFill>
                <a:ea typeface="Pretendard Regular"/>
              </a:rPr>
              <a:t>적용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6223000"/>
            <a:ext cx="9893300" cy="850900"/>
          </a:xfrm>
          <a:prstGeom prst="rect">
            <a:avLst/>
          </a:prstGeom>
          <a:effectLst>
            <a:outerShdw blurRad="60335" dist="303222" dir="2700000">
              <a:srgbClr val="141414">
                <a:alpha val="7000"/>
              </a:srgbClr>
            </a:outerShdw>
          </a:effectLst>
        </p:spPr>
      </p:pic>
      <p:sp>
        <p:nvSpPr>
          <p:cNvPr id="11" name="TextBox 11"/>
          <p:cNvSpPr txBox="1"/>
          <p:nvPr/>
        </p:nvSpPr>
        <p:spPr>
          <a:xfrm>
            <a:off x="4279900" y="6489700"/>
            <a:ext cx="14224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1300"/>
              </a:lnSpc>
            </a:pPr>
            <a:r>
              <a:rPr lang="en-US" sz="1800" b="0" i="0" u="none" strike="noStrike" spc="-100">
                <a:solidFill>
                  <a:srgbClr val="141414"/>
                </a:solidFill>
                <a:latin typeface="Poppins Bold"/>
              </a:rPr>
              <a:t>Way 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43600" y="6477000"/>
            <a:ext cx="63246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MSA </a:t>
            </a:r>
            <a:r>
              <a:rPr lang="ko-KR" altLang="en-US" sz="1800" b="0" i="0" u="none" strike="noStrike" dirty="0">
                <a:solidFill>
                  <a:srgbClr val="777777"/>
                </a:solidFill>
                <a:ea typeface="Pretendard Regular"/>
              </a:rPr>
              <a:t>패턴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적용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여부</a:t>
            </a:r>
            <a:r>
              <a:rPr lang="en-US" sz="1800" b="0" i="0" u="none" strike="noStrike" dirty="0">
                <a:solidFill>
                  <a:srgbClr val="777777"/>
                </a:solidFill>
                <a:latin typeface="Pretendard Regular"/>
              </a:rPr>
              <a:t> </a:t>
            </a:r>
            <a:r>
              <a:rPr lang="ko-KR" sz="1800" b="0" i="0" u="none" strike="noStrike" dirty="0">
                <a:solidFill>
                  <a:srgbClr val="777777"/>
                </a:solidFill>
                <a:ea typeface="Pretendard Regular"/>
              </a:rPr>
              <a:t>논의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4600" y="1041400"/>
            <a:ext cx="91948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향후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고도화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방향성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11811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9525000" y="4051300"/>
            <a:ext cx="2527300" cy="1536700"/>
          </a:xfrm>
          <a:prstGeom prst="rect">
            <a:avLst/>
          </a:prstGeom>
          <a:effectLst>
            <a:outerShdw blurRad="283164" dist="202058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8600" b="0" i="0" u="none" strike="noStrike" spc="-300">
                <a:solidFill>
                  <a:srgbClr val="141414"/>
                </a:solidFill>
                <a:latin typeface="Pretendard Bold"/>
              </a:rPr>
              <a:t>Q&amp;A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00" y="3352800"/>
            <a:ext cx="419100" cy="419100"/>
          </a:xfrm>
          <a:prstGeom prst="rect">
            <a:avLst/>
          </a:prstGeom>
          <a:effectLst>
            <a:outerShdw blurRad="10937" dist="132199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0" y="2705100"/>
            <a:ext cx="2933700" cy="2933700"/>
          </a:xfrm>
          <a:prstGeom prst="rect">
            <a:avLst/>
          </a:prstGeom>
          <a:effectLst>
            <a:outerShdw blurRad="537773" dist="927015" dir="2700000">
              <a:srgbClr val="141414">
                <a:alpha val="22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5867400"/>
            <a:ext cx="1231900" cy="1231900"/>
          </a:xfrm>
          <a:prstGeom prst="rect">
            <a:avLst/>
          </a:prstGeom>
          <a:effectLst>
            <a:outerShdw blurRad="94219" dist="388021" dir="2700000">
              <a:srgbClr val="141414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7429500" y="3822700"/>
            <a:ext cx="8788400" cy="1574800"/>
          </a:xfrm>
          <a:prstGeom prst="rect">
            <a:avLst/>
          </a:prstGeom>
          <a:effectLst>
            <a:outerShdw blurRad="293042" dist="20910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8900" b="0" i="0" u="none" strike="noStrike" spc="-400">
                <a:solidFill>
                  <a:srgbClr val="141414"/>
                </a:solidFill>
                <a:latin typeface="Pretendard Bold"/>
              </a:rPr>
              <a:t>1. </a:t>
            </a:r>
            <a:r>
              <a:rPr lang="ko-KR" sz="8900" b="0" i="0" u="none" strike="noStrike" spc="-400">
                <a:solidFill>
                  <a:srgbClr val="141414"/>
                </a:solidFill>
                <a:ea typeface="Pretendard Bold"/>
              </a:rPr>
              <a:t>프로젝트</a:t>
            </a:r>
            <a:r>
              <a:rPr lang="en-US" sz="8900" b="0" i="0" u="none" strike="noStrike" spc="-40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8900" b="0" i="0" u="none" strike="noStrike" spc="-400">
                <a:solidFill>
                  <a:srgbClr val="141414"/>
                </a:solidFill>
                <a:ea typeface="Pretendard Bold"/>
              </a:rPr>
              <a:t>개요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00" y="3352800"/>
            <a:ext cx="419100" cy="419100"/>
          </a:xfrm>
          <a:prstGeom prst="rect">
            <a:avLst/>
          </a:prstGeom>
          <a:effectLst>
            <a:outerShdw blurRad="10937" dist="132199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0" y="2705100"/>
            <a:ext cx="2933700" cy="2933700"/>
          </a:xfrm>
          <a:prstGeom prst="rect">
            <a:avLst/>
          </a:prstGeom>
          <a:effectLst>
            <a:outerShdw blurRad="537773" dist="927015" dir="2700000">
              <a:srgbClr val="141414">
                <a:alpha val="22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5867400"/>
            <a:ext cx="1231900" cy="1231900"/>
          </a:xfrm>
          <a:prstGeom prst="rect">
            <a:avLst/>
          </a:prstGeom>
          <a:effectLst>
            <a:outerShdw blurRad="94219" dist="388021" dir="2700000">
              <a:srgbClr val="141414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282700" y="11938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문제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정의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3843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00" y="1231900"/>
            <a:ext cx="7289800" cy="2438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82700" y="21971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프로젝트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개요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81700" y="1879600"/>
            <a:ext cx="6807200" cy="1320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865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아무래도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나이가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있는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사람들은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AE3A1E"/>
                </a:solidFill>
                <a:ea typeface="Pretendard Bold"/>
              </a:rPr>
              <a:t>복잡한</a:t>
            </a:r>
            <a:r>
              <a:rPr lang="en-US" sz="2300" b="0" i="0" u="none" strike="noStrike">
                <a:solidFill>
                  <a:srgbClr val="AE3A1E"/>
                </a:solidFill>
                <a:latin typeface="Pretendard Bold"/>
              </a:rPr>
              <a:t> UI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되어있으니</a:t>
            </a:r>
          </a:p>
          <a:p>
            <a:pPr lvl="0" algn="l">
              <a:lnSpc>
                <a:spcPct val="12865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사용하기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어렵기도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하고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... </a:t>
            </a:r>
            <a:r>
              <a:rPr lang="ko-KR" sz="2300" b="0" i="0" u="none" strike="noStrike">
                <a:solidFill>
                  <a:srgbClr val="AE3A1E"/>
                </a:solidFill>
                <a:ea typeface="Pretendard Bold"/>
              </a:rPr>
              <a:t>사이드바</a:t>
            </a:r>
            <a:r>
              <a:rPr lang="en-US" sz="2300" b="0" i="0" u="none" strike="noStrike">
                <a:solidFill>
                  <a:srgbClr val="AE3A1E"/>
                </a:solidFill>
                <a:latin typeface="Pretendard Bold"/>
              </a:rPr>
              <a:t> </a:t>
            </a:r>
            <a:r>
              <a:rPr lang="ko-KR" sz="2300" b="0" i="0" u="none" strike="noStrike">
                <a:solidFill>
                  <a:srgbClr val="AE3A1E"/>
                </a:solidFill>
                <a:ea typeface="Pretendard Bold"/>
              </a:rPr>
              <a:t>순서가</a:t>
            </a:r>
            <a:r>
              <a:rPr lang="en-US" sz="2300" b="0" i="0" u="none" strike="noStrike">
                <a:solidFill>
                  <a:srgbClr val="AE3A1E"/>
                </a:solidFill>
                <a:latin typeface="Pretendard Bold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뒤죽박죽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이어서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불편해요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500" y="3924300"/>
            <a:ext cx="7772400" cy="2438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00" y="3886200"/>
            <a:ext cx="2044700" cy="2070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25600" y="1384300"/>
            <a:ext cx="1778000" cy="2006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5600" y="5753100"/>
            <a:ext cx="2044700" cy="20701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419600" y="4241800"/>
            <a:ext cx="7366000" cy="180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280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사실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가장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중요한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건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실적인데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... </a:t>
            </a:r>
          </a:p>
          <a:p>
            <a:pPr lvl="0" algn="l">
              <a:lnSpc>
                <a:spcPct val="132800"/>
              </a:lnSpc>
            </a:pPr>
            <a:r>
              <a:rPr lang="ko-KR" sz="2300" b="0" i="0" u="none" strike="noStrike">
                <a:solidFill>
                  <a:srgbClr val="AE3A1E"/>
                </a:solidFill>
                <a:ea typeface="Pretendard Bold"/>
              </a:rPr>
              <a:t>본인</a:t>
            </a:r>
            <a:r>
              <a:rPr lang="en-US" sz="2300" b="0" i="0" u="none" strike="noStrike">
                <a:solidFill>
                  <a:srgbClr val="AE3A1E"/>
                </a:solidFill>
                <a:latin typeface="Pretendard Bold"/>
              </a:rPr>
              <a:t> </a:t>
            </a:r>
            <a:r>
              <a:rPr lang="ko-KR" sz="2300" b="0" i="0" u="none" strike="noStrike">
                <a:solidFill>
                  <a:srgbClr val="AE3A1E"/>
                </a:solidFill>
                <a:ea typeface="Pretendard Bold"/>
              </a:rPr>
              <a:t>실적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만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AE3A1E"/>
                </a:solidFill>
                <a:ea typeface="Pretendard Bold"/>
              </a:rPr>
              <a:t>조회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할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수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있어서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잘하고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있는지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잘</a:t>
            </a:r>
            <a:r>
              <a:rPr lang="en-US" sz="23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모르겠어요</a:t>
            </a:r>
            <a:r>
              <a:rPr lang="en-US" sz="2300" b="0" i="0" u="none" strike="noStrike">
                <a:solidFill>
                  <a:srgbClr val="000000"/>
                </a:solidFill>
                <a:latin typeface="Pretendard Regular"/>
              </a:rPr>
              <a:t>. </a:t>
            </a:r>
          </a:p>
          <a:p>
            <a:pPr lvl="0" algn="l">
              <a:lnSpc>
                <a:spcPct val="132800"/>
              </a:lnSpc>
            </a:pP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제</a:t>
            </a:r>
            <a:r>
              <a:rPr lang="en-US" sz="23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실적이</a:t>
            </a:r>
            <a:r>
              <a:rPr lang="en-US" sz="23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어느</a:t>
            </a:r>
            <a:r>
              <a:rPr lang="en-US" sz="23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정돈지</a:t>
            </a:r>
            <a:r>
              <a:rPr lang="en-US" sz="23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알</a:t>
            </a:r>
            <a:r>
              <a:rPr lang="en-US" sz="23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수</a:t>
            </a:r>
            <a:r>
              <a:rPr lang="en-US" sz="23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있으면</a:t>
            </a:r>
            <a:r>
              <a:rPr lang="en-US" sz="23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좀</a:t>
            </a:r>
            <a:r>
              <a:rPr lang="en-US" sz="23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더</a:t>
            </a:r>
            <a:r>
              <a:rPr lang="en-US" sz="2300" b="0" i="0" u="none" strike="noStrike">
                <a:solidFill>
                  <a:srgbClr val="000000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Regular"/>
              </a:rPr>
              <a:t>열정적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으로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할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수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있지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않을까요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??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5560" y="6413500"/>
            <a:ext cx="41529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1" i="0" u="none" strike="noStrike" dirty="0">
                <a:solidFill>
                  <a:srgbClr val="141414"/>
                </a:solidFill>
                <a:ea typeface="Pretendard Regular"/>
              </a:rPr>
              <a:t>기아</a:t>
            </a: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1" i="0" u="none" strike="noStrike" dirty="0">
                <a:solidFill>
                  <a:srgbClr val="141414"/>
                </a:solidFill>
                <a:ea typeface="Pretendard Regular"/>
              </a:rPr>
              <a:t>자동차</a:t>
            </a: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 (</a:t>
            </a:r>
            <a:r>
              <a:rPr lang="ko-KR" sz="2300" b="1" i="0" u="none" strike="noStrike" dirty="0" err="1">
                <a:solidFill>
                  <a:srgbClr val="141414"/>
                </a:solidFill>
                <a:ea typeface="Pretendard Regular"/>
              </a:rPr>
              <a:t>대방점</a:t>
            </a: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)</a:t>
            </a:r>
          </a:p>
          <a:p>
            <a:pPr lvl="0" algn="l">
              <a:lnSpc>
                <a:spcPct val="144420"/>
              </a:lnSpc>
            </a:pP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 - 000 </a:t>
            </a:r>
            <a:r>
              <a:rPr lang="ko-KR" sz="2300" b="1" i="0" u="none" strike="noStrike" dirty="0" err="1">
                <a:solidFill>
                  <a:srgbClr val="141414"/>
                </a:solidFill>
                <a:ea typeface="Pretendard Regular"/>
              </a:rPr>
              <a:t>사원님</a:t>
            </a:r>
            <a:endParaRPr lang="ko-KR" sz="2300" b="1" i="0" u="none" strike="noStrike" dirty="0">
              <a:solidFill>
                <a:srgbClr val="141414"/>
              </a:solidFill>
              <a:ea typeface="Pretendard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512800" y="3740150"/>
            <a:ext cx="47752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1" i="0" u="none" strike="noStrike" dirty="0">
                <a:solidFill>
                  <a:srgbClr val="141414"/>
                </a:solidFill>
                <a:ea typeface="Pretendard Regular"/>
              </a:rPr>
              <a:t>현대</a:t>
            </a: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1" i="0" u="none" strike="noStrike" dirty="0">
                <a:solidFill>
                  <a:srgbClr val="141414"/>
                </a:solidFill>
                <a:ea typeface="Pretendard Regular"/>
              </a:rPr>
              <a:t>자동차</a:t>
            </a: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 (</a:t>
            </a:r>
            <a:r>
              <a:rPr lang="ko-KR" sz="2300" b="1" i="0" u="none" strike="noStrike" dirty="0" err="1">
                <a:solidFill>
                  <a:srgbClr val="141414"/>
                </a:solidFill>
                <a:ea typeface="Pretendard Regular"/>
              </a:rPr>
              <a:t>숭실대역점</a:t>
            </a: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)</a:t>
            </a:r>
          </a:p>
          <a:p>
            <a:pPr lvl="0" algn="l">
              <a:lnSpc>
                <a:spcPct val="144420"/>
              </a:lnSpc>
            </a:pP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 - 000 </a:t>
            </a:r>
            <a:r>
              <a:rPr lang="ko-KR" sz="2300" b="1" i="0" u="none" strike="noStrike" dirty="0">
                <a:solidFill>
                  <a:srgbClr val="141414"/>
                </a:solidFill>
                <a:ea typeface="Pretendard Regular"/>
              </a:rPr>
              <a:t>차장님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0300" y="6553200"/>
            <a:ext cx="6388100" cy="21463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654800" y="7150100"/>
            <a:ext cx="6819900" cy="914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항상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되던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기능이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갑자기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안되면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너무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불편해요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.</a:t>
            </a:r>
          </a:p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AE3A1E"/>
                </a:solidFill>
                <a:ea typeface="Pretendard Bold"/>
              </a:rPr>
              <a:t>빠르게</a:t>
            </a:r>
            <a:r>
              <a:rPr lang="en-US" sz="2300" b="0" i="0" u="none" strike="noStrike">
                <a:solidFill>
                  <a:srgbClr val="AE3A1E"/>
                </a:solidFill>
                <a:latin typeface="Pretendard Bold"/>
              </a:rPr>
              <a:t> </a:t>
            </a:r>
            <a:r>
              <a:rPr lang="ko-KR" sz="2300" b="0" i="0" u="none" strike="noStrike">
                <a:solidFill>
                  <a:srgbClr val="AE3A1E"/>
                </a:solidFill>
                <a:ea typeface="Pretendard Bold"/>
              </a:rPr>
              <a:t>수정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될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수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있도록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하면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좋을거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같아요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43940" y="8260588"/>
            <a:ext cx="47752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1" i="0" u="none" strike="noStrike" dirty="0">
                <a:solidFill>
                  <a:srgbClr val="141414"/>
                </a:solidFill>
                <a:ea typeface="Pretendard Regular"/>
              </a:rPr>
              <a:t>르노</a:t>
            </a: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1" i="0" u="none" strike="noStrike" dirty="0">
                <a:solidFill>
                  <a:srgbClr val="141414"/>
                </a:solidFill>
                <a:ea typeface="Pretendard Regular"/>
              </a:rPr>
              <a:t>코리아</a:t>
            </a: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 (</a:t>
            </a:r>
            <a:r>
              <a:rPr lang="ko-KR" sz="2300" b="1" i="0" u="none" strike="noStrike" dirty="0">
                <a:solidFill>
                  <a:srgbClr val="141414"/>
                </a:solidFill>
                <a:ea typeface="Pretendard Regular"/>
              </a:rPr>
              <a:t>동작대리점</a:t>
            </a: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) </a:t>
            </a:r>
          </a:p>
          <a:p>
            <a:pPr lvl="0" algn="l">
              <a:lnSpc>
                <a:spcPct val="144420"/>
              </a:lnSpc>
            </a:pPr>
            <a:r>
              <a:rPr lang="en-US" sz="2300" b="1" i="0" u="none" strike="noStrike" dirty="0">
                <a:solidFill>
                  <a:srgbClr val="141414"/>
                </a:solidFill>
                <a:latin typeface="Pretendard Regular"/>
              </a:rPr>
              <a:t> - 000 </a:t>
            </a:r>
            <a:r>
              <a:rPr lang="ko-KR" sz="2300" b="1" i="0" u="none" strike="noStrike" dirty="0">
                <a:solidFill>
                  <a:srgbClr val="141414"/>
                </a:solidFill>
                <a:ea typeface="Pretendard Regular"/>
              </a:rPr>
              <a:t>대리님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346200" y="11938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핵심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포인트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13970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346200" y="21971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프로젝트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개요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900" y="3517900"/>
            <a:ext cx="4330700" cy="4749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600" y="4013200"/>
            <a:ext cx="1752600" cy="17526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14600" y="6362700"/>
            <a:ext cx="3911600" cy="914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800" b="0" i="0" u="none" strike="noStrike" dirty="0">
                <a:solidFill>
                  <a:srgbClr val="545454"/>
                </a:solidFill>
                <a:ea typeface="Pretendard SemiBold"/>
              </a:rPr>
              <a:t>효율적인</a:t>
            </a:r>
            <a:r>
              <a:rPr lang="en-US" sz="2800" b="0" i="0" u="none" strike="noStrike" dirty="0">
                <a:solidFill>
                  <a:srgbClr val="545454"/>
                </a:solidFill>
                <a:latin typeface="Pretendard SemiBold"/>
              </a:rPr>
              <a:t> </a:t>
            </a:r>
            <a:r>
              <a:rPr lang="ko-KR" sz="2800" b="0" i="0" u="none" strike="noStrike" dirty="0">
                <a:solidFill>
                  <a:srgbClr val="545454"/>
                </a:solidFill>
                <a:ea typeface="Pretendard SemiBold"/>
              </a:rPr>
              <a:t>프로세스를</a:t>
            </a:r>
            <a:r>
              <a:rPr lang="en-US" sz="2800" b="0" i="0" u="none" strike="noStrike" dirty="0">
                <a:solidFill>
                  <a:srgbClr val="545454"/>
                </a:solidFill>
                <a:latin typeface="Pretendard SemiBold"/>
              </a:rPr>
              <a:t> </a:t>
            </a:r>
            <a:r>
              <a:rPr lang="ko-KR" sz="2800" b="0" i="0" u="none" strike="noStrike" dirty="0">
                <a:solidFill>
                  <a:srgbClr val="545454"/>
                </a:solidFill>
                <a:ea typeface="Pretendard SemiBold"/>
              </a:rPr>
              <a:t>통한</a:t>
            </a:r>
            <a:r>
              <a:rPr lang="en-US" sz="2800" b="0" i="0" u="none" strike="noStrike" dirty="0">
                <a:solidFill>
                  <a:srgbClr val="545454"/>
                </a:solidFill>
                <a:latin typeface="Pretendard SemiBold"/>
              </a:rPr>
              <a:t> </a:t>
            </a:r>
          </a:p>
          <a:p>
            <a:pPr lvl="0" algn="ctr">
              <a:lnSpc>
                <a:spcPct val="99600"/>
              </a:lnSpc>
            </a:pPr>
            <a:r>
              <a:rPr lang="ko-KR" sz="2800" b="0" i="0" u="none" strike="noStrike" dirty="0">
                <a:solidFill>
                  <a:srgbClr val="545454"/>
                </a:solidFill>
                <a:ea typeface="Pretendard SemiBold"/>
              </a:rPr>
              <a:t>시간</a:t>
            </a:r>
            <a:r>
              <a:rPr lang="en-US" sz="2800" b="0" i="0" u="none" strike="noStrike" dirty="0">
                <a:solidFill>
                  <a:srgbClr val="545454"/>
                </a:solidFill>
                <a:latin typeface="Pretendard SemiBold"/>
              </a:rPr>
              <a:t> </a:t>
            </a:r>
            <a:r>
              <a:rPr lang="ko-KR" sz="2800" b="1" i="0" u="none" strike="noStrike" dirty="0">
                <a:solidFill>
                  <a:srgbClr val="456E2A"/>
                </a:solidFill>
                <a:ea typeface="Pretendard SemiBold"/>
              </a:rPr>
              <a:t>단축</a:t>
            </a:r>
            <a:r>
              <a:rPr lang="en-US" sz="2800" b="0" i="0" u="none" strike="noStrike" dirty="0">
                <a:solidFill>
                  <a:srgbClr val="545454"/>
                </a:solidFill>
                <a:latin typeface="Pretendard SemiBold"/>
              </a:rPr>
              <a:t> &amp; </a:t>
            </a:r>
            <a:r>
              <a:rPr lang="ko-KR" sz="2800" b="0" i="0" u="none" strike="noStrike" dirty="0">
                <a:solidFill>
                  <a:srgbClr val="545454"/>
                </a:solidFill>
                <a:ea typeface="Pretendard SemiBold"/>
              </a:rPr>
              <a:t>정확도</a:t>
            </a:r>
            <a:r>
              <a:rPr lang="en-US" sz="2800" b="0" i="0" u="none" strike="noStrike" dirty="0">
                <a:solidFill>
                  <a:srgbClr val="545454"/>
                </a:solidFill>
                <a:latin typeface="Pretendard SemiBold"/>
              </a:rPr>
              <a:t> </a:t>
            </a:r>
            <a:r>
              <a:rPr lang="ko-KR" sz="2800" b="1" i="0" u="none" strike="noStrike" dirty="0">
                <a:solidFill>
                  <a:srgbClr val="456E2A"/>
                </a:solidFill>
                <a:ea typeface="Pretendard SemiBold"/>
              </a:rPr>
              <a:t>향상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00" y="3517900"/>
            <a:ext cx="4330700" cy="4749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0" y="4013200"/>
            <a:ext cx="1752600" cy="1752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0" y="3517900"/>
            <a:ext cx="4330700" cy="4749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3200" y="4013200"/>
            <a:ext cx="1752600" cy="17526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9800" y="4368800"/>
            <a:ext cx="1028700" cy="10287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50900" y="4546600"/>
            <a:ext cx="444500" cy="698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2100" y="4597400"/>
            <a:ext cx="533400" cy="7747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137400" y="6388100"/>
            <a:ext cx="3911600" cy="1346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800" b="0" i="0" u="none" strike="noStrike">
                <a:solidFill>
                  <a:srgbClr val="545454"/>
                </a:solidFill>
                <a:ea typeface="Pretendard SemiBold"/>
              </a:rPr>
              <a:t>통계를</a:t>
            </a:r>
            <a:r>
              <a:rPr lang="en-US" sz="2800" b="0" i="0" u="none" strike="noStrike">
                <a:solidFill>
                  <a:srgbClr val="545454"/>
                </a:solidFill>
                <a:latin typeface="Pretendard SemiBold"/>
              </a:rPr>
              <a:t> </a:t>
            </a:r>
            <a:r>
              <a:rPr lang="ko-KR" sz="2800" b="0" i="0" u="none" strike="noStrike">
                <a:solidFill>
                  <a:srgbClr val="545454"/>
                </a:solidFill>
                <a:ea typeface="Pretendard SemiBold"/>
              </a:rPr>
              <a:t>통한</a:t>
            </a:r>
          </a:p>
          <a:p>
            <a:pPr lvl="0" algn="ctr">
              <a:lnSpc>
                <a:spcPct val="99600"/>
              </a:lnSpc>
            </a:pPr>
            <a:r>
              <a:rPr lang="ko-KR" sz="2800" b="0" i="0" u="none" strike="noStrike">
                <a:solidFill>
                  <a:srgbClr val="545454"/>
                </a:solidFill>
                <a:ea typeface="Pretendard SemiBold"/>
              </a:rPr>
              <a:t>여러</a:t>
            </a:r>
            <a:r>
              <a:rPr lang="en-US" sz="2800" b="0" i="0" u="none" strike="noStrike">
                <a:solidFill>
                  <a:srgbClr val="545454"/>
                </a:solidFill>
                <a:latin typeface="Pretendard SemiBold"/>
              </a:rPr>
              <a:t> </a:t>
            </a:r>
            <a:r>
              <a:rPr lang="ko-KR" sz="2800" b="0" i="0" u="none" strike="noStrike">
                <a:solidFill>
                  <a:srgbClr val="545454"/>
                </a:solidFill>
                <a:ea typeface="Pretendard SemiBold"/>
              </a:rPr>
              <a:t>지표들의</a:t>
            </a:r>
          </a:p>
          <a:p>
            <a:pPr lvl="0" algn="ctr">
              <a:lnSpc>
                <a:spcPct val="99600"/>
              </a:lnSpc>
            </a:pPr>
            <a:r>
              <a:rPr lang="ko-KR" sz="2800" b="0" i="0" u="none" strike="noStrike">
                <a:solidFill>
                  <a:srgbClr val="545454"/>
                </a:solidFill>
                <a:ea typeface="Pretendard SemiBold"/>
              </a:rPr>
              <a:t>다양한</a:t>
            </a:r>
            <a:r>
              <a:rPr lang="en-US" sz="2800" b="0" i="0" u="none" strike="noStrike">
                <a:solidFill>
                  <a:srgbClr val="545454"/>
                </a:solidFill>
                <a:latin typeface="Pretendard SemiBold"/>
              </a:rPr>
              <a:t> </a:t>
            </a:r>
            <a:r>
              <a:rPr lang="ko-KR" sz="2800" b="1" i="0" u="none" strike="noStrike">
                <a:solidFill>
                  <a:srgbClr val="3A4CA8"/>
                </a:solidFill>
                <a:ea typeface="Pretendard SemiBold"/>
              </a:rPr>
              <a:t>리포팅</a:t>
            </a:r>
            <a:r>
              <a:rPr lang="en-US" sz="2800" b="1" i="0" u="none" strike="noStrike">
                <a:solidFill>
                  <a:srgbClr val="3A4CA8"/>
                </a:solidFill>
                <a:latin typeface="Pretendard SemiBold"/>
              </a:rPr>
              <a:t> </a:t>
            </a:r>
            <a:r>
              <a:rPr lang="ko-KR" sz="2800" b="0" i="0" u="none" strike="noStrike">
                <a:solidFill>
                  <a:srgbClr val="545454"/>
                </a:solidFill>
                <a:ea typeface="Pretendard SemiBold"/>
              </a:rPr>
              <a:t>기능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23700" y="6362700"/>
            <a:ext cx="3911600" cy="914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800" b="0" i="0" u="none" strike="noStrike" dirty="0">
                <a:solidFill>
                  <a:srgbClr val="545454"/>
                </a:solidFill>
                <a:ea typeface="Pretendard SemiBold"/>
              </a:rPr>
              <a:t>로그</a:t>
            </a:r>
            <a:r>
              <a:rPr lang="en-US" sz="2800" b="0" i="0" u="none" strike="noStrike" dirty="0">
                <a:solidFill>
                  <a:srgbClr val="545454"/>
                </a:solidFill>
                <a:latin typeface="Pretendard SemiBold"/>
              </a:rPr>
              <a:t> </a:t>
            </a:r>
            <a:r>
              <a:rPr lang="ko-KR" sz="2800" b="1" i="0" u="none" strike="noStrike" dirty="0">
                <a:solidFill>
                  <a:srgbClr val="CA591B"/>
                </a:solidFill>
                <a:ea typeface="Pretendard SemiBold"/>
              </a:rPr>
              <a:t>모니터링</a:t>
            </a:r>
            <a:r>
              <a:rPr lang="en-US" sz="2800" b="0" i="0" u="none" strike="noStrike" dirty="0">
                <a:solidFill>
                  <a:srgbClr val="545454"/>
                </a:solidFill>
                <a:latin typeface="Pretendard SemiBold"/>
              </a:rPr>
              <a:t> </a:t>
            </a:r>
            <a:r>
              <a:rPr lang="ko-KR" sz="2800" b="0" i="0" u="none" strike="noStrike" dirty="0">
                <a:solidFill>
                  <a:srgbClr val="545454"/>
                </a:solidFill>
                <a:ea typeface="Pretendard SemiBold"/>
              </a:rPr>
              <a:t>및</a:t>
            </a:r>
            <a:r>
              <a:rPr lang="en-US" sz="2800" b="0" i="0" u="none" strike="noStrike" dirty="0">
                <a:solidFill>
                  <a:srgbClr val="545454"/>
                </a:solidFill>
                <a:latin typeface="Pretendard SemiBold"/>
              </a:rPr>
              <a:t> </a:t>
            </a:r>
            <a:r>
              <a:rPr lang="ko-KR" altLang="en-US" sz="2800" b="1" i="0" u="none" strike="noStrike" dirty="0">
                <a:solidFill>
                  <a:srgbClr val="CA591B"/>
                </a:solidFill>
                <a:ea typeface="Pretendard SemiBold"/>
              </a:rPr>
              <a:t>알림</a:t>
            </a:r>
            <a:r>
              <a:rPr lang="en-US" sz="2800" b="0" i="0" u="none" strike="noStrike" dirty="0">
                <a:solidFill>
                  <a:srgbClr val="545454"/>
                </a:solidFill>
                <a:latin typeface="Pretendard SemiBold"/>
              </a:rPr>
              <a:t> </a:t>
            </a:r>
          </a:p>
          <a:p>
            <a:pPr lvl="0" algn="ctr">
              <a:lnSpc>
                <a:spcPct val="99600"/>
              </a:lnSpc>
            </a:pPr>
            <a:r>
              <a:rPr lang="ko-KR" sz="2800" b="0" i="0" u="none" strike="noStrike" dirty="0">
                <a:solidFill>
                  <a:srgbClr val="545454"/>
                </a:solidFill>
                <a:ea typeface="Pretendard SemiBold"/>
              </a:rPr>
              <a:t>실시간</a:t>
            </a:r>
            <a:r>
              <a:rPr lang="en-US" sz="2800" b="0" i="0" u="none" strike="noStrike" dirty="0">
                <a:solidFill>
                  <a:srgbClr val="545454"/>
                </a:solidFill>
                <a:latin typeface="Pretendard SemiBold"/>
              </a:rPr>
              <a:t> </a:t>
            </a:r>
            <a:r>
              <a:rPr lang="ko-KR" sz="2800" b="1" i="0" u="none" strike="noStrike" dirty="0">
                <a:solidFill>
                  <a:srgbClr val="CA591B"/>
                </a:solidFill>
                <a:ea typeface="Pretendard SemiBold"/>
              </a:rPr>
              <a:t>문제</a:t>
            </a:r>
            <a:r>
              <a:rPr lang="en-US" sz="2800" b="1" i="0" u="none" strike="noStrike" dirty="0">
                <a:solidFill>
                  <a:srgbClr val="CA591B"/>
                </a:solidFill>
                <a:latin typeface="Pretendard SemiBold"/>
              </a:rPr>
              <a:t> </a:t>
            </a:r>
            <a:r>
              <a:rPr lang="ko-KR" sz="2800" b="1" i="0" u="none" strike="noStrike" dirty="0">
                <a:solidFill>
                  <a:srgbClr val="CA591B"/>
                </a:solidFill>
                <a:ea typeface="Pretendard SemiBold"/>
              </a:rPr>
              <a:t>감지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7023100" y="4000500"/>
            <a:ext cx="8750300" cy="1358900"/>
          </a:xfrm>
          <a:prstGeom prst="rect">
            <a:avLst/>
          </a:prstGeom>
          <a:effectLst>
            <a:outerShdw blurRad="250236" dist="178561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7600" b="0" i="0" u="none" strike="noStrike" spc="-300">
                <a:solidFill>
                  <a:srgbClr val="141414"/>
                </a:solidFill>
                <a:latin typeface="Pretendard Bold"/>
              </a:rPr>
              <a:t>2. </a:t>
            </a:r>
            <a:r>
              <a:rPr lang="ko-KR" sz="7600" b="0" i="0" u="none" strike="noStrike" spc="-300">
                <a:solidFill>
                  <a:srgbClr val="141414"/>
                </a:solidFill>
                <a:ea typeface="Pretendard Bold"/>
              </a:rPr>
              <a:t>프로젝트</a:t>
            </a:r>
            <a:r>
              <a:rPr lang="en-US" sz="7600" b="0" i="0" u="none" strike="noStrike" spc="-30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7600" b="0" i="0" u="none" strike="noStrike" spc="-300">
                <a:solidFill>
                  <a:srgbClr val="141414"/>
                </a:solidFill>
                <a:ea typeface="Pretendard Bold"/>
              </a:rPr>
              <a:t>진행</a:t>
            </a:r>
            <a:r>
              <a:rPr lang="en-US" sz="7600" b="0" i="0" u="none" strike="noStrike" spc="-300">
                <a:solidFill>
                  <a:srgbClr val="141414"/>
                </a:solidFill>
                <a:latin typeface="Pretendard Bold"/>
              </a:rPr>
              <a:t> </a:t>
            </a:r>
            <a:r>
              <a:rPr lang="ko-KR" sz="7600" b="0" i="0" u="none" strike="noStrike" spc="-300">
                <a:solidFill>
                  <a:srgbClr val="141414"/>
                </a:solidFill>
                <a:ea typeface="Pretendard Bold"/>
              </a:rPr>
              <a:t>방식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00" y="3352800"/>
            <a:ext cx="419100" cy="419100"/>
          </a:xfrm>
          <a:prstGeom prst="rect">
            <a:avLst/>
          </a:prstGeom>
          <a:effectLst>
            <a:outerShdw blurRad="10937" dist="132199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0" y="2705100"/>
            <a:ext cx="2933700" cy="2933700"/>
          </a:xfrm>
          <a:prstGeom prst="rect">
            <a:avLst/>
          </a:prstGeom>
          <a:effectLst>
            <a:outerShdw blurRad="537773" dist="927015" dir="2700000">
              <a:srgbClr val="141414">
                <a:alpha val="22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5867400"/>
            <a:ext cx="1231900" cy="1231900"/>
          </a:xfrm>
          <a:prstGeom prst="rect">
            <a:avLst/>
          </a:prstGeom>
          <a:effectLst>
            <a:outerShdw blurRad="94219" dist="388021" dir="2700000">
              <a:srgbClr val="141414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8000"/>
            <a:ext cx="17259300" cy="9271000"/>
          </a:xfrm>
          <a:prstGeom prst="rect">
            <a:avLst/>
          </a:prstGeom>
          <a:effectLst>
            <a:outerShdw blurRad="1070694" dist="356690" dir="5400000">
              <a:srgbClr val="141414">
                <a:alpha val="27000"/>
              </a:srgbClr>
            </a:outerShdw>
          </a:effectLst>
        </p:spPr>
      </p:pic>
      <p:pic>
        <p:nvPicPr>
          <p:cNvPr id="3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787400"/>
            <a:ext cx="16700500" cy="8724900"/>
          </a:xfrm>
          <a:prstGeom prst="rect">
            <a:avLst/>
          </a:prstGeom>
          <a:effectLst>
            <a:outerShdw blurRad="946822" dist="335423" dir="5400000">
              <a:srgbClr val="141414">
                <a:alpha val="13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346200" y="1181100"/>
            <a:ext cx="7213600" cy="850900"/>
          </a:xfrm>
          <a:prstGeom prst="rect">
            <a:avLst/>
          </a:prstGeom>
          <a:effectLst>
            <a:outerShdw blurRad="158044" dist="112776" dir="2700000">
              <a:srgbClr val="141414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역할</a:t>
            </a:r>
            <a:r>
              <a:rPr lang="en-US" sz="4800" b="0" i="0" u="none" strike="noStrike" spc="-300">
                <a:solidFill>
                  <a:srgbClr val="141414"/>
                </a:solidFill>
                <a:latin typeface="Pretendard Black"/>
              </a:rPr>
              <a:t> </a:t>
            </a:r>
            <a:r>
              <a:rPr lang="ko-KR" sz="4800" b="0" i="0" u="none" strike="noStrike" spc="-300">
                <a:solidFill>
                  <a:srgbClr val="141414"/>
                </a:solidFill>
                <a:ea typeface="Pretendard Black"/>
              </a:rPr>
              <a:t>분담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300" y="1320800"/>
            <a:ext cx="330200" cy="330200"/>
          </a:xfrm>
          <a:prstGeom prst="rect">
            <a:avLst/>
          </a:prstGeom>
          <a:effectLst>
            <a:outerShdw blurRad="6918" dist="105141" dir="2700000">
              <a:srgbClr val="141414">
                <a:alpha val="22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0" y="3213100"/>
            <a:ext cx="2832100" cy="283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800" y="4724400"/>
            <a:ext cx="2844800" cy="284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0" y="4724400"/>
            <a:ext cx="2908300" cy="29083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696200" y="5562600"/>
            <a:ext cx="1600200" cy="571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en-US" sz="3200" b="0" i="0" u="none" strike="noStrike">
                <a:solidFill>
                  <a:srgbClr val="525252"/>
                </a:solidFill>
                <a:latin typeface="Pretendard Black"/>
              </a:rPr>
              <a:t>CI/CD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53600" y="5537200"/>
            <a:ext cx="1600200" cy="571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en-US" sz="3200" b="0" i="0" u="none" strike="noStrike">
                <a:solidFill>
                  <a:srgbClr val="525252"/>
                </a:solidFill>
                <a:latin typeface="Pretendard Black"/>
              </a:rPr>
              <a:t>UI/UX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15400" y="4013200"/>
            <a:ext cx="1600200" cy="571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3200" b="0" i="0" u="none" strike="noStrike">
                <a:solidFill>
                  <a:srgbClr val="FFFFFF"/>
                </a:solidFill>
                <a:ea typeface="Pretendard Black"/>
              </a:rPr>
              <a:t>기획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7734300"/>
            <a:ext cx="12725400" cy="1270000"/>
          </a:xfrm>
          <a:prstGeom prst="rect">
            <a:avLst/>
          </a:prstGeom>
          <a:effectLst>
            <a:outerShdw blurRad="132950" dist="450109" dir="2700000">
              <a:srgbClr val="141414">
                <a:alpha val="7000"/>
              </a:srgb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 rot="5400000">
            <a:off x="5689600" y="8356600"/>
            <a:ext cx="787400" cy="25400"/>
          </a:xfrm>
          <a:prstGeom prst="rect">
            <a:avLst/>
          </a:prstGeom>
          <a:effectLst>
            <a:outerShdw dist="10386" dir="6660000">
              <a:srgbClr val="141414">
                <a:alpha val="54000"/>
              </a:srgbClr>
            </a:outerShdw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0400" y="7632700"/>
            <a:ext cx="723900" cy="685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 rot="1140000">
            <a:off x="11468100" y="5765800"/>
            <a:ext cx="812800" cy="571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 rot="-1140000">
            <a:off x="6388100" y="5892800"/>
            <a:ext cx="812800" cy="571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 rot="-5400000">
            <a:off x="8915400" y="2527300"/>
            <a:ext cx="812800" cy="571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8200" y="5651500"/>
            <a:ext cx="4241800" cy="13843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6200" y="1320800"/>
            <a:ext cx="3505200" cy="12700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25400" y="5486400"/>
            <a:ext cx="4305300" cy="13462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4089400" y="8128000"/>
            <a:ext cx="1689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1300"/>
              </a:lnSpc>
            </a:pPr>
            <a:r>
              <a:rPr lang="ko-KR" sz="2500" b="0" i="0" u="none" strike="noStrike" spc="-100">
                <a:solidFill>
                  <a:srgbClr val="FFFFFF"/>
                </a:solidFill>
                <a:ea typeface="Pretendard ExtraBold"/>
              </a:rPr>
              <a:t>공유</a:t>
            </a:r>
            <a:r>
              <a:rPr lang="en-US" sz="2500" b="0" i="0" u="none" strike="noStrike" spc="-100">
                <a:solidFill>
                  <a:srgbClr val="FFFFFF"/>
                </a:solidFill>
                <a:latin typeface="Pretendard ExtraBold"/>
              </a:rPr>
              <a:t> </a:t>
            </a:r>
            <a:r>
              <a:rPr lang="ko-KR" sz="2500" b="0" i="0" u="none" strike="noStrike" spc="-100">
                <a:solidFill>
                  <a:srgbClr val="FFFFFF"/>
                </a:solidFill>
                <a:ea typeface="Pretendard ExtraBold"/>
              </a:rPr>
              <a:t>문서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96200" y="8026400"/>
            <a:ext cx="2819400" cy="685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 algn="l">
              <a:lnSpc>
                <a:spcPct val="132800"/>
              </a:lnSpc>
              <a:buClr>
                <a:srgbClr val="FFFFFF"/>
              </a:buClr>
              <a:buFont typeface="Arial"/>
              <a:buChar char="●"/>
            </a:pPr>
            <a:r>
              <a:rPr lang="en-US" sz="1800" b="0" i="0" u="none" strike="noStrike">
                <a:solidFill>
                  <a:srgbClr val="FFFFFF"/>
                </a:solidFill>
                <a:latin typeface="Pretendard Medium"/>
              </a:rPr>
              <a:t>FLOWCHART(</a:t>
            </a:r>
            <a:r>
              <a:rPr lang="ko-KR" sz="1800" b="0" i="0" u="none" strike="noStrike">
                <a:solidFill>
                  <a:srgbClr val="FFFFFF"/>
                </a:solidFill>
                <a:ea typeface="Pretendard Medium"/>
              </a:rPr>
              <a:t>기획</a:t>
            </a:r>
            <a:r>
              <a:rPr lang="en-US" sz="1800" b="0" i="0" u="none" strike="noStrike">
                <a:solidFill>
                  <a:srgbClr val="FFFFFF"/>
                </a:solidFill>
                <a:latin typeface="Pretendard Medium"/>
              </a:rPr>
              <a:t>)</a:t>
            </a:r>
          </a:p>
          <a:p>
            <a:pPr marL="342900" lvl="0" indent="-342900" algn="l">
              <a:lnSpc>
                <a:spcPct val="132800"/>
              </a:lnSpc>
              <a:buClr>
                <a:srgbClr val="FFFFFF"/>
              </a:buClr>
              <a:buFont typeface="Arial"/>
              <a:buChar char="●"/>
            </a:pPr>
            <a:r>
              <a:rPr lang="ko-KR" sz="1800" b="0" i="0" u="none" strike="noStrike">
                <a:solidFill>
                  <a:srgbClr val="FFFFFF"/>
                </a:solidFill>
                <a:ea typeface="Pretendard Medium"/>
              </a:rPr>
              <a:t>화면</a:t>
            </a:r>
            <a:r>
              <a:rPr lang="en-US" sz="1800" b="0" i="0" u="none" strike="noStrike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1800" b="0" i="0" u="none" strike="noStrike">
                <a:solidFill>
                  <a:srgbClr val="FFFFFF"/>
                </a:solidFill>
                <a:ea typeface="Pretendard Medium"/>
              </a:rPr>
              <a:t>기능</a:t>
            </a:r>
            <a:r>
              <a:rPr lang="en-US" sz="1800" b="0" i="0" u="none" strike="noStrike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1800" b="0" i="0" u="none" strike="noStrike">
                <a:solidFill>
                  <a:srgbClr val="FFFFFF"/>
                </a:solidFill>
                <a:ea typeface="Pretendard Medium"/>
              </a:rPr>
              <a:t>설계서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6200" y="2184400"/>
            <a:ext cx="71501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4420"/>
              </a:lnSpc>
            </a:pP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프로젝트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진행</a:t>
            </a:r>
            <a:r>
              <a:rPr lang="en-US" sz="2300" b="0" i="0" u="none" strike="noStrike">
                <a:solidFill>
                  <a:srgbClr val="141414"/>
                </a:solidFill>
                <a:latin typeface="Pretendard Regular"/>
              </a:rPr>
              <a:t> </a:t>
            </a:r>
            <a:r>
              <a:rPr lang="ko-KR" sz="2300" b="0" i="0" u="none" strike="noStrike">
                <a:solidFill>
                  <a:srgbClr val="141414"/>
                </a:solidFill>
                <a:ea typeface="Pretendard Regular"/>
              </a:rPr>
              <a:t>방식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93500" y="8026400"/>
            <a:ext cx="2819400" cy="685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 algn="l">
              <a:lnSpc>
                <a:spcPct val="132800"/>
              </a:lnSpc>
              <a:buClr>
                <a:srgbClr val="FFFFFF"/>
              </a:buClr>
              <a:buFont typeface="Arial"/>
              <a:buChar char="●"/>
            </a:pPr>
            <a:r>
              <a:rPr lang="ko-KR" sz="1800" b="0" i="0" u="none" strike="noStrike">
                <a:solidFill>
                  <a:srgbClr val="FFFFFF"/>
                </a:solidFill>
                <a:ea typeface="Pretendard Medium"/>
              </a:rPr>
              <a:t>시스템</a:t>
            </a:r>
            <a:r>
              <a:rPr lang="en-US" sz="1800" b="0" i="0" u="none" strike="noStrike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1800" b="0" i="0" u="none" strike="noStrike">
                <a:solidFill>
                  <a:srgbClr val="FFFFFF"/>
                </a:solidFill>
                <a:ea typeface="Pretendard Medium"/>
              </a:rPr>
              <a:t>아키텍처</a:t>
            </a:r>
            <a:r>
              <a:rPr lang="en-US" sz="1800" b="0" i="0" u="none" strike="noStrike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1800" b="0" i="0" u="none" strike="noStrike">
                <a:solidFill>
                  <a:srgbClr val="FFFFFF"/>
                </a:solidFill>
                <a:ea typeface="Pretendard Medium"/>
              </a:rPr>
              <a:t>설명서</a:t>
            </a:r>
          </a:p>
          <a:p>
            <a:pPr marL="342900" lvl="0" indent="-342900" algn="l">
              <a:lnSpc>
                <a:spcPct val="132800"/>
              </a:lnSpc>
              <a:buClr>
                <a:srgbClr val="FFFFFF"/>
              </a:buClr>
              <a:buFont typeface="Arial"/>
              <a:buChar char="●"/>
            </a:pPr>
            <a:r>
              <a:rPr lang="ko-KR" sz="1800" b="0" i="0" u="none" strike="noStrike">
                <a:solidFill>
                  <a:srgbClr val="FFFFFF"/>
                </a:solidFill>
                <a:ea typeface="Pretendard Medium"/>
              </a:rPr>
              <a:t>개발자</a:t>
            </a:r>
            <a:r>
              <a:rPr lang="en-US" sz="1800" b="0" i="0" u="none" strike="noStrike">
                <a:solidFill>
                  <a:srgbClr val="FFFFFF"/>
                </a:solidFill>
                <a:latin typeface="Pretendard Medium"/>
              </a:rPr>
              <a:t> </a:t>
            </a:r>
            <a:r>
              <a:rPr lang="ko-KR" sz="1800" b="0" i="0" u="none" strike="noStrike">
                <a:solidFill>
                  <a:srgbClr val="FFFFFF"/>
                </a:solidFill>
                <a:ea typeface="Pretendard Medium"/>
              </a:rPr>
              <a:t>도구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863</Words>
  <Application>Microsoft Macintosh PowerPoint</Application>
  <PresentationFormat>사용자 지정</PresentationFormat>
  <Paragraphs>266</Paragraphs>
  <Slides>43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58" baseType="lpstr">
      <vt:lpstr>Pretendard Bold</vt:lpstr>
      <vt:lpstr>Pretendard SemiBold</vt:lpstr>
      <vt:lpstr>Pretendard Medium</vt:lpstr>
      <vt:lpstr>Pretendard ExtraBold</vt:lpstr>
      <vt:lpstr>Calibri</vt:lpstr>
      <vt:lpstr>Pretendard Regular</vt:lpstr>
      <vt:lpstr>S-Core Dream 5 Medium</vt:lpstr>
      <vt:lpstr>Pretendard Black</vt:lpstr>
      <vt:lpstr>Poppins Bold</vt:lpstr>
      <vt:lpstr>Arial</vt:lpstr>
      <vt:lpstr>Poppins SemiBold</vt:lpstr>
      <vt:lpstr>THELuxGoR</vt:lpstr>
      <vt:lpstr>THELuxGoEB</vt:lpstr>
      <vt:lpstr>THELuxGoB_U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송의혁</cp:lastModifiedBy>
  <cp:revision>28</cp:revision>
  <dcterms:created xsi:type="dcterms:W3CDTF">2006-08-16T00:00:00Z</dcterms:created>
  <dcterms:modified xsi:type="dcterms:W3CDTF">2024-12-12T05:12:34Z</dcterms:modified>
</cp:coreProperties>
</file>