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66" r:id="rId2"/>
    <p:sldId id="261" r:id="rId3"/>
    <p:sldId id="262" r:id="rId4"/>
    <p:sldId id="265" r:id="rId5"/>
    <p:sldId id="267" r:id="rId6"/>
    <p:sldId id="268" r:id="rId7"/>
    <p:sldId id="264" r:id="rId8"/>
    <p:sldId id="260" r:id="rId9"/>
    <p:sldId id="256" r:id="rId10"/>
    <p:sldId id="257" r:id="rId11"/>
    <p:sldId id="258" r:id="rId12"/>
    <p:sldId id="259" r:id="rId13"/>
    <p:sldId id="272" r:id="rId14"/>
    <p:sldId id="271" r:id="rId15"/>
    <p:sldId id="273" r:id="rId16"/>
    <p:sldId id="278" r:id="rId17"/>
    <p:sldId id="279" r:id="rId18"/>
    <p:sldId id="280" r:id="rId19"/>
    <p:sldId id="277" r:id="rId20"/>
    <p:sldId id="270" r:id="rId21"/>
    <p:sldId id="281" r:id="rId22"/>
    <p:sldId id="283" r:id="rId23"/>
    <p:sldId id="282" r:id="rId24"/>
    <p:sldId id="286" r:id="rId25"/>
    <p:sldId id="284" r:id="rId26"/>
    <p:sldId id="28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6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933CB-76C8-1548-A570-507996884D72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70EA4-AEF2-4E4A-8B0A-6191C61DBB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562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670EA4-AEF2-4E4A-8B0A-6191C61DBBC2}" type="slidenum">
              <a:rPr lang="en-IE" smtClean="0"/>
              <a:t>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7228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BD80C-6F55-AF43-A862-918733A13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41EB5-A55F-5646-934B-18EEA65EB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21908-45FB-D34C-A88D-C4794EA9C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D77D3-CC71-1149-BB09-4C9CB4CA5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86253-CA4E-B646-A351-B5CA90D53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9142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2B055-68C9-564A-B688-2C21EC49F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6F76A-779A-7F48-A160-F79406B6D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B1E62-D68C-364F-B22A-556F0799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0EE99-FF56-814C-9A86-8346D1CB6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8FF3B-7E03-904D-9A4C-F9229FEA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48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0ED205-3EE4-4043-A28B-E6C1796AAE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32E79-B2F3-8840-A1C9-4E51AFF59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66C8E-9E0B-EE46-9DA0-6F24CE39F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F99E5-BD76-CD4C-BC0B-ADD6CF583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B31D6-D750-CA4A-BDBB-3FBA8C78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5222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02990-8755-0940-92D7-AE49654C5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25FC4-1F8E-9F42-BFCD-1595619B8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45327-9011-FA44-B075-90855C9E6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944F5-FDEE-6E41-8C0A-E6312868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EE745-2AA2-664B-A1EB-2DB306F60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865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14D0-41EB-BA42-9EAA-B551C31A9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846EE-CD46-5747-9F0A-AAC06F809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CF2CA-6321-3447-A570-DDAEAAD15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50D3E-B99C-F248-8FF1-2FCFB7CC4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15BF3-2DC9-AA47-B21F-5F7F4CDCA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361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8A743-F65A-6146-9D44-330FD94A2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19930-F10D-0647-8902-E105B6897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E7ABEF-DC92-2B42-BDFB-16CBDB9DC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830DE-480A-BA4D-8DF2-AF23D7E39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7DAC5-8533-2A48-81E0-A126F3CF3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E5CB66-05A2-0245-9EBC-02E671766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285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F7AB9-8791-6749-9889-0AE193408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562762-DB08-1047-BC1F-5E923F0D5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6A159-F330-2F45-80E7-027B91DD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0D245-41AC-6B4B-8AAB-1C00D46097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3769E9-C3A2-8B43-A116-3771A6974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21DACE-F3F9-674F-9912-3985AB9BB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04F6C0-4C28-F44C-9DD7-DA172E6D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C37534-E5AD-DF4A-AB18-B4CBD2BF8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253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00B9A-F2FF-FC49-8FDC-E7A41A01C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E67556-4E12-374E-BB5B-BC7D969F5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A05E36-9A49-0F4E-95EC-A98B0F450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41C460-9128-7F4D-848E-0EFCA090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030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FD67CD-46DB-6D47-8EF6-BA8A16C18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2ABBBD-E48E-D044-9834-518981CEF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43FAF-6F75-6543-AE32-C2C052E8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215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58926-D521-724C-B982-B62C6AFF9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1745B-F76C-124B-BA87-1D53780AC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DADB5-1862-664C-AE41-3A9E08939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9DB0A5-CAD1-0F4D-BC33-45D196A7C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66CEE-6032-784E-89FA-37816BDED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A3C4E-5489-8444-B6DD-4EBBC7DE4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4259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787C5-4D16-B449-AC7D-55C270B7E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A0A573-A399-F745-9715-5F7AF1C7E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53F00-5CA4-7040-98DA-3ACC6AD58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B64996-F1BB-0243-A480-6ABE9184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192F8-CE15-F645-A6C8-D2A8D4C36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7D3A6-370B-D645-820B-A376BB5E6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740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BCBB93-EB0E-944A-A296-D8CDF38AE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052E7-1D16-D84B-8A88-ADCE790EE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E2008-EDC6-884E-A68B-72E955EF2F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7887C-EE4C-3D42-9E38-066AE88545FE}" type="datetimeFigureOut">
              <a:rPr lang="en-IE" smtClean="0"/>
              <a:t>29/09/2021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7D32E-14C8-FE4B-9558-BC8839E17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440BE-49B4-0D45-AF15-4204AF8C83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694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65FD-F2FB-A94B-8FCA-06D5DE4C71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Test #1 </a:t>
            </a:r>
            <a:br>
              <a:rPr lang="en-IE" dirty="0"/>
            </a:br>
            <a:r>
              <a:rPr lang="en-IE" dirty="0"/>
              <a:t>Installing package repo, package install resources and package objects with defaults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E31476-514D-7046-9EF9-E11AD513A5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Repository – </a:t>
            </a:r>
            <a:r>
              <a:rPr lang="en-IE" b="1" dirty="0"/>
              <a:t>default</a:t>
            </a:r>
            <a:r>
              <a:rPr lang="en-IE" dirty="0"/>
              <a:t> namespace</a:t>
            </a:r>
          </a:p>
          <a:p>
            <a:r>
              <a:rPr lang="en-IE" dirty="0"/>
              <a:t>Package install resource – same as repo, </a:t>
            </a:r>
            <a:r>
              <a:rPr lang="en-IE" b="1" dirty="0"/>
              <a:t>default</a:t>
            </a:r>
            <a:r>
              <a:rPr lang="en-IE" dirty="0"/>
              <a:t> namespace</a:t>
            </a:r>
          </a:p>
          <a:p>
            <a:r>
              <a:rPr lang="en-IE" dirty="0"/>
              <a:t>Package object – as per default schema value</a:t>
            </a:r>
          </a:p>
        </p:txBody>
      </p:sp>
    </p:spTree>
    <p:extLst>
      <p:ext uri="{BB962C8B-B14F-4D97-AF65-F5344CB8AC3E}">
        <p14:creationId xmlns:p14="http://schemas.microsoft.com/office/powerpoint/2010/main" val="2033432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3540630" y="610386"/>
            <a:ext cx="6011823" cy="1669898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repository get tce-repo -n my-local-repo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Retrieving repository tce-repo...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NAME:          tce-repo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VERSION:       14144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REPOSITORY:    projects.registry.vmware.com/tce/main:stable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STATUS:        Reconcile succeeded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REASON: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3800421" y="4550522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5135236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6470051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8472274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7707645" y="4691111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3197901" y="3585701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4380053" y="3585701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5562205" y="3585701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6744356" y="3602462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9F0E4-32C1-0B4F-B760-94940FF2E340}"/>
              </a:ext>
            </a:extLst>
          </p:cNvPr>
          <p:cNvSpPr/>
          <p:nvPr/>
        </p:nvSpPr>
        <p:spPr>
          <a:xfrm>
            <a:off x="8748469" y="3602462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my-local-repo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7978886" y="3602462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1" idx="0"/>
            <a:endCxn id="5" idx="1"/>
          </p:cNvCxnSpPr>
          <p:nvPr/>
        </p:nvCxnSpPr>
        <p:spPr>
          <a:xfrm rot="16200000" flipV="1">
            <a:off x="7259686" y="1567140"/>
            <a:ext cx="1322178" cy="2748465"/>
          </a:xfrm>
          <a:prstGeom prst="bentConnector3">
            <a:avLst>
              <a:gd name="adj1" fmla="val 620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2B0B6F7-CD71-E848-AAD5-3EA0F66A92C7}"/>
              </a:ext>
            </a:extLst>
          </p:cNvPr>
          <p:cNvSpPr txBox="1"/>
          <p:nvPr/>
        </p:nvSpPr>
        <p:spPr>
          <a:xfrm>
            <a:off x="1770743" y="6021563"/>
            <a:ext cx="965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The namespace where the repository has been added </a:t>
            </a:r>
            <a:r>
              <a:rPr lang="en-IE" b="1" dirty="0"/>
              <a:t>must</a:t>
            </a:r>
            <a:r>
              <a:rPr lang="en-IE" dirty="0"/>
              <a:t> be included in any repository queries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3E6198F8-2D00-B14E-AAFF-7A1330498F05}"/>
              </a:ext>
            </a:extLst>
          </p:cNvPr>
          <p:cNvSpPr/>
          <p:nvPr/>
        </p:nvSpPr>
        <p:spPr>
          <a:xfrm>
            <a:off x="2262095" y="3037030"/>
            <a:ext cx="8568895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</p:spTree>
    <p:extLst>
      <p:ext uri="{BB962C8B-B14F-4D97-AF65-F5344CB8AC3E}">
        <p14:creationId xmlns:p14="http://schemas.microsoft.com/office/powerpoint/2010/main" val="1996047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1785257" y="493486"/>
            <a:ext cx="9434286" cy="1615258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available list -n my-local-repo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Retrieving available packages...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                                           DISPLAY-NAME        SHORT-DESCRIPTION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cert-manager.community.tanzu.vmware.com        cert-manager        Certificate management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contour.community.tanzu.vmware.com             Contour             An ingress controller</a:t>
            </a:r>
          </a:p>
          <a:p>
            <a:r>
              <a:rPr lang="en-IE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3492843" y="4167824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5153475" y="4167824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6488290" y="4167824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8490513" y="4167824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7725884" y="4308413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3216140" y="3203003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4406436" y="3203003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5581676" y="3203003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6762595" y="3219764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9F0E4-32C1-0B4F-B760-94940FF2E340}"/>
              </a:ext>
            </a:extLst>
          </p:cNvPr>
          <p:cNvSpPr/>
          <p:nvPr/>
        </p:nvSpPr>
        <p:spPr>
          <a:xfrm>
            <a:off x="8766708" y="3219764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my-local-repo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7997125" y="3219764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1" idx="0"/>
            <a:endCxn id="5" idx="1"/>
          </p:cNvCxnSpPr>
          <p:nvPr/>
        </p:nvCxnSpPr>
        <p:spPr>
          <a:xfrm rot="16200000" flipV="1">
            <a:off x="7352313" y="1258831"/>
            <a:ext cx="1111020" cy="2810846"/>
          </a:xfrm>
          <a:prstGeom prst="bentConnector3">
            <a:avLst>
              <a:gd name="adj1" fmla="val 722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7C7F957-E692-194B-A9CD-7241BCE0A311}"/>
              </a:ext>
            </a:extLst>
          </p:cNvPr>
          <p:cNvSpPr/>
          <p:nvPr/>
        </p:nvSpPr>
        <p:spPr>
          <a:xfrm>
            <a:off x="2218553" y="2674173"/>
            <a:ext cx="8568895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89EB90A-3F2E-ED41-A088-7F4E5525A9A5}"/>
              </a:ext>
            </a:extLst>
          </p:cNvPr>
          <p:cNvSpPr txBox="1"/>
          <p:nvPr/>
        </p:nvSpPr>
        <p:spPr>
          <a:xfrm>
            <a:off x="1770743" y="6021563"/>
            <a:ext cx="965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The namespace where the repository has been added </a:t>
            </a:r>
            <a:r>
              <a:rPr lang="en-IE" b="1" dirty="0"/>
              <a:t>must</a:t>
            </a:r>
            <a:r>
              <a:rPr lang="en-IE" dirty="0"/>
              <a:t> be included in any repository queries</a:t>
            </a:r>
          </a:p>
        </p:txBody>
      </p:sp>
    </p:spTree>
    <p:extLst>
      <p:ext uri="{BB962C8B-B14F-4D97-AF65-F5344CB8AC3E}">
        <p14:creationId xmlns:p14="http://schemas.microsoft.com/office/powerpoint/2010/main" val="3731897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258366" y="767748"/>
            <a:ext cx="10537370" cy="694607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install certmgr -p cert-manager.community.tanzu.vmware.com --namespace my-local-repo -v 1.5.1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1896271" y="4211367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3556903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4891718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6893941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6129312" y="4351956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1633924" y="326330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2809864" y="324654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3985104" y="324654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5166023" y="326330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9F0E4-32C1-0B4F-B760-94940FF2E340}"/>
              </a:ext>
            </a:extLst>
          </p:cNvPr>
          <p:cNvSpPr/>
          <p:nvPr/>
        </p:nvSpPr>
        <p:spPr>
          <a:xfrm>
            <a:off x="6925372" y="326330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my-local-repo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6259099" y="3270844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1" idx="0"/>
            <a:endCxn id="5" idx="1"/>
          </p:cNvCxnSpPr>
          <p:nvPr/>
        </p:nvCxnSpPr>
        <p:spPr>
          <a:xfrm rot="16200000" flipV="1">
            <a:off x="5599005" y="1390401"/>
            <a:ext cx="1800952" cy="194485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7C7F957-E692-194B-A9CD-7241BCE0A311}"/>
              </a:ext>
            </a:extLst>
          </p:cNvPr>
          <p:cNvSpPr/>
          <p:nvPr/>
        </p:nvSpPr>
        <p:spPr>
          <a:xfrm>
            <a:off x="621981" y="2717716"/>
            <a:ext cx="10931390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C62415D-531E-E449-B415-1ACB2CD4B711}"/>
              </a:ext>
            </a:extLst>
          </p:cNvPr>
          <p:cNvSpPr/>
          <p:nvPr/>
        </p:nvSpPr>
        <p:spPr>
          <a:xfrm>
            <a:off x="8344828" y="326330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tanzu-certificates</a:t>
            </a:r>
          </a:p>
        </p:txBody>
      </p:sp>
      <p:pic>
        <p:nvPicPr>
          <p:cNvPr id="28" name="Picture 27" descr="A picture containing text, sign, outdoor, clipart&#10;&#10;Description automatically generated">
            <a:extLst>
              <a:ext uri="{FF2B5EF4-FFF2-40B4-BE49-F238E27FC236}">
                <a16:creationId xmlns:a16="http://schemas.microsoft.com/office/drawing/2014/main" id="{A2D3D3B3-0C68-8C49-A053-208D8A51B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3915" y="2853670"/>
            <a:ext cx="661821" cy="641139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7E9ECF59-258E-C84A-9CF6-E7AED9A91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3915" y="3652220"/>
            <a:ext cx="641761" cy="621706"/>
          </a:xfrm>
          <a:prstGeom prst="rect">
            <a:avLst/>
          </a:prstGeom>
        </p:spPr>
      </p:pic>
      <p:pic>
        <p:nvPicPr>
          <p:cNvPr id="33" name="Picture 32" descr="A picture containing text, sign, stop, outdoor&#10;&#10;Description automatically generated">
            <a:extLst>
              <a:ext uri="{FF2B5EF4-FFF2-40B4-BE49-F238E27FC236}">
                <a16:creationId xmlns:a16="http://schemas.microsoft.com/office/drawing/2014/main" id="{A3FAA89F-ECFF-E94E-85A2-078E34292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3915" y="4466717"/>
            <a:ext cx="641761" cy="621706"/>
          </a:xfrm>
          <a:prstGeom prst="rect">
            <a:avLst/>
          </a:prstGeom>
        </p:spPr>
      </p:pic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17EA0ED3-CE90-5E44-AE9E-22E983D7AE0F}"/>
              </a:ext>
            </a:extLst>
          </p:cNvPr>
          <p:cNvCxnSpPr>
            <a:cxnSpLocks/>
            <a:stCxn id="24" idx="3"/>
            <a:endCxn id="28" idx="1"/>
          </p:cNvCxnSpPr>
          <p:nvPr/>
        </p:nvCxnSpPr>
        <p:spPr>
          <a:xfrm flipV="1">
            <a:off x="9437904" y="3174240"/>
            <a:ext cx="696011" cy="49684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C73E599B-D740-2242-B169-ED7A69BFA5EC}"/>
              </a:ext>
            </a:extLst>
          </p:cNvPr>
          <p:cNvCxnSpPr>
            <a:cxnSpLocks/>
            <a:stCxn id="24" idx="3"/>
            <a:endCxn id="30" idx="1"/>
          </p:cNvCxnSpPr>
          <p:nvPr/>
        </p:nvCxnSpPr>
        <p:spPr>
          <a:xfrm>
            <a:off x="9437904" y="3671080"/>
            <a:ext cx="696011" cy="29199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8DC524C9-8D9A-4344-AE7D-1E3289530612}"/>
              </a:ext>
            </a:extLst>
          </p:cNvPr>
          <p:cNvCxnSpPr>
            <a:cxnSpLocks/>
            <a:stCxn id="24" idx="3"/>
            <a:endCxn id="33" idx="1"/>
          </p:cNvCxnSpPr>
          <p:nvPr/>
        </p:nvCxnSpPr>
        <p:spPr>
          <a:xfrm>
            <a:off x="9437904" y="3671080"/>
            <a:ext cx="696011" cy="11064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BA96272-82CE-0B40-AEEA-29F55A4366B1}"/>
              </a:ext>
            </a:extLst>
          </p:cNvPr>
          <p:cNvSpPr txBox="1"/>
          <p:nvPr/>
        </p:nvSpPr>
        <p:spPr>
          <a:xfrm>
            <a:off x="829407" y="5643693"/>
            <a:ext cx="97722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When the repository is installed in a bespoke (</a:t>
            </a:r>
            <a:r>
              <a:rPr lang="en-IE" b="1" dirty="0"/>
              <a:t>non-default</a:t>
            </a:r>
            <a:r>
              <a:rPr lang="en-IE" dirty="0"/>
              <a:t>) namespace: </a:t>
            </a:r>
            <a:r>
              <a:rPr lang="en-IE" b="1" dirty="0"/>
              <a:t>my-local-repo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install resources </a:t>
            </a:r>
            <a:r>
              <a:rPr lang="en-IE" dirty="0"/>
              <a:t>are installed is the same namespace as the repo.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objects </a:t>
            </a:r>
            <a:r>
              <a:rPr lang="en-IE" dirty="0"/>
              <a:t>is left at the defaults (tanzu-certificates).</a:t>
            </a: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7E86DE08-908D-4F4A-9374-B3674A129ECC}"/>
              </a:ext>
            </a:extLst>
          </p:cNvPr>
          <p:cNvCxnSpPr>
            <a:cxnSpLocks/>
            <a:stCxn id="21" idx="3"/>
            <a:endCxn id="24" idx="1"/>
          </p:cNvCxnSpPr>
          <p:nvPr/>
        </p:nvCxnSpPr>
        <p:spPr>
          <a:xfrm>
            <a:off x="8018448" y="3671080"/>
            <a:ext cx="326380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295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65FD-F2FB-A94B-8FCA-06D5DE4C71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Test #4</a:t>
            </a:r>
            <a:br>
              <a:rPr lang="en-IE" dirty="0"/>
            </a:br>
            <a:r>
              <a:rPr lang="en-IE" dirty="0"/>
              <a:t>Installing repository and package install resources in a non-default namespace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E31476-514D-7046-9EF9-E11AD513A5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Repository – </a:t>
            </a:r>
            <a:r>
              <a:rPr lang="en-IE" b="1" dirty="0"/>
              <a:t>non-default</a:t>
            </a:r>
          </a:p>
          <a:p>
            <a:r>
              <a:rPr lang="en-IE" dirty="0"/>
              <a:t>Package install resource – </a:t>
            </a:r>
            <a:r>
              <a:rPr lang="en-IE" b="1" dirty="0"/>
              <a:t>non-default</a:t>
            </a:r>
            <a:r>
              <a:rPr lang="en-IE" dirty="0"/>
              <a:t> (but same as repo)</a:t>
            </a:r>
          </a:p>
          <a:p>
            <a:r>
              <a:rPr lang="en-IE" dirty="0"/>
              <a:t>Package object – non-default</a:t>
            </a:r>
          </a:p>
        </p:txBody>
      </p:sp>
    </p:spTree>
    <p:extLst>
      <p:ext uri="{BB962C8B-B14F-4D97-AF65-F5344CB8AC3E}">
        <p14:creationId xmlns:p14="http://schemas.microsoft.com/office/powerpoint/2010/main" val="383797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258365" y="767748"/>
            <a:ext cx="8381138" cy="694607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tanzu package install certmgr -p cert-manager.community.tanzu.vmware.com \</a:t>
            </a:r>
          </a:p>
          <a:p>
            <a:r>
              <a:rPr lang="en-IE" sz="1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--namespace my-local-repo -v 1.5.1 --values-file values.yaml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1896271" y="4211367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3556903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4891718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6893941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6129312" y="4351956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1633924" y="326330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2809864" y="324654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3985104" y="324654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5166023" y="326330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9F0E4-32C1-0B4F-B760-94940FF2E340}"/>
              </a:ext>
            </a:extLst>
          </p:cNvPr>
          <p:cNvSpPr/>
          <p:nvPr/>
        </p:nvSpPr>
        <p:spPr>
          <a:xfrm>
            <a:off x="6837817" y="324444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my-local-repo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6256797" y="3263307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1" idx="0"/>
            <a:endCxn id="31" idx="2"/>
          </p:cNvCxnSpPr>
          <p:nvPr/>
        </p:nvCxnSpPr>
        <p:spPr>
          <a:xfrm rot="16200000" flipV="1">
            <a:off x="3606905" y="-533004"/>
            <a:ext cx="1873004" cy="5681897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7C7F957-E692-194B-A9CD-7241BCE0A311}"/>
              </a:ext>
            </a:extLst>
          </p:cNvPr>
          <p:cNvSpPr/>
          <p:nvPr/>
        </p:nvSpPr>
        <p:spPr>
          <a:xfrm>
            <a:off x="621981" y="2717716"/>
            <a:ext cx="10931390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C62415D-531E-E449-B415-1ACB2CD4B711}"/>
              </a:ext>
            </a:extLst>
          </p:cNvPr>
          <p:cNvSpPr/>
          <p:nvPr/>
        </p:nvSpPr>
        <p:spPr>
          <a:xfrm>
            <a:off x="8344828" y="326330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my-certificates</a:t>
            </a:r>
          </a:p>
        </p:txBody>
      </p:sp>
      <p:pic>
        <p:nvPicPr>
          <p:cNvPr id="28" name="Picture 27" descr="A picture containing text, sign, outdoor, clipart&#10;&#10;Description automatically generated">
            <a:extLst>
              <a:ext uri="{FF2B5EF4-FFF2-40B4-BE49-F238E27FC236}">
                <a16:creationId xmlns:a16="http://schemas.microsoft.com/office/drawing/2014/main" id="{A2D3D3B3-0C68-8C49-A053-208D8A51B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3915" y="2853670"/>
            <a:ext cx="661821" cy="641139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7E9ECF59-258E-C84A-9CF6-E7AED9A91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3915" y="3652220"/>
            <a:ext cx="641761" cy="621706"/>
          </a:xfrm>
          <a:prstGeom prst="rect">
            <a:avLst/>
          </a:prstGeom>
        </p:spPr>
      </p:pic>
      <p:pic>
        <p:nvPicPr>
          <p:cNvPr id="33" name="Picture 32" descr="A picture containing text, sign, stop, outdoor&#10;&#10;Description automatically generated">
            <a:extLst>
              <a:ext uri="{FF2B5EF4-FFF2-40B4-BE49-F238E27FC236}">
                <a16:creationId xmlns:a16="http://schemas.microsoft.com/office/drawing/2014/main" id="{A3FAA89F-ECFF-E94E-85A2-078E34292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3915" y="4466717"/>
            <a:ext cx="641761" cy="621706"/>
          </a:xfrm>
          <a:prstGeom prst="rect">
            <a:avLst/>
          </a:prstGeom>
        </p:spPr>
      </p:pic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145696B7-A6D0-154D-A674-ED96C4283B35}"/>
              </a:ext>
            </a:extLst>
          </p:cNvPr>
          <p:cNvCxnSpPr>
            <a:cxnSpLocks/>
            <a:stCxn id="26" idx="1"/>
            <a:endCxn id="24" idx="0"/>
          </p:cNvCxnSpPr>
          <p:nvPr/>
        </p:nvCxnSpPr>
        <p:spPr>
          <a:xfrm rot="10800000" flipV="1">
            <a:off x="8891366" y="1104951"/>
            <a:ext cx="828614" cy="215835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17EA0ED3-CE90-5E44-AE9E-22E983D7AE0F}"/>
              </a:ext>
            </a:extLst>
          </p:cNvPr>
          <p:cNvCxnSpPr>
            <a:cxnSpLocks/>
            <a:stCxn id="24" idx="3"/>
            <a:endCxn id="28" idx="1"/>
          </p:cNvCxnSpPr>
          <p:nvPr/>
        </p:nvCxnSpPr>
        <p:spPr>
          <a:xfrm flipV="1">
            <a:off x="9437904" y="3174240"/>
            <a:ext cx="696011" cy="49684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C73E599B-D740-2242-B169-ED7A69BFA5EC}"/>
              </a:ext>
            </a:extLst>
          </p:cNvPr>
          <p:cNvCxnSpPr>
            <a:cxnSpLocks/>
            <a:stCxn id="24" idx="3"/>
            <a:endCxn id="30" idx="1"/>
          </p:cNvCxnSpPr>
          <p:nvPr/>
        </p:nvCxnSpPr>
        <p:spPr>
          <a:xfrm>
            <a:off x="9437904" y="3671080"/>
            <a:ext cx="696011" cy="29199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8DC524C9-8D9A-4344-AE7D-1E3289530612}"/>
              </a:ext>
            </a:extLst>
          </p:cNvPr>
          <p:cNvCxnSpPr>
            <a:cxnSpLocks/>
            <a:stCxn id="24" idx="3"/>
            <a:endCxn id="33" idx="1"/>
          </p:cNvCxnSpPr>
          <p:nvPr/>
        </p:nvCxnSpPr>
        <p:spPr>
          <a:xfrm>
            <a:off x="9437904" y="3671080"/>
            <a:ext cx="696011" cy="11064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BA96272-82CE-0B40-AEEA-29F55A4366B1}"/>
              </a:ext>
            </a:extLst>
          </p:cNvPr>
          <p:cNvSpPr txBox="1"/>
          <p:nvPr/>
        </p:nvSpPr>
        <p:spPr>
          <a:xfrm>
            <a:off x="829407" y="5643693"/>
            <a:ext cx="105696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When the repository is installed in a bespoke (non-default) namespace: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install resources </a:t>
            </a:r>
            <a:r>
              <a:rPr lang="en-IE" dirty="0"/>
              <a:t>must be the same as the repo where the </a:t>
            </a:r>
            <a:r>
              <a:rPr lang="en-IE" dirty="0" err="1"/>
              <a:t>pkg</a:t>
            </a:r>
            <a:r>
              <a:rPr lang="en-IE" dirty="0"/>
              <a:t> is installed.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objects </a:t>
            </a:r>
            <a:r>
              <a:rPr lang="en-IE" dirty="0"/>
              <a:t>are installed may be changed in values manifest.</a:t>
            </a:r>
          </a:p>
        </p:txBody>
      </p:sp>
      <p:sp>
        <p:nvSpPr>
          <p:cNvPr id="26" name="Folded Corner 25">
            <a:extLst>
              <a:ext uri="{FF2B5EF4-FFF2-40B4-BE49-F238E27FC236}">
                <a16:creationId xmlns:a16="http://schemas.microsoft.com/office/drawing/2014/main" id="{17F19657-2905-FD49-A02E-539AD4D9C718}"/>
              </a:ext>
            </a:extLst>
          </p:cNvPr>
          <p:cNvSpPr/>
          <p:nvPr/>
        </p:nvSpPr>
        <p:spPr>
          <a:xfrm>
            <a:off x="9719980" y="651305"/>
            <a:ext cx="1865588" cy="90729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namespace:</a:t>
            </a:r>
          </a:p>
          <a:p>
            <a:pPr algn="ctr"/>
            <a:r>
              <a:rPr lang="en-IE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my-certificates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9438D96-8A6F-8B45-A208-9461EF4C7724}"/>
              </a:ext>
            </a:extLst>
          </p:cNvPr>
          <p:cNvSpPr/>
          <p:nvPr/>
        </p:nvSpPr>
        <p:spPr>
          <a:xfrm>
            <a:off x="299109" y="1104951"/>
            <a:ext cx="2806698" cy="2664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C675D8B-C1D2-B04B-A228-CCCFAC7C5CA8}"/>
              </a:ext>
            </a:extLst>
          </p:cNvPr>
          <p:cNvSpPr/>
          <p:nvPr/>
        </p:nvSpPr>
        <p:spPr>
          <a:xfrm>
            <a:off x="4028636" y="1087559"/>
            <a:ext cx="2806698" cy="3006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853D68F5-E15F-E041-94E1-DC333AD90D3E}"/>
              </a:ext>
            </a:extLst>
          </p:cNvPr>
          <p:cNvCxnSpPr>
            <a:cxnSpLocks/>
            <a:stCxn id="21" idx="3"/>
            <a:endCxn id="24" idx="1"/>
          </p:cNvCxnSpPr>
          <p:nvPr/>
        </p:nvCxnSpPr>
        <p:spPr>
          <a:xfrm>
            <a:off x="7930893" y="3652220"/>
            <a:ext cx="413935" cy="188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464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65FD-F2FB-A94B-8FCA-06D5DE4C7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77548" cy="2387600"/>
          </a:xfrm>
        </p:spPr>
        <p:txBody>
          <a:bodyPr>
            <a:normAutofit fontScale="90000"/>
          </a:bodyPr>
          <a:lstStyle/>
          <a:p>
            <a:r>
              <a:rPr lang="en-IE" dirty="0"/>
              <a:t>Test #5</a:t>
            </a:r>
            <a:br>
              <a:rPr lang="en-IE" dirty="0"/>
            </a:br>
            <a:r>
              <a:rPr lang="en-IE" dirty="0"/>
              <a:t>Installing repository in default namespace and package install resources in different namespace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E31476-514D-7046-9EF9-E11AD513A5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Repository – </a:t>
            </a:r>
            <a:r>
              <a:rPr lang="en-IE" b="1" dirty="0"/>
              <a:t>default</a:t>
            </a:r>
          </a:p>
          <a:p>
            <a:r>
              <a:rPr lang="en-IE" dirty="0"/>
              <a:t>Package install resource – </a:t>
            </a:r>
            <a:r>
              <a:rPr lang="en-IE" b="1" dirty="0"/>
              <a:t>non-default</a:t>
            </a:r>
            <a:r>
              <a:rPr lang="en-IE" dirty="0"/>
              <a:t> (different to repo)</a:t>
            </a:r>
          </a:p>
          <a:p>
            <a:r>
              <a:rPr lang="en-IE" dirty="0"/>
              <a:t>Package object – default</a:t>
            </a:r>
          </a:p>
        </p:txBody>
      </p:sp>
    </p:spTree>
    <p:extLst>
      <p:ext uri="{BB962C8B-B14F-4D97-AF65-F5344CB8AC3E}">
        <p14:creationId xmlns:p14="http://schemas.microsoft.com/office/powerpoint/2010/main" val="4169758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>
            <a:extLst>
              <a:ext uri="{FF2B5EF4-FFF2-40B4-BE49-F238E27FC236}">
                <a16:creationId xmlns:a16="http://schemas.microsoft.com/office/drawing/2014/main" id="{E8A75F30-AE22-224D-BE76-4C83EDE2A7A5}"/>
              </a:ext>
            </a:extLst>
          </p:cNvPr>
          <p:cNvSpPr/>
          <p:nvPr/>
        </p:nvSpPr>
        <p:spPr>
          <a:xfrm>
            <a:off x="9888813" y="462420"/>
            <a:ext cx="1187669" cy="124022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Package</a:t>
            </a:r>
          </a:p>
          <a:p>
            <a:pPr algn="ctr"/>
            <a:r>
              <a:rPr lang="en-IE" dirty="0"/>
              <a:t>Repository</a:t>
            </a:r>
          </a:p>
        </p:txBody>
      </p:sp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924447" y="1805255"/>
            <a:ext cx="10252277" cy="985329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repository add tce-repo --url projects.registry.vmware.com/tce/main:stable</a:t>
            </a:r>
          </a:p>
        </p:txBody>
      </p:sp>
      <p:cxnSp>
        <p:nvCxnSpPr>
          <p:cNvPr id="7" name="Elbow Connector 6">
            <a:extLst>
              <a:ext uri="{FF2B5EF4-FFF2-40B4-BE49-F238E27FC236}">
                <a16:creationId xmlns:a16="http://schemas.microsoft.com/office/drawing/2014/main" id="{7AA238FB-507C-E04E-92FC-9CB98F94B840}"/>
              </a:ext>
            </a:extLst>
          </p:cNvPr>
          <p:cNvCxnSpPr>
            <a:cxnSpLocks/>
            <a:stCxn id="5" idx="3"/>
            <a:endCxn id="4" idx="2"/>
          </p:cNvCxnSpPr>
          <p:nvPr/>
        </p:nvCxnSpPr>
        <p:spPr>
          <a:xfrm rot="5400000" flipH="1" flipV="1">
            <a:off x="7608337" y="-475220"/>
            <a:ext cx="722724" cy="383822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6CDED72E-4C40-D04F-A773-B0BB1D690640}"/>
              </a:ext>
            </a:extLst>
          </p:cNvPr>
          <p:cNvSpPr/>
          <p:nvPr/>
        </p:nvSpPr>
        <p:spPr>
          <a:xfrm>
            <a:off x="1009302" y="3167658"/>
            <a:ext cx="9176362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3179805" y="4681148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4514620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5849435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7851658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7087029" y="4821736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3396056" y="3743262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4578208" y="3743262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5760360" y="3743262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6942511" y="3760023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8177041" y="3760023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5" idx="0"/>
            <a:endCxn id="20" idx="0"/>
          </p:cNvCxnSpPr>
          <p:nvPr/>
        </p:nvCxnSpPr>
        <p:spPr>
          <a:xfrm flipH="1">
            <a:off x="7489049" y="2297920"/>
            <a:ext cx="3687675" cy="1462103"/>
          </a:xfrm>
          <a:prstGeom prst="bentConnector4">
            <a:avLst>
              <a:gd name="adj1" fmla="val -6199"/>
              <a:gd name="adj2" fmla="val 668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2B0B6F7-CD71-E848-AAD5-3EA0F66A92C7}"/>
              </a:ext>
            </a:extLst>
          </p:cNvPr>
          <p:cNvSpPr txBox="1"/>
          <p:nvPr/>
        </p:nvSpPr>
        <p:spPr>
          <a:xfrm>
            <a:off x="2802225" y="6148490"/>
            <a:ext cx="5865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Repositories are added to the </a:t>
            </a:r>
            <a:r>
              <a:rPr lang="en-IE" b="1" dirty="0"/>
              <a:t>default</a:t>
            </a:r>
            <a:r>
              <a:rPr lang="en-IE" dirty="0"/>
              <a:t> namespace, by default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9EFC1D4-9C78-0C4E-B545-E49EFCDF8C03}"/>
              </a:ext>
            </a:extLst>
          </p:cNvPr>
          <p:cNvSpPr txBox="1"/>
          <p:nvPr/>
        </p:nvSpPr>
        <p:spPr>
          <a:xfrm>
            <a:off x="1985932" y="4021633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i="1" dirty="0"/>
              <a:t>namespaces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F42847-057C-0342-8CD4-486388AFBD74}"/>
              </a:ext>
            </a:extLst>
          </p:cNvPr>
          <p:cNvSpPr txBox="1"/>
          <p:nvPr/>
        </p:nvSpPr>
        <p:spPr>
          <a:xfrm>
            <a:off x="169101" y="216253"/>
            <a:ext cx="9719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/>
              <a:t>Installing with repo defaults, </a:t>
            </a:r>
            <a:r>
              <a:rPr lang="en-IE" sz="2400" dirty="0" err="1"/>
              <a:t>pkg</a:t>
            </a:r>
            <a:r>
              <a:rPr lang="en-IE" sz="2400" dirty="0"/>
              <a:t> install resources in non-default namespace </a:t>
            </a:r>
          </a:p>
        </p:txBody>
      </p:sp>
    </p:spTree>
    <p:extLst>
      <p:ext uri="{BB962C8B-B14F-4D97-AF65-F5344CB8AC3E}">
        <p14:creationId xmlns:p14="http://schemas.microsoft.com/office/powerpoint/2010/main" val="2995065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2443657" y="1120968"/>
            <a:ext cx="8387334" cy="1669898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repository get tce-repo</a:t>
            </a:r>
          </a:p>
          <a:p>
            <a:r>
              <a:rPr lang="en-IE" sz="14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Retrieving repository tce-repo...</a:t>
            </a:r>
          </a:p>
          <a:p>
            <a:r>
              <a:rPr lang="en-IE" sz="14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NAME:          tce-repo</a:t>
            </a:r>
          </a:p>
          <a:p>
            <a:r>
              <a:rPr lang="en-IE" sz="14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VERSION:       14144</a:t>
            </a:r>
          </a:p>
          <a:p>
            <a:r>
              <a:rPr lang="en-IE" sz="14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REPOSITORY:    projects.registry.vmware.com/tce/main:stable</a:t>
            </a:r>
          </a:p>
          <a:p>
            <a:r>
              <a:rPr lang="en-IE" sz="14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STATUS:        Reconcile succeeded</a:t>
            </a:r>
          </a:p>
          <a:p>
            <a:r>
              <a:rPr lang="en-IE" sz="14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REASON: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3800421" y="4550522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5135236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6470051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8472274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7707645" y="4691111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4016672" y="361264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5198824" y="361264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6380976" y="361264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7563127" y="3629401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8797657" y="3629401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0" idx="0"/>
            <a:endCxn id="5" idx="1"/>
          </p:cNvCxnSpPr>
          <p:nvPr/>
        </p:nvCxnSpPr>
        <p:spPr>
          <a:xfrm rot="16200000" flipV="1">
            <a:off x="6954228" y="2473963"/>
            <a:ext cx="838535" cy="147234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3E6198F8-2D00-B14E-AAFF-7A1330498F05}"/>
              </a:ext>
            </a:extLst>
          </p:cNvPr>
          <p:cNvSpPr/>
          <p:nvPr/>
        </p:nvSpPr>
        <p:spPr>
          <a:xfrm>
            <a:off x="2262095" y="3037030"/>
            <a:ext cx="8568895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3824BF-C9AA-6844-AFE1-3EEA0B37BCCD}"/>
              </a:ext>
            </a:extLst>
          </p:cNvPr>
          <p:cNvSpPr txBox="1"/>
          <p:nvPr/>
        </p:nvSpPr>
        <p:spPr>
          <a:xfrm>
            <a:off x="2501402" y="6048242"/>
            <a:ext cx="7956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Repository query against the </a:t>
            </a:r>
            <a:r>
              <a:rPr lang="en-IE" b="1" dirty="0"/>
              <a:t>default</a:t>
            </a:r>
            <a:r>
              <a:rPr lang="en-IE" dirty="0"/>
              <a:t> namespace, –n default is implied in command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2618E7-7F41-C64B-8885-AAD59461277D}"/>
              </a:ext>
            </a:extLst>
          </p:cNvPr>
          <p:cNvSpPr txBox="1"/>
          <p:nvPr/>
        </p:nvSpPr>
        <p:spPr>
          <a:xfrm>
            <a:off x="169101" y="216253"/>
            <a:ext cx="9719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/>
              <a:t>Installing with repo defaults, </a:t>
            </a:r>
            <a:r>
              <a:rPr lang="en-IE" sz="2400" dirty="0" err="1"/>
              <a:t>pkg</a:t>
            </a:r>
            <a:r>
              <a:rPr lang="en-IE" sz="2400" dirty="0"/>
              <a:t> install resources in non-default namespace </a:t>
            </a:r>
          </a:p>
        </p:txBody>
      </p:sp>
    </p:spTree>
    <p:extLst>
      <p:ext uri="{BB962C8B-B14F-4D97-AF65-F5344CB8AC3E}">
        <p14:creationId xmlns:p14="http://schemas.microsoft.com/office/powerpoint/2010/main" val="3028646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3800421" y="4550522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5135236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6470051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8472274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7707645" y="4691111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4016672" y="361264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5198824" y="361264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6380976" y="361264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7563127" y="3629401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8797657" y="3629401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0" idx="0"/>
            <a:endCxn id="21" idx="1"/>
          </p:cNvCxnSpPr>
          <p:nvPr/>
        </p:nvCxnSpPr>
        <p:spPr>
          <a:xfrm rot="16200000" flipV="1">
            <a:off x="6979675" y="2499410"/>
            <a:ext cx="868797" cy="1391185"/>
          </a:xfrm>
          <a:prstGeom prst="bentConnector3">
            <a:avLst>
              <a:gd name="adj1" fmla="val 526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3E6198F8-2D00-B14E-AAFF-7A1330498F05}"/>
              </a:ext>
            </a:extLst>
          </p:cNvPr>
          <p:cNvSpPr/>
          <p:nvPr/>
        </p:nvSpPr>
        <p:spPr>
          <a:xfrm>
            <a:off x="2262095" y="3037030"/>
            <a:ext cx="8568895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21" name="Snip and Round Single Corner of Rectangle 20">
            <a:extLst>
              <a:ext uri="{FF2B5EF4-FFF2-40B4-BE49-F238E27FC236}">
                <a16:creationId xmlns:a16="http://schemas.microsoft.com/office/drawing/2014/main" id="{FC9AD5A4-F726-9943-A3B8-31AD149A34C0}"/>
              </a:ext>
            </a:extLst>
          </p:cNvPr>
          <p:cNvSpPr/>
          <p:nvPr/>
        </p:nvSpPr>
        <p:spPr>
          <a:xfrm>
            <a:off x="2001337" y="1145346"/>
            <a:ext cx="9434286" cy="1615258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available list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Retrieving available packages...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                                           DISPLAY-NAME        SHORT-DESCRIPTION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cert-manager.community.tanzu.vmware.com        cert-manager        Certificate management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contour.community.tanzu.vmware.com             Contour             An ingress controller</a:t>
            </a:r>
          </a:p>
          <a:p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A5B5C7-D78D-9947-A8F8-50A708220E79}"/>
              </a:ext>
            </a:extLst>
          </p:cNvPr>
          <p:cNvSpPr txBox="1"/>
          <p:nvPr/>
        </p:nvSpPr>
        <p:spPr>
          <a:xfrm>
            <a:off x="2501402" y="6048242"/>
            <a:ext cx="770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Package query against the </a:t>
            </a:r>
            <a:r>
              <a:rPr lang="en-IE" b="1" dirty="0"/>
              <a:t>default</a:t>
            </a:r>
            <a:r>
              <a:rPr lang="en-IE" dirty="0"/>
              <a:t> namespace, –n default is implied in command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F85C6F-CD17-2542-8F2F-E54F03E1E73D}"/>
              </a:ext>
            </a:extLst>
          </p:cNvPr>
          <p:cNvSpPr txBox="1"/>
          <p:nvPr/>
        </p:nvSpPr>
        <p:spPr>
          <a:xfrm>
            <a:off x="169101" y="216253"/>
            <a:ext cx="9719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/>
              <a:t>Installing with repo defaults, </a:t>
            </a:r>
            <a:r>
              <a:rPr lang="en-IE" sz="2400" dirty="0" err="1"/>
              <a:t>pkg</a:t>
            </a:r>
            <a:r>
              <a:rPr lang="en-IE" sz="2400" dirty="0"/>
              <a:t> install resources in non-default namespace </a:t>
            </a:r>
          </a:p>
        </p:txBody>
      </p:sp>
    </p:spTree>
    <p:extLst>
      <p:ext uri="{BB962C8B-B14F-4D97-AF65-F5344CB8AC3E}">
        <p14:creationId xmlns:p14="http://schemas.microsoft.com/office/powerpoint/2010/main" val="228879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861662" y="1390235"/>
            <a:ext cx="10537370" cy="899647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kubectl create ns my-</a:t>
            </a:r>
            <a:r>
              <a:rPr lang="en-IE" sz="12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pkgs</a:t>
            </a:r>
            <a:endParaRPr lang="en-IE" sz="12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namespace/my-</a:t>
            </a:r>
            <a:r>
              <a:rPr lang="en-IE" sz="12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pkgs</a:t>
            </a:r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created </a:t>
            </a:r>
          </a:p>
          <a:p>
            <a:endParaRPr lang="en-IE" sz="12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install certmgr -p cert-manager.community.tanzu.vmware.com -v 1.5.1 –-namespace my-</a:t>
            </a:r>
            <a:r>
              <a:rPr lang="en-IE" sz="12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pkgs</a:t>
            </a:r>
            <a:endParaRPr lang="en-IE" sz="12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1896271" y="4211367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3556903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4891718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6893941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6129312" y="4351956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1359619" y="326977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2535559" y="325301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3710799" y="325301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4891718" y="326977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6054588" y="3539820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0" idx="0"/>
            <a:endCxn id="5" idx="1"/>
          </p:cNvCxnSpPr>
          <p:nvPr/>
        </p:nvCxnSpPr>
        <p:spPr>
          <a:xfrm rot="5400000" flipH="1" flipV="1">
            <a:off x="5294354" y="2433785"/>
            <a:ext cx="979895" cy="692091"/>
          </a:xfrm>
          <a:prstGeom prst="bentConnector3">
            <a:avLst>
              <a:gd name="adj1" fmla="val 7392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7C7F957-E692-194B-A9CD-7241BCE0A311}"/>
              </a:ext>
            </a:extLst>
          </p:cNvPr>
          <p:cNvSpPr/>
          <p:nvPr/>
        </p:nvSpPr>
        <p:spPr>
          <a:xfrm>
            <a:off x="621981" y="2717716"/>
            <a:ext cx="10931390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C62415D-531E-E449-B415-1ACB2CD4B711}"/>
              </a:ext>
            </a:extLst>
          </p:cNvPr>
          <p:cNvSpPr/>
          <p:nvPr/>
        </p:nvSpPr>
        <p:spPr>
          <a:xfrm>
            <a:off x="8389456" y="3265338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tanzu-certificates</a:t>
            </a:r>
          </a:p>
        </p:txBody>
      </p:sp>
      <p:pic>
        <p:nvPicPr>
          <p:cNvPr id="28" name="Picture 27" descr="A picture containing text, sign, outdoor, clipart&#10;&#10;Description automatically generated">
            <a:extLst>
              <a:ext uri="{FF2B5EF4-FFF2-40B4-BE49-F238E27FC236}">
                <a16:creationId xmlns:a16="http://schemas.microsoft.com/office/drawing/2014/main" id="{A2D3D3B3-0C68-8C49-A053-208D8A51B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0179" y="2922545"/>
            <a:ext cx="661821" cy="641139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7E9ECF59-258E-C84A-9CF6-E7AED9A91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0179" y="3721095"/>
            <a:ext cx="641761" cy="621706"/>
          </a:xfrm>
          <a:prstGeom prst="rect">
            <a:avLst/>
          </a:prstGeom>
        </p:spPr>
      </p:pic>
      <p:pic>
        <p:nvPicPr>
          <p:cNvPr id="33" name="Picture 32" descr="A picture containing text, sign, stop, outdoor&#10;&#10;Description automatically generated">
            <a:extLst>
              <a:ext uri="{FF2B5EF4-FFF2-40B4-BE49-F238E27FC236}">
                <a16:creationId xmlns:a16="http://schemas.microsoft.com/office/drawing/2014/main" id="{A3FAA89F-ECFF-E94E-85A2-078E34292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0179" y="4535592"/>
            <a:ext cx="641761" cy="621706"/>
          </a:xfrm>
          <a:prstGeom prst="rect">
            <a:avLst/>
          </a:prstGeom>
        </p:spPr>
      </p:pic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17EA0ED3-CE90-5E44-AE9E-22E983D7AE0F}"/>
              </a:ext>
            </a:extLst>
          </p:cNvPr>
          <p:cNvCxnSpPr>
            <a:cxnSpLocks/>
            <a:stCxn id="24" idx="3"/>
            <a:endCxn id="28" idx="1"/>
          </p:cNvCxnSpPr>
          <p:nvPr/>
        </p:nvCxnSpPr>
        <p:spPr>
          <a:xfrm flipV="1">
            <a:off x="9482532" y="3243115"/>
            <a:ext cx="1147647" cy="42999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C73E599B-D740-2242-B169-ED7A69BFA5EC}"/>
              </a:ext>
            </a:extLst>
          </p:cNvPr>
          <p:cNvCxnSpPr>
            <a:cxnSpLocks/>
            <a:stCxn id="24" idx="3"/>
            <a:endCxn id="30" idx="1"/>
          </p:cNvCxnSpPr>
          <p:nvPr/>
        </p:nvCxnSpPr>
        <p:spPr>
          <a:xfrm>
            <a:off x="9482532" y="3673111"/>
            <a:ext cx="1147647" cy="35883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8DC524C9-8D9A-4344-AE7D-1E3289530612}"/>
              </a:ext>
            </a:extLst>
          </p:cNvPr>
          <p:cNvCxnSpPr>
            <a:cxnSpLocks/>
            <a:stCxn id="24" idx="3"/>
            <a:endCxn id="33" idx="1"/>
          </p:cNvCxnSpPr>
          <p:nvPr/>
        </p:nvCxnSpPr>
        <p:spPr>
          <a:xfrm>
            <a:off x="9482532" y="3673111"/>
            <a:ext cx="1147647" cy="117333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BA96272-82CE-0B40-AEEA-29F55A4366B1}"/>
              </a:ext>
            </a:extLst>
          </p:cNvPr>
          <p:cNvSpPr txBox="1"/>
          <p:nvPr/>
        </p:nvSpPr>
        <p:spPr>
          <a:xfrm>
            <a:off x="829407" y="5643693"/>
            <a:ext cx="89600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When the repository is installed in a bespoke (default) namespace: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install resources </a:t>
            </a:r>
            <a:r>
              <a:rPr lang="en-IE" dirty="0"/>
              <a:t>is different to the repository: </a:t>
            </a:r>
            <a:r>
              <a:rPr lang="en-IE" b="1" dirty="0"/>
              <a:t>my-pkgs</a:t>
            </a:r>
            <a:r>
              <a:rPr lang="en-IE" dirty="0"/>
              <a:t>.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objects </a:t>
            </a:r>
            <a:r>
              <a:rPr lang="en-IE" dirty="0"/>
              <a:t>are installed may be changed in values manifest.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C3AC9AE-8E98-DE4A-9804-44D0C5962178}"/>
              </a:ext>
            </a:extLst>
          </p:cNvPr>
          <p:cNvSpPr/>
          <p:nvPr/>
        </p:nvSpPr>
        <p:spPr>
          <a:xfrm>
            <a:off x="6948375" y="322744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</a:t>
            </a:r>
            <a:r>
              <a:rPr lang="en-IE" sz="1200" dirty="0" err="1"/>
              <a:t>pkgs</a:t>
            </a:r>
            <a:endParaRPr lang="en-IE" sz="1200" dirty="0"/>
          </a:p>
        </p:txBody>
      </p: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50F0BCE5-CEE2-AA4C-B0E4-7453204A0007}"/>
              </a:ext>
            </a:extLst>
          </p:cNvPr>
          <p:cNvCxnSpPr>
            <a:cxnSpLocks/>
            <a:stCxn id="20" idx="3"/>
            <a:endCxn id="27" idx="0"/>
          </p:cNvCxnSpPr>
          <p:nvPr/>
        </p:nvCxnSpPr>
        <p:spPr>
          <a:xfrm flipV="1">
            <a:off x="5984794" y="3227447"/>
            <a:ext cx="1510119" cy="450103"/>
          </a:xfrm>
          <a:prstGeom prst="bentConnector4">
            <a:avLst>
              <a:gd name="adj1" fmla="val 31904"/>
              <a:gd name="adj2" fmla="val 17857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C5DABD48-4966-6C42-AFB9-9B50F4A5FFEE}"/>
              </a:ext>
            </a:extLst>
          </p:cNvPr>
          <p:cNvCxnSpPr>
            <a:cxnSpLocks/>
            <a:stCxn id="27" idx="3"/>
            <a:endCxn id="24" idx="0"/>
          </p:cNvCxnSpPr>
          <p:nvPr/>
        </p:nvCxnSpPr>
        <p:spPr>
          <a:xfrm flipV="1">
            <a:off x="8041451" y="3265338"/>
            <a:ext cx="894543" cy="369882"/>
          </a:xfrm>
          <a:prstGeom prst="bentConnector4">
            <a:avLst>
              <a:gd name="adj1" fmla="val 19451"/>
              <a:gd name="adj2" fmla="val 1720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D2B6A486-89BE-8A41-8644-7206B07E469F}"/>
              </a:ext>
            </a:extLst>
          </p:cNvPr>
          <p:cNvSpPr txBox="1"/>
          <p:nvPr/>
        </p:nvSpPr>
        <p:spPr>
          <a:xfrm>
            <a:off x="169101" y="216253"/>
            <a:ext cx="9719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/>
              <a:t>Installing with repo defaults, </a:t>
            </a:r>
            <a:r>
              <a:rPr lang="en-IE" sz="2400" dirty="0" err="1"/>
              <a:t>pkg</a:t>
            </a:r>
            <a:r>
              <a:rPr lang="en-IE" sz="2400" dirty="0"/>
              <a:t> install resources in non-default namespace </a:t>
            </a:r>
          </a:p>
        </p:txBody>
      </p:sp>
    </p:spTree>
    <p:extLst>
      <p:ext uri="{BB962C8B-B14F-4D97-AF65-F5344CB8AC3E}">
        <p14:creationId xmlns:p14="http://schemas.microsoft.com/office/powerpoint/2010/main" val="2755777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>
            <a:extLst>
              <a:ext uri="{FF2B5EF4-FFF2-40B4-BE49-F238E27FC236}">
                <a16:creationId xmlns:a16="http://schemas.microsoft.com/office/drawing/2014/main" id="{E8A75F30-AE22-224D-BE76-4C83EDE2A7A5}"/>
              </a:ext>
            </a:extLst>
          </p:cNvPr>
          <p:cNvSpPr/>
          <p:nvPr/>
        </p:nvSpPr>
        <p:spPr>
          <a:xfrm>
            <a:off x="9591829" y="274851"/>
            <a:ext cx="1187669" cy="124022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Package</a:t>
            </a:r>
          </a:p>
          <a:p>
            <a:pPr algn="ctr"/>
            <a:r>
              <a:rPr lang="en-IE" dirty="0"/>
              <a:t>Repository</a:t>
            </a:r>
          </a:p>
        </p:txBody>
      </p:sp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924447" y="1805255"/>
            <a:ext cx="10252277" cy="985329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repository add tce-repo --url projects.registry.vmware.com/tce/main:stable</a:t>
            </a:r>
          </a:p>
        </p:txBody>
      </p:sp>
      <p:cxnSp>
        <p:nvCxnSpPr>
          <p:cNvPr id="7" name="Elbow Connector 6">
            <a:extLst>
              <a:ext uri="{FF2B5EF4-FFF2-40B4-BE49-F238E27FC236}">
                <a16:creationId xmlns:a16="http://schemas.microsoft.com/office/drawing/2014/main" id="{7AA238FB-507C-E04E-92FC-9CB98F94B840}"/>
              </a:ext>
            </a:extLst>
          </p:cNvPr>
          <p:cNvCxnSpPr>
            <a:cxnSpLocks/>
            <a:stCxn id="5" idx="3"/>
            <a:endCxn id="4" idx="2"/>
          </p:cNvCxnSpPr>
          <p:nvPr/>
        </p:nvCxnSpPr>
        <p:spPr>
          <a:xfrm rot="5400000" flipH="1" flipV="1">
            <a:off x="7366061" y="-420512"/>
            <a:ext cx="910293" cy="35412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6CDED72E-4C40-D04F-A773-B0BB1D690640}"/>
              </a:ext>
            </a:extLst>
          </p:cNvPr>
          <p:cNvSpPr/>
          <p:nvPr/>
        </p:nvSpPr>
        <p:spPr>
          <a:xfrm>
            <a:off x="1009302" y="3167658"/>
            <a:ext cx="9176362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3179805" y="4681148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4514620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5849435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7851658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7087029" y="4821736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3396056" y="3743262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4578208" y="3743262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5760360" y="3743262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6942511" y="3760023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8177041" y="3760023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5" idx="0"/>
            <a:endCxn id="20" idx="0"/>
          </p:cNvCxnSpPr>
          <p:nvPr/>
        </p:nvCxnSpPr>
        <p:spPr>
          <a:xfrm flipH="1">
            <a:off x="7489049" y="2297920"/>
            <a:ext cx="3687675" cy="1462103"/>
          </a:xfrm>
          <a:prstGeom prst="bentConnector4">
            <a:avLst>
              <a:gd name="adj1" fmla="val -6199"/>
              <a:gd name="adj2" fmla="val 668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2B0B6F7-CD71-E848-AAD5-3EA0F66A92C7}"/>
              </a:ext>
            </a:extLst>
          </p:cNvPr>
          <p:cNvSpPr txBox="1"/>
          <p:nvPr/>
        </p:nvSpPr>
        <p:spPr>
          <a:xfrm>
            <a:off x="2802225" y="6148490"/>
            <a:ext cx="5865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Repositories are added to the </a:t>
            </a:r>
            <a:r>
              <a:rPr lang="en-IE" b="1" dirty="0"/>
              <a:t>default</a:t>
            </a:r>
            <a:r>
              <a:rPr lang="en-IE" dirty="0"/>
              <a:t> namespace, by default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9EFC1D4-9C78-0C4E-B545-E49EFCDF8C03}"/>
              </a:ext>
            </a:extLst>
          </p:cNvPr>
          <p:cNvSpPr txBox="1"/>
          <p:nvPr/>
        </p:nvSpPr>
        <p:spPr>
          <a:xfrm>
            <a:off x="1985932" y="4021633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i="1" dirty="0"/>
              <a:t>namespaces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F42847-057C-0342-8CD4-486388AFBD74}"/>
              </a:ext>
            </a:extLst>
          </p:cNvPr>
          <p:cNvSpPr txBox="1"/>
          <p:nvPr/>
        </p:nvSpPr>
        <p:spPr>
          <a:xfrm>
            <a:off x="1009302" y="538028"/>
            <a:ext cx="3070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/>
              <a:t>Installing with defaults </a:t>
            </a:r>
          </a:p>
        </p:txBody>
      </p:sp>
    </p:spTree>
    <p:extLst>
      <p:ext uri="{BB962C8B-B14F-4D97-AF65-F5344CB8AC3E}">
        <p14:creationId xmlns:p14="http://schemas.microsoft.com/office/powerpoint/2010/main" val="789223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D85504-EF35-6249-BE22-4308B52D60C6}"/>
              </a:ext>
            </a:extLst>
          </p:cNvPr>
          <p:cNvSpPr txBox="1"/>
          <p:nvPr/>
        </p:nvSpPr>
        <p:spPr>
          <a:xfrm>
            <a:off x="625366" y="2047707"/>
            <a:ext cx="10941268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% tanzu package install certmgr -p cert-manager.community.tanzu.vmware.com -v 1.5.1 -n my-</a:t>
            </a:r>
            <a:r>
              <a:rPr lang="en-IE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pkgs</a:t>
            </a:r>
            <a:endParaRPr lang="en-IE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 Installing package 'cert-manager.community.tanzu.vmware.com'</a:t>
            </a:r>
          </a:p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 Getting namespace 'my-</a:t>
            </a:r>
            <a:r>
              <a:rPr lang="en-IE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pkgs</a:t>
            </a:r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 Getting package metadata for 'cert-manager.community.tanzu.vmware.com'</a:t>
            </a:r>
          </a:p>
          <a:p>
            <a:endParaRPr lang="en-IE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Error: failed to find a package with name 'cert-manager.community.tanzu.vmware.com' in namespace 'my-</a:t>
            </a:r>
            <a:r>
              <a:rPr lang="en-IE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pkgs</a:t>
            </a:r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': </a:t>
            </a:r>
            <a:r>
              <a:rPr lang="en-IE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internalpackagemetadatas.internal.packaging.carvel.dev</a:t>
            </a:r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"cert-manager.community.tanzu.vmware.com" not found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20C205-E90F-C846-9ED2-7DD0E6A1DD4E}"/>
              </a:ext>
            </a:extLst>
          </p:cNvPr>
          <p:cNvSpPr txBox="1"/>
          <p:nvPr/>
        </p:nvSpPr>
        <p:spPr>
          <a:xfrm>
            <a:off x="681056" y="1597438"/>
            <a:ext cx="106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/>
              <a:t>Observation</a:t>
            </a:r>
            <a:r>
              <a:rPr lang="en-IE" dirty="0"/>
              <a:t>: Attempt to install </a:t>
            </a:r>
            <a:r>
              <a:rPr lang="en-IE" dirty="0" err="1"/>
              <a:t>pkg</a:t>
            </a:r>
            <a:r>
              <a:rPr lang="en-IE" dirty="0"/>
              <a:t> install resources in non-default namespace when repo is installed in default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E9D677-5DC1-1D40-BBF2-875AEC8ECA3C}"/>
              </a:ext>
            </a:extLst>
          </p:cNvPr>
          <p:cNvSpPr txBox="1"/>
          <p:nvPr/>
        </p:nvSpPr>
        <p:spPr>
          <a:xfrm>
            <a:off x="1009302" y="538028"/>
            <a:ext cx="8166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/>
              <a:t>Installing with repo default, non-default </a:t>
            </a:r>
            <a:r>
              <a:rPr lang="en-IE" sz="2400" dirty="0" err="1"/>
              <a:t>pkg</a:t>
            </a:r>
            <a:r>
              <a:rPr lang="en-IE" sz="2400" dirty="0"/>
              <a:t> install namespace </a:t>
            </a: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CDCDF802-3D8D-F447-9814-425027CFB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8557" y="5149362"/>
            <a:ext cx="4737100" cy="1092200"/>
          </a:xfrm>
          <a:prstGeom prst="rect">
            <a:avLst/>
          </a:prstGeom>
        </p:spPr>
      </p:pic>
      <p:sp>
        <p:nvSpPr>
          <p:cNvPr id="9" name="Right Arrow 8">
            <a:extLst>
              <a:ext uri="{FF2B5EF4-FFF2-40B4-BE49-F238E27FC236}">
                <a16:creationId xmlns:a16="http://schemas.microsoft.com/office/drawing/2014/main" id="{B1897917-F411-DE46-9535-A38ADE8BCBAA}"/>
              </a:ext>
            </a:extLst>
          </p:cNvPr>
          <p:cNvSpPr/>
          <p:nvPr/>
        </p:nvSpPr>
        <p:spPr>
          <a:xfrm>
            <a:off x="4767385" y="5267569"/>
            <a:ext cx="1680307" cy="875323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EXCEPT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F5E5C1-59B4-E24A-9150-C15A823E8EF3}"/>
              </a:ext>
            </a:extLst>
          </p:cNvPr>
          <p:cNvSpPr txBox="1"/>
          <p:nvPr/>
        </p:nvSpPr>
        <p:spPr>
          <a:xfrm>
            <a:off x="681056" y="4196247"/>
            <a:ext cx="7537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This issue occurs for default namespace and non-default namespace. </a:t>
            </a:r>
          </a:p>
          <a:p>
            <a:r>
              <a:rPr lang="en-IE" dirty="0"/>
              <a:t>Repo namespace and package install resources must be the same namespace.</a:t>
            </a:r>
          </a:p>
        </p:txBody>
      </p:sp>
    </p:spTree>
    <p:extLst>
      <p:ext uri="{BB962C8B-B14F-4D97-AF65-F5344CB8AC3E}">
        <p14:creationId xmlns:p14="http://schemas.microsoft.com/office/powerpoint/2010/main" val="4008273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65FD-F2FB-A94B-8FCA-06D5DE4C7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013" y="1122363"/>
            <a:ext cx="11400312" cy="2387600"/>
          </a:xfrm>
        </p:spPr>
        <p:txBody>
          <a:bodyPr>
            <a:normAutofit fontScale="90000"/>
          </a:bodyPr>
          <a:lstStyle/>
          <a:p>
            <a:r>
              <a:rPr lang="en-IE" dirty="0"/>
              <a:t>Test #6</a:t>
            </a:r>
            <a:br>
              <a:rPr lang="en-IE" dirty="0"/>
            </a:br>
            <a:r>
              <a:rPr lang="en-IE" dirty="0"/>
              <a:t>Installing repository in non-default namespace (tanzu-</a:t>
            </a:r>
            <a:r>
              <a:rPr lang="en-IE" dirty="0" err="1"/>
              <a:t>pkg</a:t>
            </a:r>
            <a:r>
              <a:rPr lang="en-IE" dirty="0"/>
              <a:t>-repo-global) and </a:t>
            </a:r>
            <a:r>
              <a:rPr lang="en-IE" dirty="0" err="1"/>
              <a:t>pkg</a:t>
            </a:r>
            <a:r>
              <a:rPr lang="en-IE" dirty="0"/>
              <a:t> resources in different namespace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E31476-514D-7046-9EF9-E11AD513A5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Repository – </a:t>
            </a:r>
            <a:r>
              <a:rPr lang="en-IE" b="1" dirty="0"/>
              <a:t>non-default</a:t>
            </a:r>
            <a:r>
              <a:rPr lang="en-IE" dirty="0"/>
              <a:t> (</a:t>
            </a:r>
            <a:r>
              <a:rPr lang="en-IE" b="1" dirty="0"/>
              <a:t>tanzu-</a:t>
            </a:r>
            <a:r>
              <a:rPr lang="en-IE" b="1" dirty="0" err="1"/>
              <a:t>pkg</a:t>
            </a:r>
            <a:r>
              <a:rPr lang="en-IE" b="1" dirty="0"/>
              <a:t>-repo-global</a:t>
            </a:r>
            <a:r>
              <a:rPr lang="en-IE" dirty="0"/>
              <a:t>)</a:t>
            </a:r>
          </a:p>
          <a:p>
            <a:r>
              <a:rPr lang="en-IE" dirty="0"/>
              <a:t>Package install resource – </a:t>
            </a:r>
            <a:r>
              <a:rPr lang="en-IE" b="1" dirty="0"/>
              <a:t>non-default </a:t>
            </a:r>
            <a:r>
              <a:rPr lang="en-IE" dirty="0"/>
              <a:t>(different to repo)</a:t>
            </a:r>
          </a:p>
          <a:p>
            <a:r>
              <a:rPr lang="en-IE" dirty="0"/>
              <a:t>Package object – default</a:t>
            </a:r>
          </a:p>
        </p:txBody>
      </p:sp>
    </p:spTree>
    <p:extLst>
      <p:ext uri="{BB962C8B-B14F-4D97-AF65-F5344CB8AC3E}">
        <p14:creationId xmlns:p14="http://schemas.microsoft.com/office/powerpoint/2010/main" val="2151351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>
            <a:extLst>
              <a:ext uri="{FF2B5EF4-FFF2-40B4-BE49-F238E27FC236}">
                <a16:creationId xmlns:a16="http://schemas.microsoft.com/office/drawing/2014/main" id="{E8A75F30-AE22-224D-BE76-4C83EDE2A7A5}"/>
              </a:ext>
            </a:extLst>
          </p:cNvPr>
          <p:cNvSpPr/>
          <p:nvPr/>
        </p:nvSpPr>
        <p:spPr>
          <a:xfrm>
            <a:off x="9888813" y="462420"/>
            <a:ext cx="1187669" cy="124022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Package</a:t>
            </a:r>
          </a:p>
          <a:p>
            <a:pPr algn="ctr"/>
            <a:r>
              <a:rPr lang="en-IE" dirty="0"/>
              <a:t>Repository</a:t>
            </a:r>
          </a:p>
        </p:txBody>
      </p:sp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924447" y="1805255"/>
            <a:ext cx="10252277" cy="985329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repository add tce-repo --url projects.registry.vmware.com/tce/main:stable \</a:t>
            </a:r>
          </a:p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-n tanzu-package-repo-global</a:t>
            </a:r>
          </a:p>
        </p:txBody>
      </p:sp>
      <p:cxnSp>
        <p:nvCxnSpPr>
          <p:cNvPr id="7" name="Elbow Connector 6">
            <a:extLst>
              <a:ext uri="{FF2B5EF4-FFF2-40B4-BE49-F238E27FC236}">
                <a16:creationId xmlns:a16="http://schemas.microsoft.com/office/drawing/2014/main" id="{7AA238FB-507C-E04E-92FC-9CB98F94B840}"/>
              </a:ext>
            </a:extLst>
          </p:cNvPr>
          <p:cNvCxnSpPr>
            <a:cxnSpLocks/>
            <a:stCxn id="5" idx="3"/>
            <a:endCxn id="4" idx="2"/>
          </p:cNvCxnSpPr>
          <p:nvPr/>
        </p:nvCxnSpPr>
        <p:spPr>
          <a:xfrm rot="5400000" flipH="1" flipV="1">
            <a:off x="7608337" y="-475220"/>
            <a:ext cx="722724" cy="383822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6CDED72E-4C40-D04F-A773-B0BB1D690640}"/>
              </a:ext>
            </a:extLst>
          </p:cNvPr>
          <p:cNvSpPr/>
          <p:nvPr/>
        </p:nvSpPr>
        <p:spPr>
          <a:xfrm>
            <a:off x="1009302" y="3167658"/>
            <a:ext cx="9176362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3179805" y="4681148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4514620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5849435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7851658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7087029" y="4821736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3396056" y="3743262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4578208" y="3743262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5760360" y="3743262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6942511" y="3760023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tanzu-package-repo-global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8177041" y="3760023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5" idx="0"/>
            <a:endCxn id="20" idx="0"/>
          </p:cNvCxnSpPr>
          <p:nvPr/>
        </p:nvCxnSpPr>
        <p:spPr>
          <a:xfrm flipH="1">
            <a:off x="7489049" y="2297920"/>
            <a:ext cx="3687675" cy="1462103"/>
          </a:xfrm>
          <a:prstGeom prst="bentConnector4">
            <a:avLst>
              <a:gd name="adj1" fmla="val -6199"/>
              <a:gd name="adj2" fmla="val 668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2B0B6F7-CD71-E848-AAD5-3EA0F66A92C7}"/>
              </a:ext>
            </a:extLst>
          </p:cNvPr>
          <p:cNvSpPr txBox="1"/>
          <p:nvPr/>
        </p:nvSpPr>
        <p:spPr>
          <a:xfrm>
            <a:off x="2261489" y="6138724"/>
            <a:ext cx="7669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Repositories are added to the </a:t>
            </a:r>
            <a:r>
              <a:rPr lang="en-IE" b="1" dirty="0"/>
              <a:t>tanzu-package-repo-global</a:t>
            </a:r>
            <a:r>
              <a:rPr lang="en-IE" dirty="0"/>
              <a:t> namespace, by default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9EFC1D4-9C78-0C4E-B545-E49EFCDF8C03}"/>
              </a:ext>
            </a:extLst>
          </p:cNvPr>
          <p:cNvSpPr txBox="1"/>
          <p:nvPr/>
        </p:nvSpPr>
        <p:spPr>
          <a:xfrm>
            <a:off x="1985932" y="4021633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i="1" dirty="0"/>
              <a:t>namespaces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F42847-057C-0342-8CD4-486388AFBD74}"/>
              </a:ext>
            </a:extLst>
          </p:cNvPr>
          <p:cNvSpPr txBox="1"/>
          <p:nvPr/>
        </p:nvSpPr>
        <p:spPr>
          <a:xfrm>
            <a:off x="1009302" y="538028"/>
            <a:ext cx="7469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/>
              <a:t>Installing with </a:t>
            </a:r>
            <a:r>
              <a:rPr lang="en-IE" sz="2400" b="1" dirty="0"/>
              <a:t>tanzu-package-repo-global</a:t>
            </a:r>
            <a:r>
              <a:rPr lang="en-IE" sz="2400" dirty="0"/>
              <a:t> repo namespace</a:t>
            </a:r>
          </a:p>
        </p:txBody>
      </p:sp>
    </p:spTree>
    <p:extLst>
      <p:ext uri="{BB962C8B-B14F-4D97-AF65-F5344CB8AC3E}">
        <p14:creationId xmlns:p14="http://schemas.microsoft.com/office/powerpoint/2010/main" val="4046645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861662" y="1390235"/>
            <a:ext cx="10537370" cy="899647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kubectl create ns my-</a:t>
            </a:r>
            <a:r>
              <a:rPr lang="en-IE" sz="12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pkgs</a:t>
            </a:r>
            <a:endParaRPr lang="en-IE" sz="12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namespace/my-</a:t>
            </a:r>
            <a:r>
              <a:rPr lang="en-IE" sz="12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pkgs</a:t>
            </a:r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created </a:t>
            </a:r>
          </a:p>
          <a:p>
            <a:endParaRPr lang="en-IE" sz="12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install certmgr -p cert-manager.community.tanzu.vmware.com -v 1.5.1 -n my-</a:t>
            </a:r>
            <a:r>
              <a:rPr lang="en-IE" sz="12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pkgs</a:t>
            </a:r>
            <a:endParaRPr lang="en-IE" sz="12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1896271" y="4211367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3556903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4891718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6893941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6129312" y="4351956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1359619" y="326977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2535559" y="325301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3710799" y="325301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4891718" y="326977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tanzu-</a:t>
            </a:r>
            <a:r>
              <a:rPr lang="en-IE" sz="1100" dirty="0" err="1"/>
              <a:t>pkg</a:t>
            </a:r>
            <a:r>
              <a:rPr lang="en-IE" sz="1100" dirty="0"/>
              <a:t>-</a:t>
            </a:r>
            <a:r>
              <a:rPr lang="en-IE" sz="1100" dirty="0" err="1"/>
              <a:t>reo</a:t>
            </a:r>
            <a:r>
              <a:rPr lang="en-IE" sz="1100" dirty="0"/>
              <a:t>-global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6054588" y="3539820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0" idx="0"/>
            <a:endCxn id="5" idx="1"/>
          </p:cNvCxnSpPr>
          <p:nvPr/>
        </p:nvCxnSpPr>
        <p:spPr>
          <a:xfrm rot="5400000" flipH="1" flipV="1">
            <a:off x="5294354" y="2433785"/>
            <a:ext cx="979895" cy="692091"/>
          </a:xfrm>
          <a:prstGeom prst="bentConnector3">
            <a:avLst>
              <a:gd name="adj1" fmla="val 7392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7C7F957-E692-194B-A9CD-7241BCE0A311}"/>
              </a:ext>
            </a:extLst>
          </p:cNvPr>
          <p:cNvSpPr/>
          <p:nvPr/>
        </p:nvSpPr>
        <p:spPr>
          <a:xfrm>
            <a:off x="621981" y="2717716"/>
            <a:ext cx="10931390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C62415D-531E-E449-B415-1ACB2CD4B711}"/>
              </a:ext>
            </a:extLst>
          </p:cNvPr>
          <p:cNvSpPr/>
          <p:nvPr/>
        </p:nvSpPr>
        <p:spPr>
          <a:xfrm>
            <a:off x="8389456" y="3265338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tanzu-certificates</a:t>
            </a:r>
          </a:p>
        </p:txBody>
      </p:sp>
      <p:pic>
        <p:nvPicPr>
          <p:cNvPr id="28" name="Picture 27" descr="A picture containing text, sign, outdoor, clipart&#10;&#10;Description automatically generated">
            <a:extLst>
              <a:ext uri="{FF2B5EF4-FFF2-40B4-BE49-F238E27FC236}">
                <a16:creationId xmlns:a16="http://schemas.microsoft.com/office/drawing/2014/main" id="{A2D3D3B3-0C68-8C49-A053-208D8A51B5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0179" y="2922545"/>
            <a:ext cx="661821" cy="641139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7E9ECF59-258E-C84A-9CF6-E7AED9A916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0179" y="3721095"/>
            <a:ext cx="641761" cy="621706"/>
          </a:xfrm>
          <a:prstGeom prst="rect">
            <a:avLst/>
          </a:prstGeom>
        </p:spPr>
      </p:pic>
      <p:pic>
        <p:nvPicPr>
          <p:cNvPr id="33" name="Picture 32" descr="A picture containing text, sign, stop, outdoor&#10;&#10;Description automatically generated">
            <a:extLst>
              <a:ext uri="{FF2B5EF4-FFF2-40B4-BE49-F238E27FC236}">
                <a16:creationId xmlns:a16="http://schemas.microsoft.com/office/drawing/2014/main" id="{A3FAA89F-ECFF-E94E-85A2-078E34292A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30179" y="4535592"/>
            <a:ext cx="641761" cy="621706"/>
          </a:xfrm>
          <a:prstGeom prst="rect">
            <a:avLst/>
          </a:prstGeom>
        </p:spPr>
      </p:pic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17EA0ED3-CE90-5E44-AE9E-22E983D7AE0F}"/>
              </a:ext>
            </a:extLst>
          </p:cNvPr>
          <p:cNvCxnSpPr>
            <a:cxnSpLocks/>
            <a:stCxn id="24" idx="3"/>
            <a:endCxn id="28" idx="1"/>
          </p:cNvCxnSpPr>
          <p:nvPr/>
        </p:nvCxnSpPr>
        <p:spPr>
          <a:xfrm flipV="1">
            <a:off x="9482532" y="3243115"/>
            <a:ext cx="1147647" cy="42999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C73E599B-D740-2242-B169-ED7A69BFA5EC}"/>
              </a:ext>
            </a:extLst>
          </p:cNvPr>
          <p:cNvCxnSpPr>
            <a:cxnSpLocks/>
            <a:stCxn id="24" idx="3"/>
            <a:endCxn id="30" idx="1"/>
          </p:cNvCxnSpPr>
          <p:nvPr/>
        </p:nvCxnSpPr>
        <p:spPr>
          <a:xfrm>
            <a:off x="9482532" y="3673111"/>
            <a:ext cx="1147647" cy="35883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8DC524C9-8D9A-4344-AE7D-1E3289530612}"/>
              </a:ext>
            </a:extLst>
          </p:cNvPr>
          <p:cNvCxnSpPr>
            <a:cxnSpLocks/>
            <a:stCxn id="24" idx="3"/>
            <a:endCxn id="33" idx="1"/>
          </p:cNvCxnSpPr>
          <p:nvPr/>
        </p:nvCxnSpPr>
        <p:spPr>
          <a:xfrm>
            <a:off x="9482532" y="3673111"/>
            <a:ext cx="1147647" cy="117333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BA96272-82CE-0B40-AEEA-29F55A4366B1}"/>
              </a:ext>
            </a:extLst>
          </p:cNvPr>
          <p:cNvSpPr txBox="1"/>
          <p:nvPr/>
        </p:nvSpPr>
        <p:spPr>
          <a:xfrm>
            <a:off x="829407" y="5643693"/>
            <a:ext cx="101862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When the repository is installed in </a:t>
            </a:r>
            <a:r>
              <a:rPr lang="en-IE" b="1" dirty="0"/>
              <a:t>tanzu-</a:t>
            </a:r>
            <a:r>
              <a:rPr lang="en-IE" b="1" dirty="0" err="1"/>
              <a:t>pkg</a:t>
            </a:r>
            <a:r>
              <a:rPr lang="en-IE" b="1" dirty="0"/>
              <a:t>-repo-global</a:t>
            </a:r>
            <a:r>
              <a:rPr lang="en-IE" dirty="0"/>
              <a:t> the namespace: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install resources</a:t>
            </a:r>
            <a:r>
              <a:rPr lang="en-IE" dirty="0"/>
              <a:t> is not the same as the repo – </a:t>
            </a:r>
            <a:r>
              <a:rPr lang="en-IE" b="1" dirty="0"/>
              <a:t>my-pkgs</a:t>
            </a:r>
            <a:r>
              <a:rPr lang="en-IE" dirty="0"/>
              <a:t>.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objects </a:t>
            </a:r>
            <a:r>
              <a:rPr lang="en-IE" dirty="0"/>
              <a:t>are installed is the </a:t>
            </a:r>
            <a:r>
              <a:rPr lang="en-IE" b="1" dirty="0"/>
              <a:t>default</a:t>
            </a:r>
            <a:r>
              <a:rPr lang="en-IE" dirty="0"/>
              <a:t> may be changed in values manifest.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C3AC9AE-8E98-DE4A-9804-44D0C5962178}"/>
              </a:ext>
            </a:extLst>
          </p:cNvPr>
          <p:cNvSpPr/>
          <p:nvPr/>
        </p:nvSpPr>
        <p:spPr>
          <a:xfrm>
            <a:off x="6948375" y="322744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</a:t>
            </a:r>
            <a:r>
              <a:rPr lang="en-IE" sz="1200" dirty="0" err="1"/>
              <a:t>pkgs</a:t>
            </a:r>
            <a:endParaRPr lang="en-IE" sz="1200" dirty="0"/>
          </a:p>
        </p:txBody>
      </p: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50F0BCE5-CEE2-AA4C-B0E4-7453204A0007}"/>
              </a:ext>
            </a:extLst>
          </p:cNvPr>
          <p:cNvCxnSpPr>
            <a:cxnSpLocks/>
            <a:stCxn id="20" idx="3"/>
            <a:endCxn id="27" idx="0"/>
          </p:cNvCxnSpPr>
          <p:nvPr/>
        </p:nvCxnSpPr>
        <p:spPr>
          <a:xfrm flipV="1">
            <a:off x="5984794" y="3227447"/>
            <a:ext cx="1510119" cy="450103"/>
          </a:xfrm>
          <a:prstGeom prst="bentConnector4">
            <a:avLst>
              <a:gd name="adj1" fmla="val 31904"/>
              <a:gd name="adj2" fmla="val 17857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C5DABD48-4966-6C42-AFB9-9B50F4A5FFEE}"/>
              </a:ext>
            </a:extLst>
          </p:cNvPr>
          <p:cNvCxnSpPr>
            <a:cxnSpLocks/>
            <a:stCxn id="27" idx="3"/>
            <a:endCxn id="24" idx="0"/>
          </p:cNvCxnSpPr>
          <p:nvPr/>
        </p:nvCxnSpPr>
        <p:spPr>
          <a:xfrm flipV="1">
            <a:off x="8041451" y="3265338"/>
            <a:ext cx="894543" cy="369882"/>
          </a:xfrm>
          <a:prstGeom prst="bentConnector4">
            <a:avLst>
              <a:gd name="adj1" fmla="val 19451"/>
              <a:gd name="adj2" fmla="val 1720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69C3E5A2-5E62-DE4C-B378-7837EE6D6F20}"/>
              </a:ext>
            </a:extLst>
          </p:cNvPr>
          <p:cNvSpPr txBox="1"/>
          <p:nvPr/>
        </p:nvSpPr>
        <p:spPr>
          <a:xfrm>
            <a:off x="1009302" y="538028"/>
            <a:ext cx="7538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/>
              <a:t>Installing with </a:t>
            </a:r>
            <a:r>
              <a:rPr lang="en-IE" sz="2400" b="1" dirty="0"/>
              <a:t>tanzu-package-repo-global</a:t>
            </a:r>
            <a:r>
              <a:rPr lang="en-IE" sz="2400" dirty="0"/>
              <a:t> repo namespace</a:t>
            </a:r>
          </a:p>
        </p:txBody>
      </p:sp>
    </p:spTree>
    <p:extLst>
      <p:ext uri="{BB962C8B-B14F-4D97-AF65-F5344CB8AC3E}">
        <p14:creationId xmlns:p14="http://schemas.microsoft.com/office/powerpoint/2010/main" val="2593802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65FD-F2FB-A94B-8FCA-06D5DE4C7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013" y="1122363"/>
            <a:ext cx="11400312" cy="2387600"/>
          </a:xfrm>
        </p:spPr>
        <p:txBody>
          <a:bodyPr>
            <a:normAutofit fontScale="90000"/>
          </a:bodyPr>
          <a:lstStyle/>
          <a:p>
            <a:r>
              <a:rPr lang="en-IE" dirty="0"/>
              <a:t>Test #7</a:t>
            </a:r>
            <a:br>
              <a:rPr lang="en-IE" dirty="0"/>
            </a:br>
            <a:r>
              <a:rPr lang="en-IE" dirty="0"/>
              <a:t>Installing repository in non-default namespace (tanzu-</a:t>
            </a:r>
            <a:r>
              <a:rPr lang="en-IE" dirty="0" err="1"/>
              <a:t>pkg</a:t>
            </a:r>
            <a:r>
              <a:rPr lang="en-IE" dirty="0"/>
              <a:t>-repo-global) and </a:t>
            </a:r>
            <a:r>
              <a:rPr lang="en-IE" dirty="0" err="1"/>
              <a:t>pkg</a:t>
            </a:r>
            <a:r>
              <a:rPr lang="en-IE" dirty="0"/>
              <a:t> resources in different namespace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E31476-514D-7046-9EF9-E11AD513A5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Repository – </a:t>
            </a:r>
            <a:r>
              <a:rPr lang="en-IE" b="1" dirty="0"/>
              <a:t>non-default</a:t>
            </a:r>
            <a:r>
              <a:rPr lang="en-IE" dirty="0"/>
              <a:t> (</a:t>
            </a:r>
            <a:r>
              <a:rPr lang="en-IE" b="1" dirty="0"/>
              <a:t>tanzu-</a:t>
            </a:r>
            <a:r>
              <a:rPr lang="en-IE" b="1" dirty="0" err="1"/>
              <a:t>pkg</a:t>
            </a:r>
            <a:r>
              <a:rPr lang="en-IE" b="1" dirty="0"/>
              <a:t>-repo-global</a:t>
            </a:r>
            <a:r>
              <a:rPr lang="en-IE" dirty="0"/>
              <a:t>)</a:t>
            </a:r>
          </a:p>
          <a:p>
            <a:r>
              <a:rPr lang="en-IE" dirty="0"/>
              <a:t>Package install resource – </a:t>
            </a:r>
            <a:r>
              <a:rPr lang="en-IE" b="1" dirty="0"/>
              <a:t>non-default </a:t>
            </a:r>
            <a:r>
              <a:rPr lang="en-IE" dirty="0"/>
              <a:t>(different to repo)</a:t>
            </a:r>
          </a:p>
          <a:p>
            <a:r>
              <a:rPr lang="en-IE" dirty="0"/>
              <a:t>Package object – </a:t>
            </a:r>
            <a:r>
              <a:rPr lang="en-IE" b="1" dirty="0"/>
              <a:t>non-default</a:t>
            </a:r>
          </a:p>
        </p:txBody>
      </p:sp>
    </p:spTree>
    <p:extLst>
      <p:ext uri="{BB962C8B-B14F-4D97-AF65-F5344CB8AC3E}">
        <p14:creationId xmlns:p14="http://schemas.microsoft.com/office/powerpoint/2010/main" val="498926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236959" y="1375232"/>
            <a:ext cx="8381138" cy="694607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install certmgr -p cert-manager.community.tanzu.vmware.com \</a:t>
            </a:r>
          </a:p>
          <a:p>
            <a:r>
              <a:rPr lang="en-IE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--namespace my-</a:t>
            </a:r>
            <a:r>
              <a:rPr lang="en-IE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pkgs</a:t>
            </a:r>
            <a:r>
              <a:rPr lang="en-IE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-v 1.5.1 --values-file values.yaml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1896271" y="4211367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3556903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4891718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6893941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6129312" y="4351956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878559" y="326998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2054499" y="3253219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3229739" y="3253219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4408356" y="3243978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9F0E4-32C1-0B4F-B760-94940FF2E340}"/>
              </a:ext>
            </a:extLst>
          </p:cNvPr>
          <p:cNvSpPr/>
          <p:nvPr/>
        </p:nvSpPr>
        <p:spPr>
          <a:xfrm>
            <a:off x="6082452" y="325112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tanzu-package-repo-global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5501432" y="3269980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1" idx="0"/>
            <a:endCxn id="31" idx="2"/>
          </p:cNvCxnSpPr>
          <p:nvPr/>
        </p:nvCxnSpPr>
        <p:spPr>
          <a:xfrm rot="16200000" flipV="1">
            <a:off x="3365830" y="-12040"/>
            <a:ext cx="1272193" cy="5254128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7C7F957-E692-194B-A9CD-7241BCE0A311}"/>
              </a:ext>
            </a:extLst>
          </p:cNvPr>
          <p:cNvSpPr/>
          <p:nvPr/>
        </p:nvSpPr>
        <p:spPr>
          <a:xfrm>
            <a:off x="621981" y="2717716"/>
            <a:ext cx="10931390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C62415D-531E-E449-B415-1ACB2CD4B711}"/>
              </a:ext>
            </a:extLst>
          </p:cNvPr>
          <p:cNvSpPr/>
          <p:nvPr/>
        </p:nvSpPr>
        <p:spPr>
          <a:xfrm>
            <a:off x="8564637" y="3245971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my-certificates</a:t>
            </a:r>
          </a:p>
        </p:txBody>
      </p:sp>
      <p:pic>
        <p:nvPicPr>
          <p:cNvPr id="28" name="Picture 27" descr="A picture containing text, sign, outdoor, clipart&#10;&#10;Description automatically generated">
            <a:extLst>
              <a:ext uri="{FF2B5EF4-FFF2-40B4-BE49-F238E27FC236}">
                <a16:creationId xmlns:a16="http://schemas.microsoft.com/office/drawing/2014/main" id="{A2D3D3B3-0C68-8C49-A053-208D8A51B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3915" y="2853670"/>
            <a:ext cx="661821" cy="641139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7E9ECF59-258E-C84A-9CF6-E7AED9A91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3915" y="3652220"/>
            <a:ext cx="641761" cy="621706"/>
          </a:xfrm>
          <a:prstGeom prst="rect">
            <a:avLst/>
          </a:prstGeom>
        </p:spPr>
      </p:pic>
      <p:pic>
        <p:nvPicPr>
          <p:cNvPr id="33" name="Picture 32" descr="A picture containing text, sign, stop, outdoor&#10;&#10;Description automatically generated">
            <a:extLst>
              <a:ext uri="{FF2B5EF4-FFF2-40B4-BE49-F238E27FC236}">
                <a16:creationId xmlns:a16="http://schemas.microsoft.com/office/drawing/2014/main" id="{A3FAA89F-ECFF-E94E-85A2-078E34292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3915" y="4466717"/>
            <a:ext cx="641761" cy="621706"/>
          </a:xfrm>
          <a:prstGeom prst="rect">
            <a:avLst/>
          </a:prstGeom>
        </p:spPr>
      </p:pic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145696B7-A6D0-154D-A674-ED96C4283B35}"/>
              </a:ext>
            </a:extLst>
          </p:cNvPr>
          <p:cNvCxnSpPr>
            <a:cxnSpLocks/>
            <a:stCxn id="26" idx="2"/>
            <a:endCxn id="24" idx="0"/>
          </p:cNvCxnSpPr>
          <p:nvPr/>
        </p:nvCxnSpPr>
        <p:spPr>
          <a:xfrm rot="5400000">
            <a:off x="9038288" y="1631485"/>
            <a:ext cx="1687374" cy="154159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17EA0ED3-CE90-5E44-AE9E-22E983D7AE0F}"/>
              </a:ext>
            </a:extLst>
          </p:cNvPr>
          <p:cNvCxnSpPr>
            <a:cxnSpLocks/>
            <a:stCxn id="24" idx="3"/>
            <a:endCxn id="28" idx="1"/>
          </p:cNvCxnSpPr>
          <p:nvPr/>
        </p:nvCxnSpPr>
        <p:spPr>
          <a:xfrm flipV="1">
            <a:off x="9657713" y="3174240"/>
            <a:ext cx="476202" cy="47950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C73E599B-D740-2242-B169-ED7A69BFA5EC}"/>
              </a:ext>
            </a:extLst>
          </p:cNvPr>
          <p:cNvCxnSpPr>
            <a:cxnSpLocks/>
            <a:stCxn id="24" idx="3"/>
            <a:endCxn id="30" idx="1"/>
          </p:cNvCxnSpPr>
          <p:nvPr/>
        </p:nvCxnSpPr>
        <p:spPr>
          <a:xfrm>
            <a:off x="9657713" y="3653744"/>
            <a:ext cx="476202" cy="30932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8DC524C9-8D9A-4344-AE7D-1E3289530612}"/>
              </a:ext>
            </a:extLst>
          </p:cNvPr>
          <p:cNvCxnSpPr>
            <a:cxnSpLocks/>
            <a:stCxn id="24" idx="3"/>
            <a:endCxn id="33" idx="1"/>
          </p:cNvCxnSpPr>
          <p:nvPr/>
        </p:nvCxnSpPr>
        <p:spPr>
          <a:xfrm>
            <a:off x="9657713" y="3653744"/>
            <a:ext cx="476202" cy="112382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BA96272-82CE-0B40-AEEA-29F55A4366B1}"/>
              </a:ext>
            </a:extLst>
          </p:cNvPr>
          <p:cNvSpPr txBox="1"/>
          <p:nvPr/>
        </p:nvSpPr>
        <p:spPr>
          <a:xfrm>
            <a:off x="829407" y="5643693"/>
            <a:ext cx="95182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When the </a:t>
            </a:r>
            <a:r>
              <a:rPr lang="en-IE" b="1" dirty="0"/>
              <a:t>repository</a:t>
            </a:r>
            <a:r>
              <a:rPr lang="en-IE" dirty="0"/>
              <a:t> is installed in the </a:t>
            </a:r>
            <a:r>
              <a:rPr lang="en-IE" b="1" dirty="0"/>
              <a:t>tanzu-package-global-repo</a:t>
            </a:r>
            <a:r>
              <a:rPr lang="en-IE" dirty="0"/>
              <a:t> namespace: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install resources </a:t>
            </a:r>
            <a:r>
              <a:rPr lang="en-IE" dirty="0"/>
              <a:t>is </a:t>
            </a:r>
            <a:r>
              <a:rPr lang="en-IE" b="1" dirty="0"/>
              <a:t>my-</a:t>
            </a:r>
            <a:r>
              <a:rPr lang="en-IE" b="1" dirty="0" err="1"/>
              <a:t>pkgs</a:t>
            </a:r>
            <a:r>
              <a:rPr lang="en-IE" dirty="0"/>
              <a:t>, provided via CLI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objects </a:t>
            </a:r>
            <a:r>
              <a:rPr lang="en-IE" dirty="0"/>
              <a:t>are installed is </a:t>
            </a:r>
            <a:r>
              <a:rPr lang="en-IE" b="1" dirty="0"/>
              <a:t>my-certificates</a:t>
            </a:r>
            <a:r>
              <a:rPr lang="en-IE" dirty="0"/>
              <a:t>, provided via values file.</a:t>
            </a:r>
          </a:p>
        </p:txBody>
      </p:sp>
      <p:sp>
        <p:nvSpPr>
          <p:cNvPr id="26" name="Folded Corner 25">
            <a:extLst>
              <a:ext uri="{FF2B5EF4-FFF2-40B4-BE49-F238E27FC236}">
                <a16:creationId xmlns:a16="http://schemas.microsoft.com/office/drawing/2014/main" id="{17F19657-2905-FD49-A02E-539AD4D9C718}"/>
              </a:ext>
            </a:extLst>
          </p:cNvPr>
          <p:cNvSpPr/>
          <p:nvPr/>
        </p:nvSpPr>
        <p:spPr>
          <a:xfrm>
            <a:off x="9719980" y="651305"/>
            <a:ext cx="1865588" cy="90729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namespace:</a:t>
            </a:r>
          </a:p>
          <a:p>
            <a:pPr algn="ctr"/>
            <a:r>
              <a:rPr lang="en-IE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my-certificates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9438D96-8A6F-8B45-A208-9461EF4C7724}"/>
              </a:ext>
            </a:extLst>
          </p:cNvPr>
          <p:cNvSpPr/>
          <p:nvPr/>
        </p:nvSpPr>
        <p:spPr>
          <a:xfrm>
            <a:off x="277703" y="1712435"/>
            <a:ext cx="2194317" cy="2664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C675D8B-C1D2-B04B-A228-CCCFAC7C5CA8}"/>
              </a:ext>
            </a:extLst>
          </p:cNvPr>
          <p:cNvSpPr/>
          <p:nvPr/>
        </p:nvSpPr>
        <p:spPr>
          <a:xfrm>
            <a:off x="3375222" y="1694793"/>
            <a:ext cx="2806698" cy="3006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FD86C5E-AFB0-E949-B7F7-F58622EF1BC1}"/>
              </a:ext>
            </a:extLst>
          </p:cNvPr>
          <p:cNvSpPr txBox="1"/>
          <p:nvPr/>
        </p:nvSpPr>
        <p:spPr>
          <a:xfrm>
            <a:off x="1009302" y="538028"/>
            <a:ext cx="7538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/>
              <a:t>Installing with </a:t>
            </a:r>
            <a:r>
              <a:rPr lang="en-IE" sz="2400" b="1" dirty="0"/>
              <a:t>tanzu-package-repo-global</a:t>
            </a:r>
            <a:r>
              <a:rPr lang="en-IE" sz="2400" dirty="0"/>
              <a:t> repo namespace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071AB94-863A-7F4A-A80F-3C0C72D6DD4F}"/>
              </a:ext>
            </a:extLst>
          </p:cNvPr>
          <p:cNvSpPr/>
          <p:nvPr/>
        </p:nvSpPr>
        <p:spPr>
          <a:xfrm>
            <a:off x="7319757" y="325112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</a:t>
            </a:r>
            <a:r>
              <a:rPr lang="en-IE" sz="1200" dirty="0" err="1"/>
              <a:t>pkgs</a:t>
            </a:r>
            <a:endParaRPr lang="en-IE" sz="1200" dirty="0"/>
          </a:p>
        </p:txBody>
      </p: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F8B7AD7D-B1D1-5F45-A3BA-1DD7733BC687}"/>
              </a:ext>
            </a:extLst>
          </p:cNvPr>
          <p:cNvCxnSpPr>
            <a:cxnSpLocks/>
            <a:stCxn id="34" idx="3"/>
            <a:endCxn id="26" idx="1"/>
          </p:cNvCxnSpPr>
          <p:nvPr/>
        </p:nvCxnSpPr>
        <p:spPr>
          <a:xfrm flipV="1">
            <a:off x="6181920" y="1104951"/>
            <a:ext cx="3538060" cy="74016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75854A7D-9C41-4B43-968E-9AB9958E9F31}"/>
              </a:ext>
            </a:extLst>
          </p:cNvPr>
          <p:cNvCxnSpPr>
            <a:cxnSpLocks/>
            <a:stCxn id="21" idx="3"/>
            <a:endCxn id="35" idx="0"/>
          </p:cNvCxnSpPr>
          <p:nvPr/>
        </p:nvCxnSpPr>
        <p:spPr>
          <a:xfrm flipV="1">
            <a:off x="7175528" y="3251120"/>
            <a:ext cx="690767" cy="407773"/>
          </a:xfrm>
          <a:prstGeom prst="bentConnector4">
            <a:avLst>
              <a:gd name="adj1" fmla="val 10440"/>
              <a:gd name="adj2" fmla="val 15606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9144682C-8F1C-0547-AF6B-4D8487A6FA16}"/>
              </a:ext>
            </a:extLst>
          </p:cNvPr>
          <p:cNvCxnSpPr>
            <a:cxnSpLocks/>
            <a:stCxn id="35" idx="3"/>
            <a:endCxn id="24" idx="1"/>
          </p:cNvCxnSpPr>
          <p:nvPr/>
        </p:nvCxnSpPr>
        <p:spPr>
          <a:xfrm flipV="1">
            <a:off x="8412833" y="3653744"/>
            <a:ext cx="151804" cy="514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865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3F965-1558-DA4F-A5AE-3B83C401A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001B0-B2CD-3542-916A-F3FA49C6A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You can only deploy </a:t>
            </a:r>
            <a:r>
              <a:rPr lang="en-IE" b="1" dirty="0"/>
              <a:t>package install resources </a:t>
            </a:r>
            <a:r>
              <a:rPr lang="en-IE" dirty="0"/>
              <a:t>to a namespace that is different to the repository namespace when the namespace that holds the package repository is </a:t>
            </a:r>
            <a:r>
              <a:rPr lang="en-IE" b="1" dirty="0"/>
              <a:t>tanzu-package-repo-global</a:t>
            </a:r>
          </a:p>
          <a:p>
            <a:r>
              <a:rPr lang="en-IE" dirty="0"/>
              <a:t>Otherwise</a:t>
            </a:r>
            <a:r>
              <a:rPr lang="en-IE" b="1" dirty="0"/>
              <a:t> package install resources </a:t>
            </a:r>
            <a:r>
              <a:rPr lang="en-IE" dirty="0"/>
              <a:t>are always deployed to the same namespace as the repository</a:t>
            </a:r>
          </a:p>
          <a:p>
            <a:r>
              <a:rPr lang="en-IE" b="1" dirty="0"/>
              <a:t>Package objects </a:t>
            </a:r>
            <a:r>
              <a:rPr lang="en-IE" dirty="0"/>
              <a:t>can be deployed to different namespaces by modifying the values schema in </a:t>
            </a:r>
            <a:r>
              <a:rPr lang="en-IE"/>
              <a:t>either case.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1237416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2443657" y="1120968"/>
            <a:ext cx="8387334" cy="1669898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repository get tce-repo</a:t>
            </a:r>
          </a:p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Retrieving repository tce-repo...</a:t>
            </a:r>
          </a:p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NAME:          tce-repo</a:t>
            </a:r>
          </a:p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VERSION:       14144</a:t>
            </a:r>
          </a:p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REPOSITORY:    projects.registry.vmware.com/tce/main:stable</a:t>
            </a:r>
          </a:p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STATUS:        Reconcile succeeded</a:t>
            </a:r>
          </a:p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REASON: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3800421" y="4550522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5135236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6470051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8472274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7707645" y="4691111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4016672" y="361264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5198824" y="361264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6380976" y="361264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7563127" y="3629401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8797657" y="3629401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0" idx="0"/>
            <a:endCxn id="5" idx="1"/>
          </p:cNvCxnSpPr>
          <p:nvPr/>
        </p:nvCxnSpPr>
        <p:spPr>
          <a:xfrm rot="16200000" flipV="1">
            <a:off x="6954228" y="2473963"/>
            <a:ext cx="838535" cy="147234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3E6198F8-2D00-B14E-AAFF-7A1330498F05}"/>
              </a:ext>
            </a:extLst>
          </p:cNvPr>
          <p:cNvSpPr/>
          <p:nvPr/>
        </p:nvSpPr>
        <p:spPr>
          <a:xfrm>
            <a:off x="2262095" y="3037030"/>
            <a:ext cx="8568895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E2BC03-F1FA-9F48-8FCB-1F7FC55A1DDB}"/>
              </a:ext>
            </a:extLst>
          </p:cNvPr>
          <p:cNvSpPr txBox="1"/>
          <p:nvPr/>
        </p:nvSpPr>
        <p:spPr>
          <a:xfrm>
            <a:off x="1009302" y="538028"/>
            <a:ext cx="3070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/>
              <a:t>Installing with defaults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3824BF-C9AA-6844-AFE1-3EEA0B37BCCD}"/>
              </a:ext>
            </a:extLst>
          </p:cNvPr>
          <p:cNvSpPr txBox="1"/>
          <p:nvPr/>
        </p:nvSpPr>
        <p:spPr>
          <a:xfrm>
            <a:off x="2501402" y="6048242"/>
            <a:ext cx="7956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Repository query against the </a:t>
            </a:r>
            <a:r>
              <a:rPr lang="en-IE" b="1" dirty="0"/>
              <a:t>default</a:t>
            </a:r>
            <a:r>
              <a:rPr lang="en-IE" dirty="0"/>
              <a:t> namespace, –n default is implied in command</a:t>
            </a:r>
          </a:p>
        </p:txBody>
      </p:sp>
    </p:spTree>
    <p:extLst>
      <p:ext uri="{BB962C8B-B14F-4D97-AF65-F5344CB8AC3E}">
        <p14:creationId xmlns:p14="http://schemas.microsoft.com/office/powerpoint/2010/main" val="2699792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3800421" y="4550522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5135236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6470051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8472274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7707645" y="4691111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4016672" y="361264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5198824" y="361264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6380976" y="3612640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7563127" y="3629401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8797657" y="3629401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0" idx="0"/>
            <a:endCxn id="21" idx="1"/>
          </p:cNvCxnSpPr>
          <p:nvPr/>
        </p:nvCxnSpPr>
        <p:spPr>
          <a:xfrm rot="16200000" flipV="1">
            <a:off x="6979675" y="2499410"/>
            <a:ext cx="868797" cy="1391185"/>
          </a:xfrm>
          <a:prstGeom prst="bentConnector3">
            <a:avLst>
              <a:gd name="adj1" fmla="val 526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3E6198F8-2D00-B14E-AAFF-7A1330498F05}"/>
              </a:ext>
            </a:extLst>
          </p:cNvPr>
          <p:cNvSpPr/>
          <p:nvPr/>
        </p:nvSpPr>
        <p:spPr>
          <a:xfrm>
            <a:off x="2262095" y="3037030"/>
            <a:ext cx="8568895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21" name="Snip and Round Single Corner of Rectangle 20">
            <a:extLst>
              <a:ext uri="{FF2B5EF4-FFF2-40B4-BE49-F238E27FC236}">
                <a16:creationId xmlns:a16="http://schemas.microsoft.com/office/drawing/2014/main" id="{FC9AD5A4-F726-9943-A3B8-31AD149A34C0}"/>
              </a:ext>
            </a:extLst>
          </p:cNvPr>
          <p:cNvSpPr/>
          <p:nvPr/>
        </p:nvSpPr>
        <p:spPr>
          <a:xfrm>
            <a:off x="2001337" y="1145346"/>
            <a:ext cx="9434286" cy="1615258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available list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Retrieving available packages...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                                           DISPLAY-NAME        SHORT-DESCRIPTION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cert-manager.community.tanzu.vmware.com        cert-manager        Certificate management</a:t>
            </a:r>
          </a:p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contour.community.tanzu.vmware.com             Contour             An ingress controller</a:t>
            </a:r>
          </a:p>
          <a:p>
            <a:r>
              <a:rPr lang="en-IE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A5B5C7-D78D-9947-A8F8-50A708220E79}"/>
              </a:ext>
            </a:extLst>
          </p:cNvPr>
          <p:cNvSpPr txBox="1"/>
          <p:nvPr/>
        </p:nvSpPr>
        <p:spPr>
          <a:xfrm>
            <a:off x="2501402" y="6048242"/>
            <a:ext cx="770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Package query against the </a:t>
            </a:r>
            <a:r>
              <a:rPr lang="en-IE" b="1" dirty="0"/>
              <a:t>default</a:t>
            </a:r>
            <a:r>
              <a:rPr lang="en-IE" dirty="0"/>
              <a:t> namespace, –n default is implied in command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F45766-04EE-9542-BF25-B7456D48D612}"/>
              </a:ext>
            </a:extLst>
          </p:cNvPr>
          <p:cNvSpPr txBox="1"/>
          <p:nvPr/>
        </p:nvSpPr>
        <p:spPr>
          <a:xfrm>
            <a:off x="1009302" y="538028"/>
            <a:ext cx="3070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/>
              <a:t>Installing with defaults </a:t>
            </a:r>
          </a:p>
        </p:txBody>
      </p:sp>
    </p:spTree>
    <p:extLst>
      <p:ext uri="{BB962C8B-B14F-4D97-AF65-F5344CB8AC3E}">
        <p14:creationId xmlns:p14="http://schemas.microsoft.com/office/powerpoint/2010/main" val="1351327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463949" y="1276283"/>
            <a:ext cx="11247454" cy="694607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tanzu package install certmgr -p cert-manager.community.tanzu.vmware.com --namespace default -v 1.5.1</a:t>
            </a:r>
            <a:endParaRPr lang="en-IE" sz="12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1896271" y="4211367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3556903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4891718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6893941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6129312" y="4351956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977523" y="326330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2153463" y="324654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3328703" y="324654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9F0E4-32C1-0B4F-B760-94940FF2E340}"/>
              </a:ext>
            </a:extLst>
          </p:cNvPr>
          <p:cNvSpPr/>
          <p:nvPr/>
        </p:nvSpPr>
        <p:spPr>
          <a:xfrm>
            <a:off x="4503943" y="324392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default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5952561" y="3516470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1" idx="0"/>
            <a:endCxn id="5" idx="1"/>
          </p:cNvCxnSpPr>
          <p:nvPr/>
        </p:nvCxnSpPr>
        <p:spPr>
          <a:xfrm rot="5400000" flipH="1" flipV="1">
            <a:off x="4932560" y="2088812"/>
            <a:ext cx="1273037" cy="1037195"/>
          </a:xfrm>
          <a:prstGeom prst="bentConnector3">
            <a:avLst>
              <a:gd name="adj1" fmla="val 50000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2B0B6F7-CD71-E848-AAD5-3EA0F66A92C7}"/>
              </a:ext>
            </a:extLst>
          </p:cNvPr>
          <p:cNvSpPr txBox="1"/>
          <p:nvPr/>
        </p:nvSpPr>
        <p:spPr>
          <a:xfrm>
            <a:off x="805667" y="5681468"/>
            <a:ext cx="99972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When the repository is installed in the </a:t>
            </a:r>
            <a:r>
              <a:rPr lang="en-IE" b="1" dirty="0"/>
              <a:t>default</a:t>
            </a:r>
            <a:r>
              <a:rPr lang="en-IE" dirty="0"/>
              <a:t> namespace: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install resources </a:t>
            </a:r>
            <a:r>
              <a:rPr lang="en-IE" dirty="0"/>
              <a:t>are placed may be specified on the command line.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objects </a:t>
            </a:r>
            <a:r>
              <a:rPr lang="en-IE" dirty="0"/>
              <a:t>are installed may be changed in schema via values manifest.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7C7F957-E692-194B-A9CD-7241BCE0A311}"/>
              </a:ext>
            </a:extLst>
          </p:cNvPr>
          <p:cNvSpPr/>
          <p:nvPr/>
        </p:nvSpPr>
        <p:spPr>
          <a:xfrm>
            <a:off x="621981" y="2717716"/>
            <a:ext cx="10931390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C62415D-531E-E449-B415-1ACB2CD4B711}"/>
              </a:ext>
            </a:extLst>
          </p:cNvPr>
          <p:cNvSpPr/>
          <p:nvPr/>
        </p:nvSpPr>
        <p:spPr>
          <a:xfrm>
            <a:off x="7015179" y="324392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b="1" dirty="0"/>
              <a:t>tanzu-certificates</a:t>
            </a:r>
          </a:p>
        </p:txBody>
      </p:sp>
      <p:pic>
        <p:nvPicPr>
          <p:cNvPr id="28" name="Picture 27" descr="A picture containing text, sign, outdoor, clipart&#10;&#10;Description automatically generated">
            <a:extLst>
              <a:ext uri="{FF2B5EF4-FFF2-40B4-BE49-F238E27FC236}">
                <a16:creationId xmlns:a16="http://schemas.microsoft.com/office/drawing/2014/main" id="{A2D3D3B3-0C68-8C49-A053-208D8A51B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3915" y="2853670"/>
            <a:ext cx="661821" cy="641139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7E9ECF59-258E-C84A-9CF6-E7AED9A91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3915" y="3652220"/>
            <a:ext cx="641761" cy="621706"/>
          </a:xfrm>
          <a:prstGeom prst="rect">
            <a:avLst/>
          </a:prstGeom>
        </p:spPr>
      </p:pic>
      <p:pic>
        <p:nvPicPr>
          <p:cNvPr id="33" name="Picture 32" descr="A picture containing text, sign, stop, outdoor&#10;&#10;Description automatically generated">
            <a:extLst>
              <a:ext uri="{FF2B5EF4-FFF2-40B4-BE49-F238E27FC236}">
                <a16:creationId xmlns:a16="http://schemas.microsoft.com/office/drawing/2014/main" id="{A3FAA89F-ECFF-E94E-85A2-078E34292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3915" y="4466717"/>
            <a:ext cx="641761" cy="621706"/>
          </a:xfrm>
          <a:prstGeom prst="rect">
            <a:avLst/>
          </a:prstGeom>
        </p:spPr>
      </p:pic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17EA0ED3-CE90-5E44-AE9E-22E983D7AE0F}"/>
              </a:ext>
            </a:extLst>
          </p:cNvPr>
          <p:cNvCxnSpPr>
            <a:cxnSpLocks/>
            <a:stCxn id="24" idx="3"/>
            <a:endCxn id="28" idx="1"/>
          </p:cNvCxnSpPr>
          <p:nvPr/>
        </p:nvCxnSpPr>
        <p:spPr>
          <a:xfrm flipV="1">
            <a:off x="8108255" y="3174240"/>
            <a:ext cx="2025660" cy="4774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C73E599B-D740-2242-B169-ED7A69BFA5EC}"/>
              </a:ext>
            </a:extLst>
          </p:cNvPr>
          <p:cNvCxnSpPr>
            <a:cxnSpLocks/>
            <a:stCxn id="24" idx="3"/>
            <a:endCxn id="30" idx="1"/>
          </p:cNvCxnSpPr>
          <p:nvPr/>
        </p:nvCxnSpPr>
        <p:spPr>
          <a:xfrm>
            <a:off x="8108255" y="3651700"/>
            <a:ext cx="2025660" cy="31137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8DC524C9-8D9A-4344-AE7D-1E3289530612}"/>
              </a:ext>
            </a:extLst>
          </p:cNvPr>
          <p:cNvCxnSpPr>
            <a:cxnSpLocks/>
            <a:stCxn id="24" idx="3"/>
            <a:endCxn id="33" idx="1"/>
          </p:cNvCxnSpPr>
          <p:nvPr/>
        </p:nvCxnSpPr>
        <p:spPr>
          <a:xfrm>
            <a:off x="8108255" y="3651700"/>
            <a:ext cx="2025660" cy="112587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4BCE6A2-8160-834B-BC0F-E3FDAD1AD9D3}"/>
              </a:ext>
            </a:extLst>
          </p:cNvPr>
          <p:cNvSpPr txBox="1"/>
          <p:nvPr/>
        </p:nvSpPr>
        <p:spPr>
          <a:xfrm>
            <a:off x="805667" y="605138"/>
            <a:ext cx="3001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/>
              <a:t>Installing with defaults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A28C11D-D127-9B4F-810B-B1A4B882BAD1}"/>
              </a:ext>
            </a:extLst>
          </p:cNvPr>
          <p:cNvCxnSpPr>
            <a:stCxn id="21" idx="3"/>
            <a:endCxn id="24" idx="1"/>
          </p:cNvCxnSpPr>
          <p:nvPr/>
        </p:nvCxnSpPr>
        <p:spPr>
          <a:xfrm>
            <a:off x="5597019" y="3651700"/>
            <a:ext cx="1418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966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65FD-F2FB-A94B-8FCA-06D5DE4C71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Test #2</a:t>
            </a:r>
            <a:br>
              <a:rPr lang="en-IE" dirty="0"/>
            </a:br>
            <a:r>
              <a:rPr lang="en-IE" dirty="0"/>
              <a:t>Installing package objects to a different namespace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E31476-514D-7046-9EF9-E11AD513A5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Repository – </a:t>
            </a:r>
            <a:r>
              <a:rPr lang="en-IE" b="1" dirty="0"/>
              <a:t>default</a:t>
            </a:r>
          </a:p>
          <a:p>
            <a:r>
              <a:rPr lang="en-IE" dirty="0"/>
              <a:t>Package install resource – same as repo, </a:t>
            </a:r>
            <a:r>
              <a:rPr lang="en-IE" b="1" dirty="0"/>
              <a:t>default</a:t>
            </a:r>
          </a:p>
          <a:p>
            <a:r>
              <a:rPr lang="en-IE" dirty="0"/>
              <a:t>Package object – defined by user via values file</a:t>
            </a:r>
          </a:p>
        </p:txBody>
      </p:sp>
    </p:spTree>
    <p:extLst>
      <p:ext uri="{BB962C8B-B14F-4D97-AF65-F5344CB8AC3E}">
        <p14:creationId xmlns:p14="http://schemas.microsoft.com/office/powerpoint/2010/main" val="2645909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827315" y="1305066"/>
            <a:ext cx="8663526" cy="694607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install certmgr -p cert-manager.community.tanzu.vmware.com \</a:t>
            </a:r>
          </a:p>
          <a:p>
            <a:r>
              <a:rPr lang="en-IE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--namespace default -v 1.5.1 –-values-file values.yaml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1896271" y="4211367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3556903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4891718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6893941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6129312" y="4351956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977523" y="326330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2153463" y="324654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3328703" y="324654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9F0E4-32C1-0B4F-B760-94940FF2E340}"/>
              </a:ext>
            </a:extLst>
          </p:cNvPr>
          <p:cNvSpPr/>
          <p:nvPr/>
        </p:nvSpPr>
        <p:spPr>
          <a:xfrm>
            <a:off x="4503943" y="324392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default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5952561" y="3516470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1" idx="0"/>
            <a:endCxn id="37" idx="2"/>
          </p:cNvCxnSpPr>
          <p:nvPr/>
        </p:nvCxnSpPr>
        <p:spPr>
          <a:xfrm rot="16200000" flipV="1">
            <a:off x="2819880" y="1013325"/>
            <a:ext cx="1343654" cy="3117549"/>
          </a:xfrm>
          <a:prstGeom prst="bentConnector3">
            <a:avLst>
              <a:gd name="adj1" fmla="val 62907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2B0B6F7-CD71-E848-AAD5-3EA0F66A92C7}"/>
              </a:ext>
            </a:extLst>
          </p:cNvPr>
          <p:cNvSpPr txBox="1"/>
          <p:nvPr/>
        </p:nvSpPr>
        <p:spPr>
          <a:xfrm>
            <a:off x="805667" y="5681468"/>
            <a:ext cx="101463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When the repository is installed in the </a:t>
            </a:r>
            <a:r>
              <a:rPr lang="en-IE" b="1" dirty="0"/>
              <a:t>default</a:t>
            </a:r>
            <a:r>
              <a:rPr lang="en-IE" dirty="0"/>
              <a:t> namespace: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installs resources </a:t>
            </a:r>
            <a:r>
              <a:rPr lang="en-IE" dirty="0"/>
              <a:t>are placed may be specified on the command line.</a:t>
            </a:r>
          </a:p>
          <a:p>
            <a:r>
              <a:rPr lang="en-IE" dirty="0"/>
              <a:t>- The </a:t>
            </a:r>
            <a:r>
              <a:rPr lang="en-IE" b="1" dirty="0"/>
              <a:t>namespace</a:t>
            </a:r>
            <a:r>
              <a:rPr lang="en-IE" dirty="0"/>
              <a:t> where the </a:t>
            </a:r>
            <a:r>
              <a:rPr lang="en-IE" b="1" dirty="0"/>
              <a:t>package objects </a:t>
            </a:r>
            <a:r>
              <a:rPr lang="en-IE" dirty="0"/>
              <a:t>are installed may be changed in values manifest.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7C7F957-E692-194B-A9CD-7241BCE0A311}"/>
              </a:ext>
            </a:extLst>
          </p:cNvPr>
          <p:cNvSpPr/>
          <p:nvPr/>
        </p:nvSpPr>
        <p:spPr>
          <a:xfrm>
            <a:off x="621981" y="2717716"/>
            <a:ext cx="10931390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C62415D-531E-E449-B415-1ACB2CD4B711}"/>
              </a:ext>
            </a:extLst>
          </p:cNvPr>
          <p:cNvSpPr/>
          <p:nvPr/>
        </p:nvSpPr>
        <p:spPr>
          <a:xfrm>
            <a:off x="7188603" y="324392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b="1" dirty="0"/>
              <a:t>my-certificates</a:t>
            </a:r>
          </a:p>
        </p:txBody>
      </p:sp>
      <p:pic>
        <p:nvPicPr>
          <p:cNvPr id="28" name="Picture 27" descr="A picture containing text, sign, outdoor, clipart&#10;&#10;Description automatically generated">
            <a:extLst>
              <a:ext uri="{FF2B5EF4-FFF2-40B4-BE49-F238E27FC236}">
                <a16:creationId xmlns:a16="http://schemas.microsoft.com/office/drawing/2014/main" id="{A2D3D3B3-0C68-8C49-A053-208D8A51B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3915" y="2853670"/>
            <a:ext cx="661821" cy="641139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7E9ECF59-258E-C84A-9CF6-E7AED9A91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3915" y="3652220"/>
            <a:ext cx="641761" cy="621706"/>
          </a:xfrm>
          <a:prstGeom prst="rect">
            <a:avLst/>
          </a:prstGeom>
        </p:spPr>
      </p:pic>
      <p:pic>
        <p:nvPicPr>
          <p:cNvPr id="33" name="Picture 32" descr="A picture containing text, sign, stop, outdoor&#10;&#10;Description automatically generated">
            <a:extLst>
              <a:ext uri="{FF2B5EF4-FFF2-40B4-BE49-F238E27FC236}">
                <a16:creationId xmlns:a16="http://schemas.microsoft.com/office/drawing/2014/main" id="{A3FAA89F-ECFF-E94E-85A2-078E34292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3915" y="4466717"/>
            <a:ext cx="641761" cy="621706"/>
          </a:xfrm>
          <a:prstGeom prst="rect">
            <a:avLst/>
          </a:prstGeom>
        </p:spPr>
      </p:pic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17EA0ED3-CE90-5E44-AE9E-22E983D7AE0F}"/>
              </a:ext>
            </a:extLst>
          </p:cNvPr>
          <p:cNvCxnSpPr>
            <a:cxnSpLocks/>
            <a:stCxn id="24" idx="3"/>
            <a:endCxn id="28" idx="1"/>
          </p:cNvCxnSpPr>
          <p:nvPr/>
        </p:nvCxnSpPr>
        <p:spPr>
          <a:xfrm flipV="1">
            <a:off x="8281679" y="3174240"/>
            <a:ext cx="1852236" cy="4774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C73E599B-D740-2242-B169-ED7A69BFA5EC}"/>
              </a:ext>
            </a:extLst>
          </p:cNvPr>
          <p:cNvCxnSpPr>
            <a:cxnSpLocks/>
            <a:stCxn id="24" idx="3"/>
            <a:endCxn id="30" idx="1"/>
          </p:cNvCxnSpPr>
          <p:nvPr/>
        </p:nvCxnSpPr>
        <p:spPr>
          <a:xfrm>
            <a:off x="8281679" y="3651700"/>
            <a:ext cx="1852236" cy="31137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8DC524C9-8D9A-4344-AE7D-1E3289530612}"/>
              </a:ext>
            </a:extLst>
          </p:cNvPr>
          <p:cNvCxnSpPr>
            <a:cxnSpLocks/>
            <a:stCxn id="24" idx="3"/>
            <a:endCxn id="33" idx="1"/>
          </p:cNvCxnSpPr>
          <p:nvPr/>
        </p:nvCxnSpPr>
        <p:spPr>
          <a:xfrm>
            <a:off x="8281679" y="3651700"/>
            <a:ext cx="1852236" cy="112587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4BCE6A2-8160-834B-BC0F-E3FDAD1AD9D3}"/>
              </a:ext>
            </a:extLst>
          </p:cNvPr>
          <p:cNvSpPr txBox="1"/>
          <p:nvPr/>
        </p:nvSpPr>
        <p:spPr>
          <a:xfrm>
            <a:off x="805667" y="605138"/>
            <a:ext cx="7151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/>
              <a:t>Installing package objects to different target namespace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A28C11D-D127-9B4F-810B-B1A4B882BAD1}"/>
              </a:ext>
            </a:extLst>
          </p:cNvPr>
          <p:cNvCxnSpPr>
            <a:stCxn id="21" idx="3"/>
            <a:endCxn id="24" idx="1"/>
          </p:cNvCxnSpPr>
          <p:nvPr/>
        </p:nvCxnSpPr>
        <p:spPr>
          <a:xfrm>
            <a:off x="5597019" y="3651700"/>
            <a:ext cx="15915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EAE09B7-AFF4-4443-BA64-222BBAB32CCE}"/>
              </a:ext>
            </a:extLst>
          </p:cNvPr>
          <p:cNvSpPr txBox="1"/>
          <p:nvPr/>
        </p:nvSpPr>
        <p:spPr>
          <a:xfrm>
            <a:off x="10405241" y="468587"/>
            <a:ext cx="1273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values.yaml</a:t>
            </a:r>
          </a:p>
        </p:txBody>
      </p:sp>
      <p:sp>
        <p:nvSpPr>
          <p:cNvPr id="35" name="Folded Corner 34">
            <a:extLst>
              <a:ext uri="{FF2B5EF4-FFF2-40B4-BE49-F238E27FC236}">
                <a16:creationId xmlns:a16="http://schemas.microsoft.com/office/drawing/2014/main" id="{AF2BE298-73D2-A247-B358-2D651AA8CC22}"/>
              </a:ext>
            </a:extLst>
          </p:cNvPr>
          <p:cNvSpPr/>
          <p:nvPr/>
        </p:nvSpPr>
        <p:spPr>
          <a:xfrm>
            <a:off x="10037379" y="974470"/>
            <a:ext cx="1865588" cy="90729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namespace:</a:t>
            </a:r>
          </a:p>
          <a:p>
            <a:pPr algn="ctr"/>
            <a:r>
              <a:rPr lang="en-IE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my-certificates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74450F9-7921-6041-AEB4-7A5C68757C01}"/>
              </a:ext>
            </a:extLst>
          </p:cNvPr>
          <p:cNvSpPr/>
          <p:nvPr/>
        </p:nvSpPr>
        <p:spPr>
          <a:xfrm>
            <a:off x="876517" y="1655312"/>
            <a:ext cx="2112830" cy="2449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C59194F2-4F24-9841-95E6-6508156CD2AB}"/>
              </a:ext>
            </a:extLst>
          </p:cNvPr>
          <p:cNvCxnSpPr>
            <a:cxnSpLocks/>
            <a:stCxn id="24" idx="0"/>
            <a:endCxn id="35" idx="2"/>
          </p:cNvCxnSpPr>
          <p:nvPr/>
        </p:nvCxnSpPr>
        <p:spPr>
          <a:xfrm rot="5400000" flipH="1" flipV="1">
            <a:off x="8671575" y="945329"/>
            <a:ext cx="1362165" cy="3235032"/>
          </a:xfrm>
          <a:prstGeom prst="bentConnector3">
            <a:avLst>
              <a:gd name="adj1" fmla="val 62731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E66EA222-DE8F-E449-8386-37C3F5864D18}"/>
              </a:ext>
            </a:extLst>
          </p:cNvPr>
          <p:cNvSpPr/>
          <p:nvPr/>
        </p:nvSpPr>
        <p:spPr>
          <a:xfrm>
            <a:off x="3994066" y="1650074"/>
            <a:ext cx="2755356" cy="252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8830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65FD-F2FB-A94B-8FCA-06D5DE4C71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Test #3</a:t>
            </a:r>
            <a:br>
              <a:rPr lang="en-IE" dirty="0"/>
            </a:br>
            <a:r>
              <a:rPr lang="en-IE" dirty="0"/>
              <a:t>Installing repo and package install resources in a non-default namespace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E31476-514D-7046-9EF9-E11AD513A5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Repository – </a:t>
            </a:r>
            <a:r>
              <a:rPr lang="en-IE" b="1" dirty="0"/>
              <a:t>non-default</a:t>
            </a:r>
          </a:p>
          <a:p>
            <a:r>
              <a:rPr lang="en-IE" dirty="0"/>
              <a:t>Package install resource – </a:t>
            </a:r>
            <a:r>
              <a:rPr lang="en-IE" b="1" dirty="0"/>
              <a:t>non-default</a:t>
            </a:r>
            <a:r>
              <a:rPr lang="en-IE" dirty="0"/>
              <a:t> (but same as repo)</a:t>
            </a:r>
          </a:p>
          <a:p>
            <a:r>
              <a:rPr lang="en-IE" dirty="0"/>
              <a:t>Package object – default</a:t>
            </a:r>
          </a:p>
        </p:txBody>
      </p:sp>
    </p:spTree>
    <p:extLst>
      <p:ext uri="{BB962C8B-B14F-4D97-AF65-F5344CB8AC3E}">
        <p14:creationId xmlns:p14="http://schemas.microsoft.com/office/powerpoint/2010/main" val="2864756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>
            <a:extLst>
              <a:ext uri="{FF2B5EF4-FFF2-40B4-BE49-F238E27FC236}">
                <a16:creationId xmlns:a16="http://schemas.microsoft.com/office/drawing/2014/main" id="{E8A75F30-AE22-224D-BE76-4C83EDE2A7A5}"/>
              </a:ext>
            </a:extLst>
          </p:cNvPr>
          <p:cNvSpPr/>
          <p:nvPr/>
        </p:nvSpPr>
        <p:spPr>
          <a:xfrm>
            <a:off x="71082" y="219053"/>
            <a:ext cx="1187669" cy="124022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Package</a:t>
            </a:r>
          </a:p>
          <a:p>
            <a:pPr algn="ctr"/>
            <a:r>
              <a:rPr lang="en-IE" dirty="0"/>
              <a:t>Repository</a:t>
            </a:r>
          </a:p>
        </p:txBody>
      </p:sp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1494971" y="1365602"/>
            <a:ext cx="10252277" cy="985329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kubectl create ns my-local-repo</a:t>
            </a:r>
          </a:p>
          <a:p>
            <a:endParaRPr lang="en-IE" sz="12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repository add tce-repo --url projects.registry.vmware.com/tce/main:stable -n my-local-repo</a:t>
            </a:r>
          </a:p>
        </p:txBody>
      </p:sp>
      <p:cxnSp>
        <p:nvCxnSpPr>
          <p:cNvPr id="7" name="Elbow Connector 6">
            <a:extLst>
              <a:ext uri="{FF2B5EF4-FFF2-40B4-BE49-F238E27FC236}">
                <a16:creationId xmlns:a16="http://schemas.microsoft.com/office/drawing/2014/main" id="{7AA238FB-507C-E04E-92FC-9CB98F94B840}"/>
              </a:ext>
            </a:extLst>
          </p:cNvPr>
          <p:cNvCxnSpPr>
            <a:cxnSpLocks/>
            <a:stCxn id="5" idx="2"/>
            <a:endCxn id="4" idx="3"/>
          </p:cNvCxnSpPr>
          <p:nvPr/>
        </p:nvCxnSpPr>
        <p:spPr>
          <a:xfrm rot="10800000">
            <a:off x="664917" y="1459275"/>
            <a:ext cx="830054" cy="39899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6CDED72E-4C40-D04F-A773-B0BB1D690640}"/>
              </a:ext>
            </a:extLst>
          </p:cNvPr>
          <p:cNvSpPr/>
          <p:nvPr/>
        </p:nvSpPr>
        <p:spPr>
          <a:xfrm>
            <a:off x="1611087" y="3167658"/>
            <a:ext cx="9176362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3781590" y="4681148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5116405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6451220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8453443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7688814" y="4821736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3179070" y="371632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4361222" y="371632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5543374" y="371632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6725525" y="373308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9F0E4-32C1-0B4F-B760-94940FF2E340}"/>
              </a:ext>
            </a:extLst>
          </p:cNvPr>
          <p:cNvSpPr/>
          <p:nvPr/>
        </p:nvSpPr>
        <p:spPr>
          <a:xfrm>
            <a:off x="8729638" y="373308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my-local-repo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7960055" y="3733087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5" idx="1"/>
            <a:endCxn id="21" idx="0"/>
          </p:cNvCxnSpPr>
          <p:nvPr/>
        </p:nvCxnSpPr>
        <p:spPr>
          <a:xfrm rot="16200000" flipH="1">
            <a:off x="7257565" y="1714476"/>
            <a:ext cx="1382156" cy="265506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2B0B6F7-CD71-E848-AAD5-3EA0F66A92C7}"/>
              </a:ext>
            </a:extLst>
          </p:cNvPr>
          <p:cNvSpPr txBox="1"/>
          <p:nvPr/>
        </p:nvSpPr>
        <p:spPr>
          <a:xfrm>
            <a:off x="684082" y="6205807"/>
            <a:ext cx="11178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Repositories are added to the </a:t>
            </a:r>
            <a:r>
              <a:rPr lang="en-IE" b="1" dirty="0"/>
              <a:t>default</a:t>
            </a:r>
            <a:r>
              <a:rPr lang="en-IE" dirty="0"/>
              <a:t> namespace unless otherwise specified, but can be placed in other namespaces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9EFC1D4-9C78-0C4E-B545-E49EFCDF8C03}"/>
              </a:ext>
            </a:extLst>
          </p:cNvPr>
          <p:cNvSpPr txBox="1"/>
          <p:nvPr/>
        </p:nvSpPr>
        <p:spPr>
          <a:xfrm>
            <a:off x="1768946" y="3994697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i="1" dirty="0"/>
              <a:t>namespaces</a:t>
            </a:r>
          </a:p>
        </p:txBody>
      </p:sp>
    </p:spTree>
    <p:extLst>
      <p:ext uri="{BB962C8B-B14F-4D97-AF65-F5344CB8AC3E}">
        <p14:creationId xmlns:p14="http://schemas.microsoft.com/office/powerpoint/2010/main" val="3706517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1899</Words>
  <Application>Microsoft Macintosh PowerPoint</Application>
  <PresentationFormat>Widescreen</PresentationFormat>
  <Paragraphs>371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Office Theme</vt:lpstr>
      <vt:lpstr>Test #1  Installing package repo, package install resources and package objects with defaults</vt:lpstr>
      <vt:lpstr>PowerPoint Presentation</vt:lpstr>
      <vt:lpstr>PowerPoint Presentation</vt:lpstr>
      <vt:lpstr>PowerPoint Presentation</vt:lpstr>
      <vt:lpstr>PowerPoint Presentation</vt:lpstr>
      <vt:lpstr>Test #2 Installing package objects to a different namespace</vt:lpstr>
      <vt:lpstr>PowerPoint Presentation</vt:lpstr>
      <vt:lpstr>Test #3 Installing repo and package install resources in a non-default namespace</vt:lpstr>
      <vt:lpstr>PowerPoint Presentation</vt:lpstr>
      <vt:lpstr>PowerPoint Presentation</vt:lpstr>
      <vt:lpstr>PowerPoint Presentation</vt:lpstr>
      <vt:lpstr>PowerPoint Presentation</vt:lpstr>
      <vt:lpstr>Test #4 Installing repository and package install resources in a non-default namespace</vt:lpstr>
      <vt:lpstr>PowerPoint Presentation</vt:lpstr>
      <vt:lpstr>Test #5 Installing repository in default namespace and package install resources in different namespace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Test #6 Installing repository in non-default namespace (tanzu-pkg-repo-global) and pkg resources in different namespace</vt:lpstr>
      <vt:lpstr>PowerPoint Presentation</vt:lpstr>
      <vt:lpstr>PowerPoint Presentation</vt:lpstr>
      <vt:lpstr>Test #7 Installing repository in non-default namespace (tanzu-pkg-repo-global) and pkg resources in different namespace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Cormac Hogan</dc:creator>
  <cp:lastModifiedBy>Cormac Hogan</cp:lastModifiedBy>
  <cp:revision>20</cp:revision>
  <dcterms:created xsi:type="dcterms:W3CDTF">2021-09-27T07:27:36Z</dcterms:created>
  <dcterms:modified xsi:type="dcterms:W3CDTF">2021-09-29T16:01:35Z</dcterms:modified>
</cp:coreProperties>
</file>