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8"/>
  </p:notesMasterIdLst>
  <p:sldIdLst>
    <p:sldId id="266" r:id="rId2"/>
    <p:sldId id="261" r:id="rId3"/>
    <p:sldId id="262" r:id="rId4"/>
    <p:sldId id="265" r:id="rId5"/>
    <p:sldId id="267" r:id="rId6"/>
    <p:sldId id="268" r:id="rId7"/>
    <p:sldId id="264" r:id="rId8"/>
    <p:sldId id="260" r:id="rId9"/>
    <p:sldId id="256" r:id="rId10"/>
    <p:sldId id="257" r:id="rId11"/>
    <p:sldId id="258" r:id="rId12"/>
    <p:sldId id="259" r:id="rId13"/>
    <p:sldId id="272" r:id="rId14"/>
    <p:sldId id="271" r:id="rId15"/>
    <p:sldId id="273" r:id="rId16"/>
    <p:sldId id="278" r:id="rId17"/>
    <p:sldId id="279" r:id="rId18"/>
    <p:sldId id="280" r:id="rId19"/>
    <p:sldId id="277" r:id="rId20"/>
    <p:sldId id="270" r:id="rId21"/>
    <p:sldId id="281" r:id="rId22"/>
    <p:sldId id="283" r:id="rId23"/>
    <p:sldId id="282" r:id="rId24"/>
    <p:sldId id="286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376"/>
    <p:restoredTop sz="94681"/>
  </p:normalViewPr>
  <p:slideViewPr>
    <p:cSldViewPr snapToGrid="0" snapToObjects="1">
      <p:cViewPr varScale="1">
        <p:scale>
          <a:sx n="107" d="100"/>
          <a:sy n="107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EF933CB-76C8-1548-A570-507996884D72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8670EA4-AEF2-4E4A-8B0A-6191C61DBBC2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70562331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IE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C8670EA4-AEF2-4E4A-8B0A-6191C61DBBC2}" type="slidenum">
              <a:rPr lang="en-IE" smtClean="0"/>
              <a:t>23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89722827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DBD80C-6F55-AF43-A862-918733A13B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B141EB5-A55F-5646-934B-18EEA65EB30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521908-45FB-D34C-A88D-C4794EA9CB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F7D77D3-CC71-1149-BB09-4C9CB4CA56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186253-CA4E-B646-A351-B5CA90D538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2914251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2B055-68C9-564A-B688-2C21EC49F9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B66F76A-779A-7F48-A160-F79406B6D9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5B1E62-D68C-364F-B22A-556F0799E6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B10EE99-FF56-814C-9A86-8346D1CB6A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B8FF3B-7E03-904D-9A4C-F9229FEA70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44886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30ED205-3EE4-4043-A28B-E6C1796AAEA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9132E79-B2F3-8840-A1C9-4E51AFF59B3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D66C8E-9E0B-EE46-9DA0-6F24CE39F2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CF99E5-BD76-CD4C-BC0B-ADD6CF583E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AEB31D6-D750-CA4A-BDBB-3FBA8C7886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14522233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002990-8755-0940-92D7-AE49654C56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C025FC4-1F8E-9F42-BFCD-1595619B88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4E45327-9011-FA44-B075-90855C9E65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A944F5-FDEE-6E41-8C0A-E6312868B4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5EEE745-2AA2-664B-A1EB-2DB306F60B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4198655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614D0-41EB-BA42-9EAA-B551C31A900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6846EE-CD46-5747-9F0A-AAC06F8099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83CF2CA-6321-3447-A570-DDAEAAD150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B150D3E-B99C-F248-8FF1-2FCFB7CC4C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E15BF3-2DC9-AA47-B21F-5F7F4CDCA5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5436188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C8A743-F65A-6146-9D44-330FD94A20B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219930-F10D-0647-8902-E105B6897DA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CE7ABEF-DC92-2B42-BDFB-16CBDB9DC13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CC830DE-480A-BA4D-8DF2-AF23D7E39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C7DAC5-8533-2A48-81E0-A126F3CF35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EE5CB66-05A2-0245-9EBC-02E6717665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8028560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DF7AB9-8791-6749-9889-0AE1934086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562762-DB08-1047-BC1F-5E923F0D535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5D6A159-F330-2F45-80E7-027B91DD58E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A40D245-41AC-6B4B-8AAB-1C00D46097D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B3769E9-C3A2-8B43-A116-3771A6974DF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721DACE-F3F9-674F-9912-3985AB9BB9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604F6C0-4C28-F44C-9DD7-DA172E6D45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C7C37534-E5AD-DF4A-AB18-B4CBD2BF8C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2942536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000B9A-F2FF-FC49-8FDC-E7A41A01C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3E67556-4E12-374E-BB5B-BC7D969F5B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A05E36-9A49-0F4E-95EC-A98B0F450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D41C460-9128-7F4D-848E-0EFCA090E8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060305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EFD67CD-46DB-6D47-8EF6-BA8A16C188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D2ABBBD-E48E-D044-9834-518981CEF3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E043FAF-6F75-6543-AE32-C2C052E850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7221598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B58926-D521-724C-B982-B62C6AFF9E1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1745B-F76C-124B-BA87-1D53780AC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7DADB5-1862-664C-AE41-3A9E0893900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9DB0A5-CAD1-0F4D-BC33-45D196A7C39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A166CEE-6032-784E-89FA-37816BDEDB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35A3C4E-5489-8444-B6DD-4EBBC7DE4F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31425942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787C5-4D16-B449-AC7D-55C270B7E22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74A0A573-A399-F745-9715-5F7AF1C7E9A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1653F00-5CA4-7040-98DA-3ACC6AD5873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BB64996-F1BB-0243-A480-6ABE918489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B4192F8-CE15-F645-A6C8-D2A8D4C36E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A97D3A6-370B-D645-820B-A376BB5E69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6174094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3BCBB93-EB0E-944A-A296-D8CDF38AEE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I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C4052E7-1D16-D84B-8A88-ADCE790EE7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I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BE2008-EDC6-884E-A68B-72E955EF2F7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17887C-EE4C-3D42-9E38-066AE88545FE}" type="datetimeFigureOut">
              <a:rPr lang="en-IE" smtClean="0"/>
              <a:t>29/09/2021</a:t>
            </a:fld>
            <a:endParaRPr lang="en-I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377D32E-14C8-FE4B-9558-BC8839E173A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99440BE-49B4-0D45-AF15-4204AF8C839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3BC4-3516-DA4A-8531-DBDD1B1A423E}" type="slidenum">
              <a:rPr lang="en-IE" smtClean="0"/>
              <a:t>‹#›</a:t>
            </a:fld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8469454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Test #1 </a:t>
            </a:r>
            <a:br>
              <a:rPr lang="en-IE" dirty="0"/>
            </a:br>
            <a:r>
              <a:rPr lang="en-IE" dirty="0"/>
              <a:t>Installing package repo, package install resources and package objects with defaults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default</a:t>
            </a:r>
            <a:r>
              <a:rPr lang="en-IE" dirty="0"/>
              <a:t> namespace</a:t>
            </a:r>
          </a:p>
          <a:p>
            <a:r>
              <a:rPr lang="en-IE" dirty="0"/>
              <a:t>Package install resource – same as repo, </a:t>
            </a:r>
            <a:r>
              <a:rPr lang="en-IE" b="1" dirty="0"/>
              <a:t>default</a:t>
            </a:r>
            <a:r>
              <a:rPr lang="en-IE" dirty="0"/>
              <a:t> namespace</a:t>
            </a:r>
          </a:p>
          <a:p>
            <a:r>
              <a:rPr lang="en-IE" dirty="0"/>
              <a:t>Package object – as per default schema value</a:t>
            </a:r>
          </a:p>
        </p:txBody>
      </p:sp>
    </p:spTree>
    <p:extLst>
      <p:ext uri="{BB962C8B-B14F-4D97-AF65-F5344CB8AC3E}">
        <p14:creationId xmlns:p14="http://schemas.microsoft.com/office/powerpoint/2010/main" val="20334321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3540630" y="610386"/>
            <a:ext cx="6011823" cy="166989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get tce-repo -n my-local-repo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repository tce-repo...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        tce-repo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VERSION:       14144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REPOSITORY:    projects.registry.vmware.com/tce/main:stable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STATUS:        Reconcile succeeded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REASON: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197901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380053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62205" y="35857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44356" y="36024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48469" y="36024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78886" y="3602462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7259686" y="1567140"/>
            <a:ext cx="1322178" cy="2748465"/>
          </a:xfrm>
          <a:prstGeom prst="bentConnector3">
            <a:avLst>
              <a:gd name="adj1" fmla="val 62075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1770743" y="6021563"/>
            <a:ext cx="965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The namespace where the repository has been added </a:t>
            </a:r>
            <a:r>
              <a:rPr lang="en-IE" b="1" dirty="0"/>
              <a:t>must</a:t>
            </a:r>
            <a:r>
              <a:rPr lang="en-IE" dirty="0"/>
              <a:t> be included in any repository queries</a:t>
            </a:r>
          </a:p>
        </p:txBody>
      </p: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</p:spTree>
    <p:extLst>
      <p:ext uri="{BB962C8B-B14F-4D97-AF65-F5344CB8AC3E}">
        <p14:creationId xmlns:p14="http://schemas.microsoft.com/office/powerpoint/2010/main" val="199604702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1785257" y="493486"/>
            <a:ext cx="9434286" cy="161525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available list -n my-local-repo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available packages...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                                          DISPLAY-NAME        SHORT-DESCRIPTION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cert-manager.community.tanzu.vmware.com        cert-manager        Certificate management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contour.community.tanzu.vmware.com             Contour             An ingress controller</a:t>
            </a:r>
          </a:p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492843" y="4167824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53475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88290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90513" y="4167824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25884" y="4308413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216140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406436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81676" y="320300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62595" y="3219764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66708" y="3219764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97125" y="3219764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7352313" y="1258831"/>
            <a:ext cx="1111020" cy="2810846"/>
          </a:xfrm>
          <a:prstGeom prst="bentConnector3">
            <a:avLst>
              <a:gd name="adj1" fmla="val 7220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2218553" y="2674173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289EB90A-3F2E-ED41-A088-7F4E5525A9A5}"/>
              </a:ext>
            </a:extLst>
          </p:cNvPr>
          <p:cNvSpPr txBox="1"/>
          <p:nvPr/>
        </p:nvSpPr>
        <p:spPr>
          <a:xfrm>
            <a:off x="1770743" y="6021563"/>
            <a:ext cx="965200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dirty="0"/>
              <a:t>The namespace where the repository has been added </a:t>
            </a:r>
            <a:r>
              <a:rPr lang="en-IE" b="1" dirty="0"/>
              <a:t>must</a:t>
            </a:r>
            <a:r>
              <a:rPr lang="en-IE" dirty="0"/>
              <a:t> be included in any repository queries</a:t>
            </a:r>
          </a:p>
        </p:txBody>
      </p:sp>
    </p:spTree>
    <p:extLst>
      <p:ext uri="{BB962C8B-B14F-4D97-AF65-F5344CB8AC3E}">
        <p14:creationId xmlns:p14="http://schemas.microsoft.com/office/powerpoint/2010/main" val="37318978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58366" y="767748"/>
            <a:ext cx="10537370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--namespace my-local-repo -v 1.5.1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1633924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80986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98510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5166023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6925372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6259099" y="3270844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16200000" flipV="1">
            <a:off x="5599005" y="1390401"/>
            <a:ext cx="1800952" cy="194485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344828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tanzu-certificates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437904" y="3174240"/>
            <a:ext cx="696011" cy="4968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437904" y="3671080"/>
            <a:ext cx="696011" cy="29199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437904" y="3671080"/>
            <a:ext cx="696011" cy="11064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BA96272-82CE-0B40-AEEA-29F55A4366B1}"/>
              </a:ext>
            </a:extLst>
          </p:cNvPr>
          <p:cNvSpPr txBox="1"/>
          <p:nvPr/>
        </p:nvSpPr>
        <p:spPr>
          <a:xfrm>
            <a:off x="829407" y="5643693"/>
            <a:ext cx="977229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a bespoke (</a:t>
            </a:r>
            <a:r>
              <a:rPr lang="en-IE" b="1" dirty="0"/>
              <a:t>non-default</a:t>
            </a:r>
            <a:r>
              <a:rPr lang="en-IE" dirty="0"/>
              <a:t>) namespace: </a:t>
            </a:r>
            <a:r>
              <a:rPr lang="en-IE" b="1" dirty="0"/>
              <a:t>my-local-repo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 </a:t>
            </a:r>
            <a:r>
              <a:rPr lang="en-IE" dirty="0"/>
              <a:t>are installed is the same namespace as the repo.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is left at the defaults (tanzu-certificates).</a:t>
            </a:r>
          </a:p>
        </p:txBody>
      </p:sp>
      <p:cxnSp>
        <p:nvCxnSpPr>
          <p:cNvPr id="26" name="Elbow Connector 25">
            <a:extLst>
              <a:ext uri="{FF2B5EF4-FFF2-40B4-BE49-F238E27FC236}">
                <a16:creationId xmlns:a16="http://schemas.microsoft.com/office/drawing/2014/main" id="{7E86DE08-908D-4F4A-9374-B3674A129ECC}"/>
              </a:ext>
            </a:extLst>
          </p:cNvPr>
          <p:cNvCxnSpPr>
            <a:cxnSpLocks/>
            <a:stCxn id="21" idx="3"/>
            <a:endCxn id="24" idx="1"/>
          </p:cNvCxnSpPr>
          <p:nvPr/>
        </p:nvCxnSpPr>
        <p:spPr>
          <a:xfrm>
            <a:off x="8018448" y="3671080"/>
            <a:ext cx="326380" cy="1270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3129522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Test #4</a:t>
            </a:r>
            <a:br>
              <a:rPr lang="en-IE" dirty="0"/>
            </a:br>
            <a:r>
              <a:rPr lang="en-IE" dirty="0"/>
              <a:t>Installing repository and package install resources in a non-default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non-default</a:t>
            </a:r>
          </a:p>
          <a:p>
            <a:r>
              <a:rPr lang="en-IE" dirty="0"/>
              <a:t>Package install resource – </a:t>
            </a:r>
            <a:r>
              <a:rPr lang="en-IE" b="1" dirty="0"/>
              <a:t>non-default</a:t>
            </a:r>
            <a:r>
              <a:rPr lang="en-IE" dirty="0"/>
              <a:t> (but same as repo)</a:t>
            </a:r>
          </a:p>
          <a:p>
            <a:r>
              <a:rPr lang="en-IE" dirty="0"/>
              <a:t>Package object – non-default</a:t>
            </a:r>
          </a:p>
        </p:txBody>
      </p:sp>
    </p:spTree>
    <p:extLst>
      <p:ext uri="{BB962C8B-B14F-4D97-AF65-F5344CB8AC3E}">
        <p14:creationId xmlns:p14="http://schemas.microsoft.com/office/powerpoint/2010/main" val="38379720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58365" y="767748"/>
            <a:ext cx="8381138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tanzu package install certmgr -p cert-manager.community.tanzu.vmware.com \</a:t>
            </a:r>
          </a:p>
          <a:p>
            <a:r>
              <a:rPr lang="en-IE" sz="1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--namespace my-local-repo -v 1.5.1 --values-file values.yaml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1633924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80986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985104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5166023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6837817" y="324444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6256797" y="3263307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31" idx="2"/>
          </p:cNvCxnSpPr>
          <p:nvPr/>
        </p:nvCxnSpPr>
        <p:spPr>
          <a:xfrm rot="16200000" flipV="1">
            <a:off x="3606905" y="-533004"/>
            <a:ext cx="1873004" cy="5681897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344828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145696B7-A6D0-154D-A674-ED96C4283B35}"/>
              </a:ext>
            </a:extLst>
          </p:cNvPr>
          <p:cNvCxnSpPr>
            <a:cxnSpLocks/>
            <a:stCxn id="26" idx="1"/>
            <a:endCxn id="24" idx="0"/>
          </p:cNvCxnSpPr>
          <p:nvPr/>
        </p:nvCxnSpPr>
        <p:spPr>
          <a:xfrm rot="10800000" flipV="1">
            <a:off x="8891366" y="1104951"/>
            <a:ext cx="828614" cy="2158356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437904" y="3174240"/>
            <a:ext cx="696011" cy="49684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437904" y="3671080"/>
            <a:ext cx="696011" cy="29199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437904" y="3671080"/>
            <a:ext cx="696011" cy="110649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BA96272-82CE-0B40-AEEA-29F55A4366B1}"/>
              </a:ext>
            </a:extLst>
          </p:cNvPr>
          <p:cNvSpPr txBox="1"/>
          <p:nvPr/>
        </p:nvSpPr>
        <p:spPr>
          <a:xfrm>
            <a:off x="829407" y="5643693"/>
            <a:ext cx="1056962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a bespoke (non-default)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 </a:t>
            </a:r>
            <a:r>
              <a:rPr lang="en-IE" dirty="0"/>
              <a:t>must be the same as the repo where the </a:t>
            </a:r>
            <a:r>
              <a:rPr lang="en-IE" dirty="0" err="1"/>
              <a:t>pkg</a:t>
            </a:r>
            <a:r>
              <a:rPr lang="en-IE" dirty="0"/>
              <a:t> is installed.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may be changed in values manifest.</a:t>
            </a:r>
          </a:p>
        </p:txBody>
      </p:sp>
      <p:sp>
        <p:nvSpPr>
          <p:cNvPr id="26" name="Folded Corner 25">
            <a:extLst>
              <a:ext uri="{FF2B5EF4-FFF2-40B4-BE49-F238E27FC236}">
                <a16:creationId xmlns:a16="http://schemas.microsoft.com/office/drawing/2014/main" id="{17F19657-2905-FD49-A02E-539AD4D9C718}"/>
              </a:ext>
            </a:extLst>
          </p:cNvPr>
          <p:cNvSpPr/>
          <p:nvPr/>
        </p:nvSpPr>
        <p:spPr>
          <a:xfrm>
            <a:off x="9719980" y="651305"/>
            <a:ext cx="1865588" cy="9072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namespace:</a:t>
            </a:r>
          </a:p>
          <a:p>
            <a:pPr algn="ctr"/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my-certificates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438D96-8A6F-8B45-A208-9461EF4C7724}"/>
              </a:ext>
            </a:extLst>
          </p:cNvPr>
          <p:cNvSpPr/>
          <p:nvPr/>
        </p:nvSpPr>
        <p:spPr>
          <a:xfrm>
            <a:off x="299109" y="1104951"/>
            <a:ext cx="2806698" cy="266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675D8B-C1D2-B04B-A228-CCCFAC7C5CA8}"/>
              </a:ext>
            </a:extLst>
          </p:cNvPr>
          <p:cNvSpPr/>
          <p:nvPr/>
        </p:nvSpPr>
        <p:spPr>
          <a:xfrm>
            <a:off x="4028636" y="1087559"/>
            <a:ext cx="2806698" cy="300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38" name="Elbow Connector 37">
            <a:extLst>
              <a:ext uri="{FF2B5EF4-FFF2-40B4-BE49-F238E27FC236}">
                <a16:creationId xmlns:a16="http://schemas.microsoft.com/office/drawing/2014/main" id="{853D68F5-E15F-E041-94E1-DC333AD90D3E}"/>
              </a:ext>
            </a:extLst>
          </p:cNvPr>
          <p:cNvCxnSpPr>
            <a:cxnSpLocks/>
            <a:stCxn id="21" idx="3"/>
            <a:endCxn id="24" idx="1"/>
          </p:cNvCxnSpPr>
          <p:nvPr/>
        </p:nvCxnSpPr>
        <p:spPr>
          <a:xfrm>
            <a:off x="7930893" y="3652220"/>
            <a:ext cx="413935" cy="188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14648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377548" cy="2387600"/>
          </a:xfrm>
        </p:spPr>
        <p:txBody>
          <a:bodyPr>
            <a:normAutofit fontScale="90000"/>
          </a:bodyPr>
          <a:lstStyle/>
          <a:p>
            <a:r>
              <a:rPr lang="en-IE" dirty="0"/>
              <a:t>Test #5</a:t>
            </a:r>
            <a:br>
              <a:rPr lang="en-IE" dirty="0"/>
            </a:br>
            <a:r>
              <a:rPr lang="en-IE" dirty="0"/>
              <a:t>Installing repository in default namespace and package install resources in different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default</a:t>
            </a:r>
          </a:p>
          <a:p>
            <a:r>
              <a:rPr lang="en-IE" dirty="0"/>
              <a:t>Package install resource – </a:t>
            </a:r>
            <a:r>
              <a:rPr lang="en-IE" b="1" dirty="0"/>
              <a:t>non-default</a:t>
            </a:r>
            <a:r>
              <a:rPr lang="en-IE" dirty="0"/>
              <a:t> (different to repo)</a:t>
            </a:r>
          </a:p>
          <a:p>
            <a:r>
              <a:rPr lang="en-IE" dirty="0"/>
              <a:t>Package object – default</a:t>
            </a:r>
          </a:p>
        </p:txBody>
      </p:sp>
    </p:spTree>
    <p:extLst>
      <p:ext uri="{BB962C8B-B14F-4D97-AF65-F5344CB8AC3E}">
        <p14:creationId xmlns:p14="http://schemas.microsoft.com/office/powerpoint/2010/main" val="416975823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>
            <a:extLst>
              <a:ext uri="{FF2B5EF4-FFF2-40B4-BE49-F238E27FC236}">
                <a16:creationId xmlns:a16="http://schemas.microsoft.com/office/drawing/2014/main" id="{E8A75F30-AE22-224D-BE76-4C83EDE2A7A5}"/>
              </a:ext>
            </a:extLst>
          </p:cNvPr>
          <p:cNvSpPr/>
          <p:nvPr/>
        </p:nvSpPr>
        <p:spPr>
          <a:xfrm>
            <a:off x="9888813" y="462420"/>
            <a:ext cx="1187669" cy="1240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Package</a:t>
            </a:r>
          </a:p>
          <a:p>
            <a:pPr algn="ctr"/>
            <a:r>
              <a:rPr lang="en-IE" dirty="0"/>
              <a:t>Repository</a:t>
            </a:r>
          </a:p>
        </p:txBody>
      </p:sp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924447" y="1805255"/>
            <a:ext cx="10252277" cy="985329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add tce-repo --url projects.registry.vmware.com/tce/main:stable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7AA238FB-507C-E04E-92FC-9CB98F94B840}"/>
              </a:ext>
            </a:extLst>
          </p:cNvPr>
          <p:cNvCxnSpPr>
            <a:cxnSpLocks/>
            <a:stCxn id="5" idx="3"/>
            <a:endCxn id="4" idx="2"/>
          </p:cNvCxnSpPr>
          <p:nvPr/>
        </p:nvCxnSpPr>
        <p:spPr>
          <a:xfrm rot="5400000" flipH="1" flipV="1">
            <a:off x="7608337" y="-475220"/>
            <a:ext cx="722724" cy="38382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DED72E-4C40-D04F-A773-B0BB1D690640}"/>
              </a:ext>
            </a:extLst>
          </p:cNvPr>
          <p:cNvSpPr/>
          <p:nvPr/>
        </p:nvSpPr>
        <p:spPr>
          <a:xfrm>
            <a:off x="1009302" y="3167658"/>
            <a:ext cx="9176362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179805" y="4681148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4514620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5849435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7851658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087029" y="482173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396056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578208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760360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942511" y="376002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177041" y="3760023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5" idx="0"/>
            <a:endCxn id="20" idx="0"/>
          </p:cNvCxnSpPr>
          <p:nvPr/>
        </p:nvCxnSpPr>
        <p:spPr>
          <a:xfrm flipH="1">
            <a:off x="7489049" y="2297920"/>
            <a:ext cx="3687675" cy="1462103"/>
          </a:xfrm>
          <a:prstGeom prst="bentConnector4">
            <a:avLst>
              <a:gd name="adj1" fmla="val -6199"/>
              <a:gd name="adj2" fmla="val 668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2802225" y="6148490"/>
            <a:ext cx="586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Repositories are added to the </a:t>
            </a:r>
            <a:r>
              <a:rPr lang="en-IE" b="1" dirty="0"/>
              <a:t>default</a:t>
            </a:r>
            <a:r>
              <a:rPr lang="en-IE" dirty="0"/>
              <a:t> namespace, by default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EFC1D4-9C78-0C4E-B545-E49EFCDF8C03}"/>
              </a:ext>
            </a:extLst>
          </p:cNvPr>
          <p:cNvSpPr txBox="1"/>
          <p:nvPr/>
        </p:nvSpPr>
        <p:spPr>
          <a:xfrm>
            <a:off x="1985932" y="4021633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namespaces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F42847-057C-0342-8CD4-486388AFBD74}"/>
              </a:ext>
            </a:extLst>
          </p:cNvPr>
          <p:cNvSpPr txBox="1"/>
          <p:nvPr/>
        </p:nvSpPr>
        <p:spPr>
          <a:xfrm>
            <a:off x="169101" y="216253"/>
            <a:ext cx="971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repo defaults, </a:t>
            </a:r>
            <a:r>
              <a:rPr lang="en-IE" sz="2400" dirty="0" err="1"/>
              <a:t>pkg</a:t>
            </a:r>
            <a:r>
              <a:rPr lang="en-IE" sz="2400" dirty="0"/>
              <a:t> install resources in non-default namespace </a:t>
            </a:r>
          </a:p>
        </p:txBody>
      </p:sp>
    </p:spTree>
    <p:extLst>
      <p:ext uri="{BB962C8B-B14F-4D97-AF65-F5344CB8AC3E}">
        <p14:creationId xmlns:p14="http://schemas.microsoft.com/office/powerpoint/2010/main" val="299506523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443657" y="1120968"/>
            <a:ext cx="8387334" cy="166989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get tce-repo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repository tce-repo...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        tce-repo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VERSION:       14144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REPOSITORY:    projects.registry.vmware.com/tce/main:stable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STATUS:        Reconcile succeeded</a:t>
            </a:r>
          </a:p>
          <a:p>
            <a:r>
              <a:rPr lang="en-IE" sz="14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REASON: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4016672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5198824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6380976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7563127" y="36294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797657" y="362940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5" idx="1"/>
          </p:cNvCxnSpPr>
          <p:nvPr/>
        </p:nvCxnSpPr>
        <p:spPr>
          <a:xfrm rot="16200000" flipV="1">
            <a:off x="6954228" y="2473963"/>
            <a:ext cx="838535" cy="14723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3824BF-C9AA-6844-AFE1-3EEA0B37BCCD}"/>
              </a:ext>
            </a:extLst>
          </p:cNvPr>
          <p:cNvSpPr txBox="1"/>
          <p:nvPr/>
        </p:nvSpPr>
        <p:spPr>
          <a:xfrm>
            <a:off x="2501402" y="6048242"/>
            <a:ext cx="7956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Repository query against the </a:t>
            </a:r>
            <a:r>
              <a:rPr lang="en-IE" b="1" dirty="0"/>
              <a:t>default</a:t>
            </a:r>
            <a:r>
              <a:rPr lang="en-IE" dirty="0"/>
              <a:t> namespace, –n default is implied in command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8B2618E7-7F41-C64B-8885-AAD59461277D}"/>
              </a:ext>
            </a:extLst>
          </p:cNvPr>
          <p:cNvSpPr txBox="1"/>
          <p:nvPr/>
        </p:nvSpPr>
        <p:spPr>
          <a:xfrm>
            <a:off x="169101" y="216253"/>
            <a:ext cx="971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repo defaults, </a:t>
            </a:r>
            <a:r>
              <a:rPr lang="en-IE" sz="2400" dirty="0" err="1"/>
              <a:t>pkg</a:t>
            </a:r>
            <a:r>
              <a:rPr lang="en-IE" sz="2400" dirty="0"/>
              <a:t> install resources in non-default namespace </a:t>
            </a:r>
          </a:p>
        </p:txBody>
      </p:sp>
    </p:spTree>
    <p:extLst>
      <p:ext uri="{BB962C8B-B14F-4D97-AF65-F5344CB8AC3E}">
        <p14:creationId xmlns:p14="http://schemas.microsoft.com/office/powerpoint/2010/main" val="302864657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4016672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5198824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6380976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7563127" y="36294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797657" y="362940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21" idx="1"/>
          </p:cNvCxnSpPr>
          <p:nvPr/>
        </p:nvCxnSpPr>
        <p:spPr>
          <a:xfrm rot="16200000" flipV="1">
            <a:off x="6979675" y="2499410"/>
            <a:ext cx="868797" cy="1391185"/>
          </a:xfrm>
          <a:prstGeom prst="bentConnector3">
            <a:avLst>
              <a:gd name="adj1" fmla="val 52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1" name="Snip and Round Single Corner of Rectangle 20">
            <a:extLst>
              <a:ext uri="{FF2B5EF4-FFF2-40B4-BE49-F238E27FC236}">
                <a16:creationId xmlns:a16="http://schemas.microsoft.com/office/drawing/2014/main" id="{FC9AD5A4-F726-9943-A3B8-31AD149A34C0}"/>
              </a:ext>
            </a:extLst>
          </p:cNvPr>
          <p:cNvSpPr/>
          <p:nvPr/>
        </p:nvSpPr>
        <p:spPr>
          <a:xfrm>
            <a:off x="2001337" y="1145346"/>
            <a:ext cx="9434286" cy="161525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available list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available packages...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                                          DISPLAY-NAME        SHORT-DESCRIPTION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cert-manager.community.tanzu.vmware.com        cert-manager        Certificate management</a:t>
            </a:r>
          </a:p>
          <a:p>
            <a:r>
              <a:rPr lang="en-IE" sz="1200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contour.community.tanzu.vmware.com             Contour             An ingress controller</a:t>
            </a: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A5B5C7-D78D-9947-A8F8-50A708220E79}"/>
              </a:ext>
            </a:extLst>
          </p:cNvPr>
          <p:cNvSpPr txBox="1"/>
          <p:nvPr/>
        </p:nvSpPr>
        <p:spPr>
          <a:xfrm>
            <a:off x="2501402" y="6048242"/>
            <a:ext cx="770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Package query against the </a:t>
            </a:r>
            <a:r>
              <a:rPr lang="en-IE" b="1" dirty="0"/>
              <a:t>default</a:t>
            </a:r>
            <a:r>
              <a:rPr lang="en-IE" dirty="0"/>
              <a:t> namespace, –n default is implied in command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DCF85C6F-CD17-2542-8F2F-E54F03E1E73D}"/>
              </a:ext>
            </a:extLst>
          </p:cNvPr>
          <p:cNvSpPr txBox="1"/>
          <p:nvPr/>
        </p:nvSpPr>
        <p:spPr>
          <a:xfrm>
            <a:off x="169101" y="216253"/>
            <a:ext cx="971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repo defaults, </a:t>
            </a:r>
            <a:r>
              <a:rPr lang="en-IE" sz="2400" dirty="0" err="1"/>
              <a:t>pkg</a:t>
            </a:r>
            <a:r>
              <a:rPr lang="en-IE" sz="2400" dirty="0"/>
              <a:t> install resources in non-default namespace </a:t>
            </a:r>
          </a:p>
        </p:txBody>
      </p:sp>
    </p:spTree>
    <p:extLst>
      <p:ext uri="{BB962C8B-B14F-4D97-AF65-F5344CB8AC3E}">
        <p14:creationId xmlns:p14="http://schemas.microsoft.com/office/powerpoint/2010/main" val="22887940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861662" y="1390235"/>
            <a:ext cx="10537370" cy="89964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kubectl create ns my-</a:t>
            </a:r>
            <a:r>
              <a:rPr lang="en-IE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endParaRPr lang="en-IE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namespace/my-</a:t>
            </a:r>
            <a:r>
              <a:rPr lang="en-IE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created </a:t>
            </a:r>
          </a:p>
          <a:p>
            <a:endParaRPr lang="en-IE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-v 1.5.1 –-namespace my-</a:t>
            </a:r>
            <a:r>
              <a:rPr lang="en-IE" sz="1200" b="1" dirty="0" err="1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endParaRPr lang="en-IE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1359619" y="326977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535559" y="325301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710799" y="325301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4891718" y="326977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6054588" y="3539820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5" idx="1"/>
          </p:cNvCxnSpPr>
          <p:nvPr/>
        </p:nvCxnSpPr>
        <p:spPr>
          <a:xfrm rot="5400000" flipH="1" flipV="1">
            <a:off x="5294354" y="2433785"/>
            <a:ext cx="979895" cy="692091"/>
          </a:xfrm>
          <a:prstGeom prst="bentConnector3">
            <a:avLst>
              <a:gd name="adj1" fmla="val 739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389456" y="3265338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tanzu-certificates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630179" y="2922545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0179" y="3721095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0179" y="4535592"/>
            <a:ext cx="641761" cy="621706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482532" y="3243115"/>
            <a:ext cx="1147647" cy="4299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482532" y="3673111"/>
            <a:ext cx="1147647" cy="3588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482532" y="3673111"/>
            <a:ext cx="1147647" cy="11733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BA96272-82CE-0B40-AEEA-29F55A4366B1}"/>
              </a:ext>
            </a:extLst>
          </p:cNvPr>
          <p:cNvSpPr txBox="1"/>
          <p:nvPr/>
        </p:nvSpPr>
        <p:spPr>
          <a:xfrm>
            <a:off x="829407" y="5643693"/>
            <a:ext cx="896008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a bespoke (default)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 </a:t>
            </a:r>
            <a:r>
              <a:rPr lang="en-IE" dirty="0"/>
              <a:t>is different to the repository: </a:t>
            </a:r>
            <a:r>
              <a:rPr lang="en-IE" b="1" dirty="0"/>
              <a:t>my-pkgs</a:t>
            </a:r>
            <a:r>
              <a:rPr lang="en-IE" dirty="0"/>
              <a:t>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may be changed in values manifest.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3AC9AE-8E98-DE4A-9804-44D0C5962178}"/>
              </a:ext>
            </a:extLst>
          </p:cNvPr>
          <p:cNvSpPr/>
          <p:nvPr/>
        </p:nvSpPr>
        <p:spPr>
          <a:xfrm>
            <a:off x="6948375" y="322744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</a:t>
            </a:r>
            <a:r>
              <a:rPr lang="en-IE" sz="1200" dirty="0" err="1"/>
              <a:t>pkgs</a:t>
            </a:r>
            <a:endParaRPr lang="en-IE" sz="1200" dirty="0"/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50F0BCE5-CEE2-AA4C-B0E4-7453204A0007}"/>
              </a:ext>
            </a:extLst>
          </p:cNvPr>
          <p:cNvCxnSpPr>
            <a:cxnSpLocks/>
            <a:stCxn id="20" idx="3"/>
            <a:endCxn id="27" idx="0"/>
          </p:cNvCxnSpPr>
          <p:nvPr/>
        </p:nvCxnSpPr>
        <p:spPr>
          <a:xfrm flipV="1">
            <a:off x="5984794" y="3227447"/>
            <a:ext cx="1510119" cy="450103"/>
          </a:xfrm>
          <a:prstGeom prst="bentConnector4">
            <a:avLst>
              <a:gd name="adj1" fmla="val 31904"/>
              <a:gd name="adj2" fmla="val 1785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C5DABD48-4966-6C42-AFB9-9B50F4A5FFEE}"/>
              </a:ext>
            </a:extLst>
          </p:cNvPr>
          <p:cNvCxnSpPr>
            <a:cxnSpLocks/>
            <a:stCxn id="27" idx="3"/>
            <a:endCxn id="24" idx="0"/>
          </p:cNvCxnSpPr>
          <p:nvPr/>
        </p:nvCxnSpPr>
        <p:spPr>
          <a:xfrm flipV="1">
            <a:off x="8041451" y="3265338"/>
            <a:ext cx="894543" cy="369882"/>
          </a:xfrm>
          <a:prstGeom prst="bentConnector4">
            <a:avLst>
              <a:gd name="adj1" fmla="val 19451"/>
              <a:gd name="adj2" fmla="val 1720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>
            <a:extLst>
              <a:ext uri="{FF2B5EF4-FFF2-40B4-BE49-F238E27FC236}">
                <a16:creationId xmlns:a16="http://schemas.microsoft.com/office/drawing/2014/main" id="{D2B6A486-89BE-8A41-8644-7206B07E469F}"/>
              </a:ext>
            </a:extLst>
          </p:cNvPr>
          <p:cNvSpPr txBox="1"/>
          <p:nvPr/>
        </p:nvSpPr>
        <p:spPr>
          <a:xfrm>
            <a:off x="169101" y="216253"/>
            <a:ext cx="971971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repo defaults, </a:t>
            </a:r>
            <a:r>
              <a:rPr lang="en-IE" sz="2400" dirty="0" err="1"/>
              <a:t>pkg</a:t>
            </a:r>
            <a:r>
              <a:rPr lang="en-IE" sz="2400" dirty="0"/>
              <a:t> install resources in non-default namespace </a:t>
            </a:r>
          </a:p>
        </p:txBody>
      </p:sp>
    </p:spTree>
    <p:extLst>
      <p:ext uri="{BB962C8B-B14F-4D97-AF65-F5344CB8AC3E}">
        <p14:creationId xmlns:p14="http://schemas.microsoft.com/office/powerpoint/2010/main" val="275577708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>
            <a:extLst>
              <a:ext uri="{FF2B5EF4-FFF2-40B4-BE49-F238E27FC236}">
                <a16:creationId xmlns:a16="http://schemas.microsoft.com/office/drawing/2014/main" id="{E8A75F30-AE22-224D-BE76-4C83EDE2A7A5}"/>
              </a:ext>
            </a:extLst>
          </p:cNvPr>
          <p:cNvSpPr/>
          <p:nvPr/>
        </p:nvSpPr>
        <p:spPr>
          <a:xfrm>
            <a:off x="9591829" y="274851"/>
            <a:ext cx="1187669" cy="1240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Package</a:t>
            </a:r>
          </a:p>
          <a:p>
            <a:pPr algn="ctr"/>
            <a:r>
              <a:rPr lang="en-IE" dirty="0"/>
              <a:t>Repository</a:t>
            </a:r>
          </a:p>
        </p:txBody>
      </p:sp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924447" y="1805255"/>
            <a:ext cx="10252277" cy="985329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add tce-repo --url projects.registry.vmware.com/tce/main:stable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7AA238FB-507C-E04E-92FC-9CB98F94B840}"/>
              </a:ext>
            </a:extLst>
          </p:cNvPr>
          <p:cNvCxnSpPr>
            <a:cxnSpLocks/>
            <a:stCxn id="5" idx="3"/>
            <a:endCxn id="4" idx="2"/>
          </p:cNvCxnSpPr>
          <p:nvPr/>
        </p:nvCxnSpPr>
        <p:spPr>
          <a:xfrm rot="5400000" flipH="1" flipV="1">
            <a:off x="7366061" y="-420512"/>
            <a:ext cx="910293" cy="354124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DED72E-4C40-D04F-A773-B0BB1D690640}"/>
              </a:ext>
            </a:extLst>
          </p:cNvPr>
          <p:cNvSpPr/>
          <p:nvPr/>
        </p:nvSpPr>
        <p:spPr>
          <a:xfrm>
            <a:off x="1009302" y="3167658"/>
            <a:ext cx="9176362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179805" y="4681148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4514620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5849435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7851658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087029" y="482173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396056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578208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760360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942511" y="376002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177041" y="3760023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5" idx="0"/>
            <a:endCxn id="20" idx="0"/>
          </p:cNvCxnSpPr>
          <p:nvPr/>
        </p:nvCxnSpPr>
        <p:spPr>
          <a:xfrm flipH="1">
            <a:off x="7489049" y="2297920"/>
            <a:ext cx="3687675" cy="1462103"/>
          </a:xfrm>
          <a:prstGeom prst="bentConnector4">
            <a:avLst>
              <a:gd name="adj1" fmla="val -6199"/>
              <a:gd name="adj2" fmla="val 668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2802225" y="6148490"/>
            <a:ext cx="58651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Repositories are added to the </a:t>
            </a:r>
            <a:r>
              <a:rPr lang="en-IE" b="1" dirty="0"/>
              <a:t>default</a:t>
            </a:r>
            <a:r>
              <a:rPr lang="en-IE" dirty="0"/>
              <a:t> namespace, by default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EFC1D4-9C78-0C4E-B545-E49EFCDF8C03}"/>
              </a:ext>
            </a:extLst>
          </p:cNvPr>
          <p:cNvSpPr txBox="1"/>
          <p:nvPr/>
        </p:nvSpPr>
        <p:spPr>
          <a:xfrm>
            <a:off x="1985932" y="4021633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namespaces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F42847-057C-0342-8CD4-486388AFBD74}"/>
              </a:ext>
            </a:extLst>
          </p:cNvPr>
          <p:cNvSpPr txBox="1"/>
          <p:nvPr/>
        </p:nvSpPr>
        <p:spPr>
          <a:xfrm>
            <a:off x="1009302" y="538028"/>
            <a:ext cx="307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defaults </a:t>
            </a:r>
          </a:p>
        </p:txBody>
      </p:sp>
    </p:spTree>
    <p:extLst>
      <p:ext uri="{BB962C8B-B14F-4D97-AF65-F5344CB8AC3E}">
        <p14:creationId xmlns:p14="http://schemas.microsoft.com/office/powerpoint/2010/main" val="789223000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BDD85504-EF35-6249-BE22-4308B52D60C6}"/>
              </a:ext>
            </a:extLst>
          </p:cNvPr>
          <p:cNvSpPr txBox="1"/>
          <p:nvPr/>
        </p:nvSpPr>
        <p:spPr>
          <a:xfrm>
            <a:off x="625366" y="2047707"/>
            <a:ext cx="10941268" cy="1815882"/>
          </a:xfrm>
          <a:prstGeom prst="rect">
            <a:avLst/>
          </a:prstGeom>
          <a:solidFill>
            <a:schemeClr val="tx1"/>
          </a:solidFill>
        </p:spPr>
        <p:txBody>
          <a:bodyPr wrap="square" rtlCol="0">
            <a:spAutoFit/>
          </a:bodyPr>
          <a:lstStyle/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% tanzu package install certmgr -p cert-manager.community.tanzu.vmware.com -v 1.5.1 -n my-</a:t>
            </a:r>
            <a:r>
              <a:rPr lang="en-IE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endParaRPr lang="en-IE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 Installing package 'cert-manager.community.tanzu.vmware.com'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Getting namespace 'my-</a:t>
            </a:r>
            <a:r>
              <a:rPr lang="en-IE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| Getting package metadata for 'cert-manager.community.tanzu.vmware.com'</a:t>
            </a:r>
          </a:p>
          <a:p>
            <a:endParaRPr lang="en-IE" sz="14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Error: failed to find a package with name 'cert-manager.community.tanzu.vmware.com' in namespace 'my-</a:t>
            </a:r>
            <a:r>
              <a:rPr lang="en-IE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': </a:t>
            </a:r>
            <a:r>
              <a:rPr lang="en-IE" sz="14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internalpackagemetadatas.internal.packaging.carvel.dev</a:t>
            </a:r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"cert-manager.community.tanzu.vmware.com" not found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0520C205-E90F-C846-9ED2-7DD0E6A1DD4E}"/>
              </a:ext>
            </a:extLst>
          </p:cNvPr>
          <p:cNvSpPr txBox="1"/>
          <p:nvPr/>
        </p:nvSpPr>
        <p:spPr>
          <a:xfrm>
            <a:off x="681056" y="1597438"/>
            <a:ext cx="106502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b="1" dirty="0"/>
              <a:t>Observation</a:t>
            </a:r>
            <a:r>
              <a:rPr lang="en-IE" dirty="0"/>
              <a:t>: Attempt to install </a:t>
            </a:r>
            <a:r>
              <a:rPr lang="en-IE" dirty="0" err="1"/>
              <a:t>pkg</a:t>
            </a:r>
            <a:r>
              <a:rPr lang="en-IE" dirty="0"/>
              <a:t> install resources in non-default namespace when repo is installed in default 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54E9D677-5DC1-1D40-BBF2-875AEC8ECA3C}"/>
              </a:ext>
            </a:extLst>
          </p:cNvPr>
          <p:cNvSpPr txBox="1"/>
          <p:nvPr/>
        </p:nvSpPr>
        <p:spPr>
          <a:xfrm>
            <a:off x="1009302" y="538028"/>
            <a:ext cx="81669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repo default, non-default </a:t>
            </a:r>
            <a:r>
              <a:rPr lang="en-IE" sz="2400" dirty="0" err="1"/>
              <a:t>pkg</a:t>
            </a:r>
            <a:r>
              <a:rPr lang="en-IE" sz="2400" dirty="0"/>
              <a:t> install namespace </a:t>
            </a:r>
          </a:p>
        </p:txBody>
      </p:sp>
      <p:pic>
        <p:nvPicPr>
          <p:cNvPr id="8" name="Picture 7" descr="Text&#10;&#10;Description automatically generated">
            <a:extLst>
              <a:ext uri="{FF2B5EF4-FFF2-40B4-BE49-F238E27FC236}">
                <a16:creationId xmlns:a16="http://schemas.microsoft.com/office/drawing/2014/main" id="{CDCDF802-3D8D-F447-9814-425027CFBFB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728557" y="5149362"/>
            <a:ext cx="4737100" cy="1092200"/>
          </a:xfrm>
          <a:prstGeom prst="rect">
            <a:avLst/>
          </a:prstGeom>
        </p:spPr>
      </p:pic>
      <p:sp>
        <p:nvSpPr>
          <p:cNvPr id="9" name="Right Arrow 8">
            <a:extLst>
              <a:ext uri="{FF2B5EF4-FFF2-40B4-BE49-F238E27FC236}">
                <a16:creationId xmlns:a16="http://schemas.microsoft.com/office/drawing/2014/main" id="{B1897917-F411-DE46-9535-A38ADE8BCBAA}"/>
              </a:ext>
            </a:extLst>
          </p:cNvPr>
          <p:cNvSpPr/>
          <p:nvPr/>
        </p:nvSpPr>
        <p:spPr>
          <a:xfrm>
            <a:off x="4767385" y="5267569"/>
            <a:ext cx="1680307" cy="875323"/>
          </a:xfrm>
          <a:prstGeom prst="rightArrow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EXCEPT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13F5E5C1-59B4-E24A-9150-C15A823E8EF3}"/>
              </a:ext>
            </a:extLst>
          </p:cNvPr>
          <p:cNvSpPr txBox="1"/>
          <p:nvPr/>
        </p:nvSpPr>
        <p:spPr>
          <a:xfrm>
            <a:off x="681056" y="4196247"/>
            <a:ext cx="75373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This issue occurs for default namespace and non-default namespace. </a:t>
            </a:r>
          </a:p>
          <a:p>
            <a:r>
              <a:rPr lang="en-IE" dirty="0"/>
              <a:t>Repo namespace and package install resources must be the same namespace.</a:t>
            </a:r>
          </a:p>
        </p:txBody>
      </p:sp>
    </p:spTree>
    <p:extLst>
      <p:ext uri="{BB962C8B-B14F-4D97-AF65-F5344CB8AC3E}">
        <p14:creationId xmlns:p14="http://schemas.microsoft.com/office/powerpoint/2010/main" val="400827319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013" y="1122363"/>
            <a:ext cx="11400312" cy="2387600"/>
          </a:xfrm>
        </p:spPr>
        <p:txBody>
          <a:bodyPr>
            <a:normAutofit fontScale="90000"/>
          </a:bodyPr>
          <a:lstStyle/>
          <a:p>
            <a:r>
              <a:rPr lang="en-IE" dirty="0"/>
              <a:t>Test #6</a:t>
            </a:r>
            <a:br>
              <a:rPr lang="en-IE" dirty="0"/>
            </a:br>
            <a:r>
              <a:rPr lang="en-IE" dirty="0"/>
              <a:t>Installing repository in non-default namespace (tanzu-</a:t>
            </a:r>
            <a:r>
              <a:rPr lang="en-IE" dirty="0" err="1"/>
              <a:t>pkg</a:t>
            </a:r>
            <a:r>
              <a:rPr lang="en-IE" dirty="0"/>
              <a:t>-repo-global) and </a:t>
            </a:r>
            <a:r>
              <a:rPr lang="en-IE" dirty="0" err="1"/>
              <a:t>pkg</a:t>
            </a:r>
            <a:r>
              <a:rPr lang="en-IE" dirty="0"/>
              <a:t> resources in different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non-default</a:t>
            </a:r>
            <a:r>
              <a:rPr lang="en-IE" dirty="0"/>
              <a:t> (</a:t>
            </a:r>
            <a:r>
              <a:rPr lang="en-IE" b="1" dirty="0"/>
              <a:t>tanzu-</a:t>
            </a:r>
            <a:r>
              <a:rPr lang="en-IE" b="1" dirty="0" err="1"/>
              <a:t>pkg</a:t>
            </a:r>
            <a:r>
              <a:rPr lang="en-IE" b="1" dirty="0"/>
              <a:t>-repo-global</a:t>
            </a:r>
            <a:r>
              <a:rPr lang="en-IE" dirty="0"/>
              <a:t>)</a:t>
            </a:r>
          </a:p>
          <a:p>
            <a:r>
              <a:rPr lang="en-IE" dirty="0"/>
              <a:t>Package install resource – </a:t>
            </a:r>
            <a:r>
              <a:rPr lang="en-IE" b="1" dirty="0"/>
              <a:t>non-default </a:t>
            </a:r>
            <a:r>
              <a:rPr lang="en-IE" dirty="0"/>
              <a:t>(different to repo)</a:t>
            </a:r>
          </a:p>
          <a:p>
            <a:r>
              <a:rPr lang="en-IE" dirty="0"/>
              <a:t>Package object – default</a:t>
            </a:r>
          </a:p>
        </p:txBody>
      </p:sp>
    </p:spTree>
    <p:extLst>
      <p:ext uri="{BB962C8B-B14F-4D97-AF65-F5344CB8AC3E}">
        <p14:creationId xmlns:p14="http://schemas.microsoft.com/office/powerpoint/2010/main" val="215135140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>
            <a:extLst>
              <a:ext uri="{FF2B5EF4-FFF2-40B4-BE49-F238E27FC236}">
                <a16:creationId xmlns:a16="http://schemas.microsoft.com/office/drawing/2014/main" id="{E8A75F30-AE22-224D-BE76-4C83EDE2A7A5}"/>
              </a:ext>
            </a:extLst>
          </p:cNvPr>
          <p:cNvSpPr/>
          <p:nvPr/>
        </p:nvSpPr>
        <p:spPr>
          <a:xfrm>
            <a:off x="9888813" y="462420"/>
            <a:ext cx="1187669" cy="1240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Package</a:t>
            </a:r>
          </a:p>
          <a:p>
            <a:pPr algn="ctr"/>
            <a:r>
              <a:rPr lang="en-IE" dirty="0"/>
              <a:t>Repository</a:t>
            </a:r>
          </a:p>
        </p:txBody>
      </p:sp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924447" y="1805255"/>
            <a:ext cx="10252277" cy="985329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add tce-repo --url projects.registry.vmware.com/tce/main:stable \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-n tanzu-package-repo-global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7AA238FB-507C-E04E-92FC-9CB98F94B840}"/>
              </a:ext>
            </a:extLst>
          </p:cNvPr>
          <p:cNvCxnSpPr>
            <a:cxnSpLocks/>
            <a:stCxn id="5" idx="3"/>
            <a:endCxn id="4" idx="2"/>
          </p:cNvCxnSpPr>
          <p:nvPr/>
        </p:nvCxnSpPr>
        <p:spPr>
          <a:xfrm rot="5400000" flipH="1" flipV="1">
            <a:off x="7608337" y="-475220"/>
            <a:ext cx="722724" cy="3838227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DED72E-4C40-D04F-A773-B0BB1D690640}"/>
              </a:ext>
            </a:extLst>
          </p:cNvPr>
          <p:cNvSpPr/>
          <p:nvPr/>
        </p:nvSpPr>
        <p:spPr>
          <a:xfrm>
            <a:off x="1009302" y="3167658"/>
            <a:ext cx="9176362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179805" y="4681148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4514620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5849435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7851658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087029" y="482173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396056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578208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760360" y="3743262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942511" y="3760023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tanzu-package-repo-global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177041" y="3760023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5" idx="0"/>
            <a:endCxn id="20" idx="0"/>
          </p:cNvCxnSpPr>
          <p:nvPr/>
        </p:nvCxnSpPr>
        <p:spPr>
          <a:xfrm flipH="1">
            <a:off x="7489049" y="2297920"/>
            <a:ext cx="3687675" cy="1462103"/>
          </a:xfrm>
          <a:prstGeom prst="bentConnector4">
            <a:avLst>
              <a:gd name="adj1" fmla="val -6199"/>
              <a:gd name="adj2" fmla="val 668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2261489" y="6138724"/>
            <a:ext cx="766902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Repositories are added to the </a:t>
            </a:r>
            <a:r>
              <a:rPr lang="en-IE" b="1" dirty="0"/>
              <a:t>tanzu-package-repo-global</a:t>
            </a:r>
            <a:r>
              <a:rPr lang="en-IE" dirty="0"/>
              <a:t> namespace, by default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EFC1D4-9C78-0C4E-B545-E49EFCDF8C03}"/>
              </a:ext>
            </a:extLst>
          </p:cNvPr>
          <p:cNvSpPr txBox="1"/>
          <p:nvPr/>
        </p:nvSpPr>
        <p:spPr>
          <a:xfrm>
            <a:off x="1985932" y="4021633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namespaces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CF42847-057C-0342-8CD4-486388AFBD74}"/>
              </a:ext>
            </a:extLst>
          </p:cNvPr>
          <p:cNvSpPr txBox="1"/>
          <p:nvPr/>
        </p:nvSpPr>
        <p:spPr>
          <a:xfrm>
            <a:off x="1009302" y="538028"/>
            <a:ext cx="746960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</a:t>
            </a:r>
            <a:r>
              <a:rPr lang="en-IE" sz="2400" b="1" dirty="0"/>
              <a:t>tanzu-package-repo-global</a:t>
            </a:r>
            <a:r>
              <a:rPr lang="en-IE" sz="2400" dirty="0"/>
              <a:t> repo namespace</a:t>
            </a:r>
          </a:p>
        </p:txBody>
      </p:sp>
    </p:spTree>
    <p:extLst>
      <p:ext uri="{BB962C8B-B14F-4D97-AF65-F5344CB8AC3E}">
        <p14:creationId xmlns:p14="http://schemas.microsoft.com/office/powerpoint/2010/main" val="4046645636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861662" y="1390235"/>
            <a:ext cx="10537370" cy="89964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kubectl create ns my-</a:t>
            </a:r>
            <a:r>
              <a:rPr lang="en-IE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endParaRPr lang="en-IE" sz="1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namespace/my-</a:t>
            </a:r>
            <a:r>
              <a:rPr lang="en-IE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created </a:t>
            </a:r>
          </a:p>
          <a:p>
            <a:endParaRPr lang="en-IE" sz="1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-v 1.5.1 -n my-</a:t>
            </a:r>
            <a:r>
              <a:rPr lang="en-IE" sz="1200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endParaRPr lang="en-IE" sz="1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1359619" y="326977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535559" y="325301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710799" y="325301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4891718" y="326977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tanzu-</a:t>
            </a:r>
            <a:r>
              <a:rPr lang="en-IE" sz="1100" dirty="0" err="1"/>
              <a:t>pkg</a:t>
            </a:r>
            <a:r>
              <a:rPr lang="en-IE" sz="1100" dirty="0"/>
              <a:t>-</a:t>
            </a:r>
            <a:r>
              <a:rPr lang="en-IE" sz="1100" dirty="0" err="1"/>
              <a:t>reo</a:t>
            </a:r>
            <a:r>
              <a:rPr lang="en-IE" sz="1100" dirty="0"/>
              <a:t>-global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6054588" y="3539820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5" idx="1"/>
          </p:cNvCxnSpPr>
          <p:nvPr/>
        </p:nvCxnSpPr>
        <p:spPr>
          <a:xfrm rot="5400000" flipH="1" flipV="1">
            <a:off x="5294354" y="2433785"/>
            <a:ext cx="979895" cy="692091"/>
          </a:xfrm>
          <a:prstGeom prst="bentConnector3">
            <a:avLst>
              <a:gd name="adj1" fmla="val 73927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389456" y="3265338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tanzu-certificates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30179" y="2922545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630179" y="3721095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630179" y="4535592"/>
            <a:ext cx="641761" cy="621706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482532" y="3243115"/>
            <a:ext cx="1147647" cy="42999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482532" y="3673111"/>
            <a:ext cx="1147647" cy="358837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482532" y="3673111"/>
            <a:ext cx="1147647" cy="117333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BA96272-82CE-0B40-AEEA-29F55A4366B1}"/>
              </a:ext>
            </a:extLst>
          </p:cNvPr>
          <p:cNvSpPr txBox="1"/>
          <p:nvPr/>
        </p:nvSpPr>
        <p:spPr>
          <a:xfrm>
            <a:off x="829407" y="5643693"/>
            <a:ext cx="1018625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</a:t>
            </a:r>
            <a:r>
              <a:rPr lang="en-IE" b="1" dirty="0"/>
              <a:t>tanzu-</a:t>
            </a:r>
            <a:r>
              <a:rPr lang="en-IE" b="1" dirty="0" err="1"/>
              <a:t>pkg</a:t>
            </a:r>
            <a:r>
              <a:rPr lang="en-IE" b="1" dirty="0"/>
              <a:t>-repo-global</a:t>
            </a:r>
            <a:r>
              <a:rPr lang="en-IE" dirty="0"/>
              <a:t> the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</a:t>
            </a:r>
            <a:r>
              <a:rPr lang="en-IE" dirty="0"/>
              <a:t> is not the same as the repo – </a:t>
            </a:r>
            <a:r>
              <a:rPr lang="en-IE" b="1" dirty="0"/>
              <a:t>my-pkgs</a:t>
            </a:r>
            <a:r>
              <a:rPr lang="en-IE" dirty="0"/>
              <a:t>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is the </a:t>
            </a:r>
            <a:r>
              <a:rPr lang="en-IE" b="1" dirty="0"/>
              <a:t>default</a:t>
            </a:r>
            <a:r>
              <a:rPr lang="en-IE" dirty="0"/>
              <a:t> may be changed in values manifest.</a:t>
            </a:r>
          </a:p>
        </p:txBody>
      </p:sp>
      <p:sp>
        <p:nvSpPr>
          <p:cNvPr id="27" name="Rectangle 26">
            <a:extLst>
              <a:ext uri="{FF2B5EF4-FFF2-40B4-BE49-F238E27FC236}">
                <a16:creationId xmlns:a16="http://schemas.microsoft.com/office/drawing/2014/main" id="{1C3AC9AE-8E98-DE4A-9804-44D0C5962178}"/>
              </a:ext>
            </a:extLst>
          </p:cNvPr>
          <p:cNvSpPr/>
          <p:nvPr/>
        </p:nvSpPr>
        <p:spPr>
          <a:xfrm>
            <a:off x="6948375" y="322744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</a:t>
            </a:r>
            <a:r>
              <a:rPr lang="en-IE" sz="1200" dirty="0" err="1"/>
              <a:t>pkgs</a:t>
            </a:r>
            <a:endParaRPr lang="en-IE" sz="1200" dirty="0"/>
          </a:p>
        </p:txBody>
      </p:sp>
      <p:cxnSp>
        <p:nvCxnSpPr>
          <p:cNvPr id="31" name="Elbow Connector 30">
            <a:extLst>
              <a:ext uri="{FF2B5EF4-FFF2-40B4-BE49-F238E27FC236}">
                <a16:creationId xmlns:a16="http://schemas.microsoft.com/office/drawing/2014/main" id="{50F0BCE5-CEE2-AA4C-B0E4-7453204A0007}"/>
              </a:ext>
            </a:extLst>
          </p:cNvPr>
          <p:cNvCxnSpPr>
            <a:cxnSpLocks/>
            <a:stCxn id="20" idx="3"/>
            <a:endCxn id="27" idx="0"/>
          </p:cNvCxnSpPr>
          <p:nvPr/>
        </p:nvCxnSpPr>
        <p:spPr>
          <a:xfrm flipV="1">
            <a:off x="5984794" y="3227447"/>
            <a:ext cx="1510119" cy="450103"/>
          </a:xfrm>
          <a:prstGeom prst="bentConnector4">
            <a:avLst>
              <a:gd name="adj1" fmla="val 31904"/>
              <a:gd name="adj2" fmla="val 17857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Elbow Connector 33">
            <a:extLst>
              <a:ext uri="{FF2B5EF4-FFF2-40B4-BE49-F238E27FC236}">
                <a16:creationId xmlns:a16="http://schemas.microsoft.com/office/drawing/2014/main" id="{C5DABD48-4966-6C42-AFB9-9B50F4A5FFEE}"/>
              </a:ext>
            </a:extLst>
          </p:cNvPr>
          <p:cNvCxnSpPr>
            <a:cxnSpLocks/>
            <a:stCxn id="27" idx="3"/>
            <a:endCxn id="24" idx="0"/>
          </p:cNvCxnSpPr>
          <p:nvPr/>
        </p:nvCxnSpPr>
        <p:spPr>
          <a:xfrm flipV="1">
            <a:off x="8041451" y="3265338"/>
            <a:ext cx="894543" cy="369882"/>
          </a:xfrm>
          <a:prstGeom prst="bentConnector4">
            <a:avLst>
              <a:gd name="adj1" fmla="val 19451"/>
              <a:gd name="adj2" fmla="val 172048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>
            <a:extLst>
              <a:ext uri="{FF2B5EF4-FFF2-40B4-BE49-F238E27FC236}">
                <a16:creationId xmlns:a16="http://schemas.microsoft.com/office/drawing/2014/main" id="{69C3E5A2-5E62-DE4C-B378-7837EE6D6F20}"/>
              </a:ext>
            </a:extLst>
          </p:cNvPr>
          <p:cNvSpPr txBox="1"/>
          <p:nvPr/>
        </p:nvSpPr>
        <p:spPr>
          <a:xfrm>
            <a:off x="1009302" y="538028"/>
            <a:ext cx="753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</a:t>
            </a:r>
            <a:r>
              <a:rPr lang="en-IE" sz="2400" b="1" dirty="0"/>
              <a:t>tanzu-package-repo-global</a:t>
            </a:r>
            <a:r>
              <a:rPr lang="en-IE" sz="2400" dirty="0"/>
              <a:t> repo namespace</a:t>
            </a:r>
          </a:p>
        </p:txBody>
      </p:sp>
    </p:spTree>
    <p:extLst>
      <p:ext uri="{BB962C8B-B14F-4D97-AF65-F5344CB8AC3E}">
        <p14:creationId xmlns:p14="http://schemas.microsoft.com/office/powerpoint/2010/main" val="2593802048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75013" y="1122363"/>
            <a:ext cx="11400312" cy="2387600"/>
          </a:xfrm>
        </p:spPr>
        <p:txBody>
          <a:bodyPr>
            <a:normAutofit fontScale="90000"/>
          </a:bodyPr>
          <a:lstStyle/>
          <a:p>
            <a:r>
              <a:rPr lang="en-IE" dirty="0"/>
              <a:t>Test #7</a:t>
            </a:r>
            <a:br>
              <a:rPr lang="en-IE" dirty="0"/>
            </a:br>
            <a:r>
              <a:rPr lang="en-IE" dirty="0"/>
              <a:t>Installing repository in non-default namespace (tanzu-</a:t>
            </a:r>
            <a:r>
              <a:rPr lang="en-IE" dirty="0" err="1"/>
              <a:t>pkg</a:t>
            </a:r>
            <a:r>
              <a:rPr lang="en-IE" dirty="0"/>
              <a:t>-repo-global) and </a:t>
            </a:r>
            <a:r>
              <a:rPr lang="en-IE" dirty="0" err="1"/>
              <a:t>pkg</a:t>
            </a:r>
            <a:r>
              <a:rPr lang="en-IE" dirty="0"/>
              <a:t> resources in different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non-default</a:t>
            </a:r>
            <a:r>
              <a:rPr lang="en-IE" dirty="0"/>
              <a:t> (</a:t>
            </a:r>
            <a:r>
              <a:rPr lang="en-IE" b="1" dirty="0"/>
              <a:t>tanzu-</a:t>
            </a:r>
            <a:r>
              <a:rPr lang="en-IE" b="1" dirty="0" err="1"/>
              <a:t>pkg</a:t>
            </a:r>
            <a:r>
              <a:rPr lang="en-IE" b="1" dirty="0"/>
              <a:t>-repo-global</a:t>
            </a:r>
            <a:r>
              <a:rPr lang="en-IE" dirty="0"/>
              <a:t>)</a:t>
            </a:r>
          </a:p>
          <a:p>
            <a:r>
              <a:rPr lang="en-IE" dirty="0"/>
              <a:t>Package install resource – </a:t>
            </a:r>
            <a:r>
              <a:rPr lang="en-IE" b="1" dirty="0"/>
              <a:t>non-default </a:t>
            </a:r>
            <a:r>
              <a:rPr lang="en-IE" dirty="0"/>
              <a:t>(different to repo)</a:t>
            </a:r>
          </a:p>
          <a:p>
            <a:r>
              <a:rPr lang="en-IE" dirty="0"/>
              <a:t>Package object – </a:t>
            </a:r>
            <a:r>
              <a:rPr lang="en-IE" b="1" dirty="0"/>
              <a:t>non-default</a:t>
            </a:r>
          </a:p>
        </p:txBody>
      </p:sp>
    </p:spTree>
    <p:extLst>
      <p:ext uri="{BB962C8B-B14F-4D97-AF65-F5344CB8AC3E}">
        <p14:creationId xmlns:p14="http://schemas.microsoft.com/office/powerpoint/2010/main" val="49892633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36959" y="1375232"/>
            <a:ext cx="8381138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\</a:t>
            </a:r>
          </a:p>
          <a:p>
            <a:r>
              <a:rPr lang="en-IE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--namespace my-</a:t>
            </a:r>
            <a:r>
              <a:rPr lang="en-IE" sz="1400" b="1" dirty="0" err="1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pkgs</a:t>
            </a:r>
            <a:r>
              <a:rPr lang="en-IE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-v 1.5.1 --values-file values.yaml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878559" y="326998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054499" y="3253219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229739" y="3253219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4408356" y="3243978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6082452" y="325112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tanzu-package-repo-global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5501432" y="3269980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31" idx="2"/>
          </p:cNvCxnSpPr>
          <p:nvPr/>
        </p:nvCxnSpPr>
        <p:spPr>
          <a:xfrm rot="16200000" flipV="1">
            <a:off x="3365830" y="-12040"/>
            <a:ext cx="1272193" cy="5254128"/>
          </a:xfrm>
          <a:prstGeom prst="bentConnector3">
            <a:avLst>
              <a:gd name="adj1" fmla="val 50000"/>
            </a:avLst>
          </a:prstGeom>
          <a:ln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8564637" y="324597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6" name="Elbow Connector 35">
            <a:extLst>
              <a:ext uri="{FF2B5EF4-FFF2-40B4-BE49-F238E27FC236}">
                <a16:creationId xmlns:a16="http://schemas.microsoft.com/office/drawing/2014/main" id="{145696B7-A6D0-154D-A674-ED96C4283B35}"/>
              </a:ext>
            </a:extLst>
          </p:cNvPr>
          <p:cNvCxnSpPr>
            <a:cxnSpLocks/>
            <a:stCxn id="26" idx="2"/>
            <a:endCxn id="24" idx="0"/>
          </p:cNvCxnSpPr>
          <p:nvPr/>
        </p:nvCxnSpPr>
        <p:spPr>
          <a:xfrm rot="5400000">
            <a:off x="9038288" y="1631485"/>
            <a:ext cx="1687374" cy="154159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9657713" y="3174240"/>
            <a:ext cx="476202" cy="479504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9657713" y="3653744"/>
            <a:ext cx="476202" cy="30932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9657713" y="3653744"/>
            <a:ext cx="476202" cy="112382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24">
            <a:extLst>
              <a:ext uri="{FF2B5EF4-FFF2-40B4-BE49-F238E27FC236}">
                <a16:creationId xmlns:a16="http://schemas.microsoft.com/office/drawing/2014/main" id="{5BA96272-82CE-0B40-AEEA-29F55A4366B1}"/>
              </a:ext>
            </a:extLst>
          </p:cNvPr>
          <p:cNvSpPr txBox="1"/>
          <p:nvPr/>
        </p:nvSpPr>
        <p:spPr>
          <a:xfrm>
            <a:off x="829407" y="5643693"/>
            <a:ext cx="951824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</a:t>
            </a:r>
            <a:r>
              <a:rPr lang="en-IE" b="1" dirty="0"/>
              <a:t>repository</a:t>
            </a:r>
            <a:r>
              <a:rPr lang="en-IE" dirty="0"/>
              <a:t> is installed in the </a:t>
            </a:r>
            <a:r>
              <a:rPr lang="en-IE" b="1" dirty="0"/>
              <a:t>tanzu-package-global-repo</a:t>
            </a:r>
            <a:r>
              <a:rPr lang="en-IE" dirty="0"/>
              <a:t>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 </a:t>
            </a:r>
            <a:r>
              <a:rPr lang="en-IE" dirty="0"/>
              <a:t>is </a:t>
            </a:r>
            <a:r>
              <a:rPr lang="en-IE" b="1" dirty="0"/>
              <a:t>my-</a:t>
            </a:r>
            <a:r>
              <a:rPr lang="en-IE" b="1" dirty="0" err="1"/>
              <a:t>pkgs</a:t>
            </a:r>
            <a:r>
              <a:rPr lang="en-IE" dirty="0"/>
              <a:t>, provided via CLI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is </a:t>
            </a:r>
            <a:r>
              <a:rPr lang="en-IE" b="1" dirty="0"/>
              <a:t>my-certificates</a:t>
            </a:r>
            <a:r>
              <a:rPr lang="en-IE" dirty="0"/>
              <a:t>, provided via values file.</a:t>
            </a:r>
          </a:p>
        </p:txBody>
      </p:sp>
      <p:sp>
        <p:nvSpPr>
          <p:cNvPr id="26" name="Folded Corner 25">
            <a:extLst>
              <a:ext uri="{FF2B5EF4-FFF2-40B4-BE49-F238E27FC236}">
                <a16:creationId xmlns:a16="http://schemas.microsoft.com/office/drawing/2014/main" id="{17F19657-2905-FD49-A02E-539AD4D9C718}"/>
              </a:ext>
            </a:extLst>
          </p:cNvPr>
          <p:cNvSpPr/>
          <p:nvPr/>
        </p:nvSpPr>
        <p:spPr>
          <a:xfrm>
            <a:off x="9719980" y="651305"/>
            <a:ext cx="1865588" cy="9072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namespace:</a:t>
            </a:r>
          </a:p>
          <a:p>
            <a:pPr algn="ctr"/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my-certificates</a:t>
            </a:r>
          </a:p>
        </p:txBody>
      </p:sp>
      <p:sp>
        <p:nvSpPr>
          <p:cNvPr id="31" name="Rectangle 30">
            <a:extLst>
              <a:ext uri="{FF2B5EF4-FFF2-40B4-BE49-F238E27FC236}">
                <a16:creationId xmlns:a16="http://schemas.microsoft.com/office/drawing/2014/main" id="{09438D96-8A6F-8B45-A208-9461EF4C7724}"/>
              </a:ext>
            </a:extLst>
          </p:cNvPr>
          <p:cNvSpPr/>
          <p:nvPr/>
        </p:nvSpPr>
        <p:spPr>
          <a:xfrm>
            <a:off x="277703" y="1712435"/>
            <a:ext cx="2194317" cy="2664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34" name="Rectangle 33">
            <a:extLst>
              <a:ext uri="{FF2B5EF4-FFF2-40B4-BE49-F238E27FC236}">
                <a16:creationId xmlns:a16="http://schemas.microsoft.com/office/drawing/2014/main" id="{7C675D8B-C1D2-B04B-A228-CCCFAC7C5CA8}"/>
              </a:ext>
            </a:extLst>
          </p:cNvPr>
          <p:cNvSpPr/>
          <p:nvPr/>
        </p:nvSpPr>
        <p:spPr>
          <a:xfrm>
            <a:off x="3375222" y="1694793"/>
            <a:ext cx="2806698" cy="30064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2FD86C5E-AFB0-E949-B7F7-F58622EF1BC1}"/>
              </a:ext>
            </a:extLst>
          </p:cNvPr>
          <p:cNvSpPr txBox="1"/>
          <p:nvPr/>
        </p:nvSpPr>
        <p:spPr>
          <a:xfrm>
            <a:off x="1009302" y="538028"/>
            <a:ext cx="753853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</a:t>
            </a:r>
            <a:r>
              <a:rPr lang="en-IE" sz="2400" b="1" dirty="0"/>
              <a:t>tanzu-package-repo-global</a:t>
            </a:r>
            <a:r>
              <a:rPr lang="en-IE" sz="2400" dirty="0"/>
              <a:t> repo namespace</a:t>
            </a:r>
          </a:p>
        </p:txBody>
      </p:sp>
      <p:sp>
        <p:nvSpPr>
          <p:cNvPr id="35" name="Rectangle 34">
            <a:extLst>
              <a:ext uri="{FF2B5EF4-FFF2-40B4-BE49-F238E27FC236}">
                <a16:creationId xmlns:a16="http://schemas.microsoft.com/office/drawing/2014/main" id="{9071AB94-863A-7F4A-A80F-3C0C72D6DD4F}"/>
              </a:ext>
            </a:extLst>
          </p:cNvPr>
          <p:cNvSpPr/>
          <p:nvPr/>
        </p:nvSpPr>
        <p:spPr>
          <a:xfrm>
            <a:off x="7319757" y="325112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</a:t>
            </a:r>
            <a:r>
              <a:rPr lang="en-IE" sz="1200" dirty="0" err="1"/>
              <a:t>pkgs</a:t>
            </a:r>
            <a:endParaRPr lang="en-IE" sz="1200" dirty="0"/>
          </a:p>
        </p:txBody>
      </p:sp>
      <p:cxnSp>
        <p:nvCxnSpPr>
          <p:cNvPr id="40" name="Elbow Connector 39">
            <a:extLst>
              <a:ext uri="{FF2B5EF4-FFF2-40B4-BE49-F238E27FC236}">
                <a16:creationId xmlns:a16="http://schemas.microsoft.com/office/drawing/2014/main" id="{F8B7AD7D-B1D1-5F45-A3BA-1DD7733BC687}"/>
              </a:ext>
            </a:extLst>
          </p:cNvPr>
          <p:cNvCxnSpPr>
            <a:cxnSpLocks/>
            <a:stCxn id="34" idx="3"/>
            <a:endCxn id="26" idx="1"/>
          </p:cNvCxnSpPr>
          <p:nvPr/>
        </p:nvCxnSpPr>
        <p:spPr>
          <a:xfrm flipV="1">
            <a:off x="6181920" y="1104951"/>
            <a:ext cx="3538060" cy="740165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Elbow Connector 43">
            <a:extLst>
              <a:ext uri="{FF2B5EF4-FFF2-40B4-BE49-F238E27FC236}">
                <a16:creationId xmlns:a16="http://schemas.microsoft.com/office/drawing/2014/main" id="{75854A7D-9C41-4B43-968E-9AB9958E9F31}"/>
              </a:ext>
            </a:extLst>
          </p:cNvPr>
          <p:cNvCxnSpPr>
            <a:cxnSpLocks/>
            <a:stCxn id="21" idx="3"/>
            <a:endCxn id="35" idx="0"/>
          </p:cNvCxnSpPr>
          <p:nvPr/>
        </p:nvCxnSpPr>
        <p:spPr>
          <a:xfrm flipV="1">
            <a:off x="7175528" y="3251120"/>
            <a:ext cx="690767" cy="407773"/>
          </a:xfrm>
          <a:prstGeom prst="bentConnector4">
            <a:avLst>
              <a:gd name="adj1" fmla="val 10440"/>
              <a:gd name="adj2" fmla="val 156061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9144682C-8F1C-0547-AF6B-4D8487A6FA16}"/>
              </a:ext>
            </a:extLst>
          </p:cNvPr>
          <p:cNvCxnSpPr>
            <a:cxnSpLocks/>
            <a:stCxn id="35" idx="3"/>
            <a:endCxn id="24" idx="1"/>
          </p:cNvCxnSpPr>
          <p:nvPr/>
        </p:nvCxnSpPr>
        <p:spPr>
          <a:xfrm flipV="1">
            <a:off x="8412833" y="3653744"/>
            <a:ext cx="151804" cy="5149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7486555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623F965-1558-DA4F-A5AE-3B83C401A0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E" dirty="0"/>
              <a:t>Conclusion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3001B0-B2CD-3542-916A-F3FA49C6A3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E" dirty="0"/>
              <a:t>You can only deploy </a:t>
            </a:r>
            <a:r>
              <a:rPr lang="en-IE" b="1" dirty="0"/>
              <a:t>package install resources </a:t>
            </a:r>
            <a:r>
              <a:rPr lang="en-IE" dirty="0"/>
              <a:t>to a namespace that is different to the repository namespace when the namespace that holds the package repository is </a:t>
            </a:r>
            <a:r>
              <a:rPr lang="en-IE" b="1" dirty="0"/>
              <a:t>tanzu-package-repo-global</a:t>
            </a:r>
          </a:p>
          <a:p>
            <a:r>
              <a:rPr lang="en-IE" dirty="0"/>
              <a:t>Otherwise</a:t>
            </a:r>
            <a:r>
              <a:rPr lang="en-IE" b="1" dirty="0"/>
              <a:t> package install resources </a:t>
            </a:r>
            <a:r>
              <a:rPr lang="en-IE" dirty="0"/>
              <a:t>are always deployed to the same namespace as the repository</a:t>
            </a:r>
          </a:p>
          <a:p>
            <a:r>
              <a:rPr lang="en-IE" b="1" dirty="0"/>
              <a:t>Package objects </a:t>
            </a:r>
            <a:r>
              <a:rPr lang="en-IE" dirty="0"/>
              <a:t>can be deployed to different namespaces by modifying the values schema in </a:t>
            </a:r>
            <a:r>
              <a:rPr lang="en-IE"/>
              <a:t>either case.</a:t>
            </a:r>
            <a:endParaRPr lang="en-IE" b="1" dirty="0"/>
          </a:p>
        </p:txBody>
      </p:sp>
    </p:spTree>
    <p:extLst>
      <p:ext uri="{BB962C8B-B14F-4D97-AF65-F5344CB8AC3E}">
        <p14:creationId xmlns:p14="http://schemas.microsoft.com/office/powerpoint/2010/main" val="12374165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2443657" y="1120968"/>
            <a:ext cx="8387334" cy="166989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get tce-repo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repository tce-repo...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NAME:          tce-repo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VERSION:       14144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REPOSITORY:    projects.registry.vmware.com/tce/main:stable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STATUS:        Reconcile succeeded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REASON: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4016672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5198824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6380976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7563127" y="36294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797657" y="362940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5" idx="1"/>
          </p:cNvCxnSpPr>
          <p:nvPr/>
        </p:nvCxnSpPr>
        <p:spPr>
          <a:xfrm rot="16200000" flipV="1">
            <a:off x="6954228" y="2473963"/>
            <a:ext cx="838535" cy="1472341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4BE2BC03-F1FA-9F48-8FCB-1F7FC55A1DDB}"/>
              </a:ext>
            </a:extLst>
          </p:cNvPr>
          <p:cNvSpPr txBox="1"/>
          <p:nvPr/>
        </p:nvSpPr>
        <p:spPr>
          <a:xfrm>
            <a:off x="1009302" y="538028"/>
            <a:ext cx="307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defaults 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D53824BF-C9AA-6844-AFE1-3EEA0B37BCCD}"/>
              </a:ext>
            </a:extLst>
          </p:cNvPr>
          <p:cNvSpPr txBox="1"/>
          <p:nvPr/>
        </p:nvSpPr>
        <p:spPr>
          <a:xfrm>
            <a:off x="2501402" y="6048242"/>
            <a:ext cx="795698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Repository query against the </a:t>
            </a:r>
            <a:r>
              <a:rPr lang="en-IE" b="1" dirty="0"/>
              <a:t>default</a:t>
            </a:r>
            <a:r>
              <a:rPr lang="en-IE" dirty="0"/>
              <a:t> namespace, –n default is implied in command</a:t>
            </a:r>
          </a:p>
        </p:txBody>
      </p:sp>
    </p:spTree>
    <p:extLst>
      <p:ext uri="{BB962C8B-B14F-4D97-AF65-F5344CB8AC3E}">
        <p14:creationId xmlns:p14="http://schemas.microsoft.com/office/powerpoint/2010/main" val="26997926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800421" y="4550522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35236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70051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72274" y="4550522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707645" y="469111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4016672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5198824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6380976" y="3612640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7563127" y="3629401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8797657" y="3629401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0" idx="0"/>
            <a:endCxn id="21" idx="1"/>
          </p:cNvCxnSpPr>
          <p:nvPr/>
        </p:nvCxnSpPr>
        <p:spPr>
          <a:xfrm rot="16200000" flipV="1">
            <a:off x="6979675" y="2499410"/>
            <a:ext cx="868797" cy="1391185"/>
          </a:xfrm>
          <a:prstGeom prst="bentConnector3">
            <a:avLst>
              <a:gd name="adj1" fmla="val 52699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ounded Rectangle 24">
            <a:extLst>
              <a:ext uri="{FF2B5EF4-FFF2-40B4-BE49-F238E27FC236}">
                <a16:creationId xmlns:a16="http://schemas.microsoft.com/office/drawing/2014/main" id="{3E6198F8-2D00-B14E-AAFF-7A1330498F05}"/>
              </a:ext>
            </a:extLst>
          </p:cNvPr>
          <p:cNvSpPr/>
          <p:nvPr/>
        </p:nvSpPr>
        <p:spPr>
          <a:xfrm>
            <a:off x="2262095" y="3037030"/>
            <a:ext cx="8568895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1" name="Snip and Round Single Corner of Rectangle 20">
            <a:extLst>
              <a:ext uri="{FF2B5EF4-FFF2-40B4-BE49-F238E27FC236}">
                <a16:creationId xmlns:a16="http://schemas.microsoft.com/office/drawing/2014/main" id="{FC9AD5A4-F726-9943-A3B8-31AD149A34C0}"/>
              </a:ext>
            </a:extLst>
          </p:cNvPr>
          <p:cNvSpPr/>
          <p:nvPr/>
        </p:nvSpPr>
        <p:spPr>
          <a:xfrm>
            <a:off x="2001337" y="1145346"/>
            <a:ext cx="9434286" cy="1615258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available list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 Retrieving available packages...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NAME                                           DISPLAY-NAME        SHORT-DESCRIPTION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cert-manager.community.tanzu.vmware.com        cert-manager        Certificate management</a:t>
            </a:r>
          </a:p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contour.community.tanzu.vmware.com             Contour             An ingress controller</a:t>
            </a:r>
          </a:p>
          <a:p>
            <a:r>
              <a:rPr lang="en-IE" sz="1200" b="1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...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CA5B5C7-D78D-9947-A8F8-50A708220E79}"/>
              </a:ext>
            </a:extLst>
          </p:cNvPr>
          <p:cNvSpPr txBox="1"/>
          <p:nvPr/>
        </p:nvSpPr>
        <p:spPr>
          <a:xfrm>
            <a:off x="2501402" y="6048242"/>
            <a:ext cx="7707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Package query against the </a:t>
            </a:r>
            <a:r>
              <a:rPr lang="en-IE" b="1" dirty="0"/>
              <a:t>default</a:t>
            </a:r>
            <a:r>
              <a:rPr lang="en-IE" dirty="0"/>
              <a:t> namespace, –n default is implied in command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6F45766-04EE-9542-BF25-B7456D48D612}"/>
              </a:ext>
            </a:extLst>
          </p:cNvPr>
          <p:cNvSpPr txBox="1"/>
          <p:nvPr/>
        </p:nvSpPr>
        <p:spPr>
          <a:xfrm>
            <a:off x="1009302" y="538028"/>
            <a:ext cx="307013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defaults </a:t>
            </a:r>
          </a:p>
        </p:txBody>
      </p:sp>
    </p:spTree>
    <p:extLst>
      <p:ext uri="{BB962C8B-B14F-4D97-AF65-F5344CB8AC3E}">
        <p14:creationId xmlns:p14="http://schemas.microsoft.com/office/powerpoint/2010/main" val="13513276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463949" y="1276283"/>
            <a:ext cx="11247454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</a:t>
            </a:r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tanzu package install certmgr -p cert-manager.community.tanzu.vmware.com --namespace default -v 1.5.1</a:t>
            </a:r>
            <a:endParaRPr lang="en-IE" sz="1200" dirty="0">
              <a:solidFill>
                <a:srgbClr val="00B05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977523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153463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328703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4503943" y="324392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5952561" y="3516470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5" idx="1"/>
          </p:cNvCxnSpPr>
          <p:nvPr/>
        </p:nvCxnSpPr>
        <p:spPr>
          <a:xfrm rot="5400000" flipH="1" flipV="1">
            <a:off x="4932560" y="2088812"/>
            <a:ext cx="1273037" cy="1037195"/>
          </a:xfrm>
          <a:prstGeom prst="bentConnector3">
            <a:avLst>
              <a:gd name="adj1" fmla="val 50000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805667" y="5681468"/>
            <a:ext cx="999728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the </a:t>
            </a:r>
            <a:r>
              <a:rPr lang="en-IE" b="1" dirty="0"/>
              <a:t>default</a:t>
            </a:r>
            <a:r>
              <a:rPr lang="en-IE" dirty="0"/>
              <a:t>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 resources </a:t>
            </a:r>
            <a:r>
              <a:rPr lang="en-IE" dirty="0"/>
              <a:t>are placed may be specified on the command line.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may be changed in schema via values manifest.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7015179" y="324392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b="1" dirty="0"/>
              <a:t>tanzu-certificates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8108255" y="3174240"/>
            <a:ext cx="2025660" cy="4774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8108255" y="3651700"/>
            <a:ext cx="2025660" cy="3113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8108255" y="3651700"/>
            <a:ext cx="2025660" cy="11258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BCE6A2-8160-834B-BC0F-E3FDAD1AD9D3}"/>
              </a:ext>
            </a:extLst>
          </p:cNvPr>
          <p:cNvSpPr txBox="1"/>
          <p:nvPr/>
        </p:nvSpPr>
        <p:spPr>
          <a:xfrm>
            <a:off x="805667" y="605138"/>
            <a:ext cx="300120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with defaults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28C11D-D127-9B4F-810B-B1A4B882BAD1}"/>
              </a:ext>
            </a:extLst>
          </p:cNvPr>
          <p:cNvCxnSpPr>
            <a:stCxn id="21" idx="3"/>
            <a:endCxn id="24" idx="1"/>
          </p:cNvCxnSpPr>
          <p:nvPr/>
        </p:nvCxnSpPr>
        <p:spPr>
          <a:xfrm>
            <a:off x="5597019" y="3651700"/>
            <a:ext cx="141816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5396626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Test #2</a:t>
            </a:r>
            <a:br>
              <a:rPr lang="en-IE" dirty="0"/>
            </a:br>
            <a:r>
              <a:rPr lang="en-IE" dirty="0"/>
              <a:t>Installing package objects to a different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default</a:t>
            </a:r>
          </a:p>
          <a:p>
            <a:r>
              <a:rPr lang="en-IE" dirty="0"/>
              <a:t>Package install resource – same as repo, </a:t>
            </a:r>
            <a:r>
              <a:rPr lang="en-IE" b="1" dirty="0"/>
              <a:t>default</a:t>
            </a:r>
          </a:p>
          <a:p>
            <a:r>
              <a:rPr lang="en-IE" dirty="0"/>
              <a:t>Package object – defined by user via values file</a:t>
            </a:r>
          </a:p>
        </p:txBody>
      </p:sp>
    </p:spTree>
    <p:extLst>
      <p:ext uri="{BB962C8B-B14F-4D97-AF65-F5344CB8AC3E}">
        <p14:creationId xmlns:p14="http://schemas.microsoft.com/office/powerpoint/2010/main" val="26459096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827315" y="1305066"/>
            <a:ext cx="8663526" cy="694607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install certmgr -p cert-manager.community.tanzu.vmware.com \</a:t>
            </a:r>
          </a:p>
          <a:p>
            <a:r>
              <a:rPr lang="en-IE" sz="1400" dirty="0">
                <a:solidFill>
                  <a:srgbClr val="00B05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--namespace default -v 1.5.1 –-values-file values.yaml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1896271" y="4211367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3556903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4891718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6893941" y="421136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6129312" y="435195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977523" y="326330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2153463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3328703" y="324654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4503943" y="324392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default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5952561" y="3516470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21" idx="0"/>
            <a:endCxn id="37" idx="2"/>
          </p:cNvCxnSpPr>
          <p:nvPr/>
        </p:nvCxnSpPr>
        <p:spPr>
          <a:xfrm rot="16200000" flipV="1">
            <a:off x="2819880" y="1013325"/>
            <a:ext cx="1343654" cy="3117549"/>
          </a:xfrm>
          <a:prstGeom prst="bentConnector3">
            <a:avLst>
              <a:gd name="adj1" fmla="val 62907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805667" y="5681468"/>
            <a:ext cx="1014636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When the repository is installed in the </a:t>
            </a:r>
            <a:r>
              <a:rPr lang="en-IE" b="1" dirty="0"/>
              <a:t>default</a:t>
            </a:r>
            <a:r>
              <a:rPr lang="en-IE" dirty="0"/>
              <a:t> namespace: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installs resources </a:t>
            </a:r>
            <a:r>
              <a:rPr lang="en-IE" dirty="0"/>
              <a:t>are placed may be specified on the command line.</a:t>
            </a:r>
          </a:p>
          <a:p>
            <a:r>
              <a:rPr lang="en-IE" dirty="0"/>
              <a:t>- The </a:t>
            </a:r>
            <a:r>
              <a:rPr lang="en-IE" b="1" dirty="0"/>
              <a:t>namespace</a:t>
            </a:r>
            <a:r>
              <a:rPr lang="en-IE" dirty="0"/>
              <a:t> where the </a:t>
            </a:r>
            <a:r>
              <a:rPr lang="en-IE" b="1" dirty="0"/>
              <a:t>package objects </a:t>
            </a:r>
            <a:r>
              <a:rPr lang="en-IE" dirty="0"/>
              <a:t>are installed may be changed in values manifest.</a:t>
            </a:r>
          </a:p>
        </p:txBody>
      </p:sp>
      <p:sp>
        <p:nvSpPr>
          <p:cNvPr id="23" name="Rounded Rectangle 22">
            <a:extLst>
              <a:ext uri="{FF2B5EF4-FFF2-40B4-BE49-F238E27FC236}">
                <a16:creationId xmlns:a16="http://schemas.microsoft.com/office/drawing/2014/main" id="{37C7F957-E692-194B-A9CD-7241BCE0A311}"/>
              </a:ext>
            </a:extLst>
          </p:cNvPr>
          <p:cNvSpPr/>
          <p:nvPr/>
        </p:nvSpPr>
        <p:spPr>
          <a:xfrm>
            <a:off x="621981" y="2717716"/>
            <a:ext cx="10931390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24" name="Rectangle 23">
            <a:extLst>
              <a:ext uri="{FF2B5EF4-FFF2-40B4-BE49-F238E27FC236}">
                <a16:creationId xmlns:a16="http://schemas.microsoft.com/office/drawing/2014/main" id="{7C62415D-531E-E449-B415-1ACB2CD4B711}"/>
              </a:ext>
            </a:extLst>
          </p:cNvPr>
          <p:cNvSpPr/>
          <p:nvPr/>
        </p:nvSpPr>
        <p:spPr>
          <a:xfrm>
            <a:off x="7188603" y="324392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b="1" dirty="0"/>
              <a:t>my-certificates</a:t>
            </a:r>
          </a:p>
        </p:txBody>
      </p:sp>
      <p:pic>
        <p:nvPicPr>
          <p:cNvPr id="28" name="Picture 27" descr="A picture containing text, sign, outdoor, clipart&#10;&#10;Description automatically generated">
            <a:extLst>
              <a:ext uri="{FF2B5EF4-FFF2-40B4-BE49-F238E27FC236}">
                <a16:creationId xmlns:a16="http://schemas.microsoft.com/office/drawing/2014/main" id="{A2D3D3B3-0C68-8C49-A053-208D8A51B5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133915" y="2853670"/>
            <a:ext cx="661821" cy="641139"/>
          </a:xfrm>
          <a:prstGeom prst="rect">
            <a:avLst/>
          </a:prstGeom>
        </p:spPr>
      </p:pic>
      <p:pic>
        <p:nvPicPr>
          <p:cNvPr id="30" name="Picture 29" descr="Icon&#10;&#10;Description automatically generated">
            <a:extLst>
              <a:ext uri="{FF2B5EF4-FFF2-40B4-BE49-F238E27FC236}">
                <a16:creationId xmlns:a16="http://schemas.microsoft.com/office/drawing/2014/main" id="{7E9ECF59-258E-C84A-9CF6-E7AED9A9161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133915" y="3652220"/>
            <a:ext cx="641761" cy="621706"/>
          </a:xfrm>
          <a:prstGeom prst="rect">
            <a:avLst/>
          </a:prstGeom>
        </p:spPr>
      </p:pic>
      <p:pic>
        <p:nvPicPr>
          <p:cNvPr id="33" name="Picture 32" descr="A picture containing text, sign, stop, outdoor&#10;&#10;Description automatically generated">
            <a:extLst>
              <a:ext uri="{FF2B5EF4-FFF2-40B4-BE49-F238E27FC236}">
                <a16:creationId xmlns:a16="http://schemas.microsoft.com/office/drawing/2014/main" id="{A3FAA89F-ECFF-E94E-85A2-078E34292AA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133915" y="4466717"/>
            <a:ext cx="641761" cy="621706"/>
          </a:xfrm>
          <a:prstGeom prst="rect">
            <a:avLst/>
          </a:prstGeom>
        </p:spPr>
      </p:pic>
      <p:cxnSp>
        <p:nvCxnSpPr>
          <p:cNvPr id="39" name="Elbow Connector 38">
            <a:extLst>
              <a:ext uri="{FF2B5EF4-FFF2-40B4-BE49-F238E27FC236}">
                <a16:creationId xmlns:a16="http://schemas.microsoft.com/office/drawing/2014/main" id="{17EA0ED3-CE90-5E44-AE9E-22E983D7AE0F}"/>
              </a:ext>
            </a:extLst>
          </p:cNvPr>
          <p:cNvCxnSpPr>
            <a:cxnSpLocks/>
            <a:stCxn id="24" idx="3"/>
            <a:endCxn id="28" idx="1"/>
          </p:cNvCxnSpPr>
          <p:nvPr/>
        </p:nvCxnSpPr>
        <p:spPr>
          <a:xfrm flipV="1">
            <a:off x="8281679" y="3174240"/>
            <a:ext cx="1852236" cy="47746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Elbow Connector 42">
            <a:extLst>
              <a:ext uri="{FF2B5EF4-FFF2-40B4-BE49-F238E27FC236}">
                <a16:creationId xmlns:a16="http://schemas.microsoft.com/office/drawing/2014/main" id="{C73E599B-D740-2242-B169-ED7A69BFA5EC}"/>
              </a:ext>
            </a:extLst>
          </p:cNvPr>
          <p:cNvCxnSpPr>
            <a:cxnSpLocks/>
            <a:stCxn id="24" idx="3"/>
            <a:endCxn id="30" idx="1"/>
          </p:cNvCxnSpPr>
          <p:nvPr/>
        </p:nvCxnSpPr>
        <p:spPr>
          <a:xfrm>
            <a:off x="8281679" y="3651700"/>
            <a:ext cx="1852236" cy="311373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Elbow Connector 44">
            <a:extLst>
              <a:ext uri="{FF2B5EF4-FFF2-40B4-BE49-F238E27FC236}">
                <a16:creationId xmlns:a16="http://schemas.microsoft.com/office/drawing/2014/main" id="{8DC524C9-8D9A-4344-AE7D-1E3289530612}"/>
              </a:ext>
            </a:extLst>
          </p:cNvPr>
          <p:cNvCxnSpPr>
            <a:cxnSpLocks/>
            <a:stCxn id="24" idx="3"/>
            <a:endCxn id="33" idx="1"/>
          </p:cNvCxnSpPr>
          <p:nvPr/>
        </p:nvCxnSpPr>
        <p:spPr>
          <a:xfrm>
            <a:off x="8281679" y="3651700"/>
            <a:ext cx="1852236" cy="1125870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10">
            <a:extLst>
              <a:ext uri="{FF2B5EF4-FFF2-40B4-BE49-F238E27FC236}">
                <a16:creationId xmlns:a16="http://schemas.microsoft.com/office/drawing/2014/main" id="{B4BCE6A2-8160-834B-BC0F-E3FDAD1AD9D3}"/>
              </a:ext>
            </a:extLst>
          </p:cNvPr>
          <p:cNvSpPr txBox="1"/>
          <p:nvPr/>
        </p:nvSpPr>
        <p:spPr>
          <a:xfrm>
            <a:off x="805667" y="605138"/>
            <a:ext cx="715144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sz="2400" dirty="0"/>
              <a:t>Installing package objects to different target namespace</a:t>
            </a:r>
          </a:p>
        </p:txBody>
      </p: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CA28C11D-D127-9B4F-810B-B1A4B882BAD1}"/>
              </a:ext>
            </a:extLst>
          </p:cNvPr>
          <p:cNvCxnSpPr>
            <a:stCxn id="21" idx="3"/>
            <a:endCxn id="24" idx="1"/>
          </p:cNvCxnSpPr>
          <p:nvPr/>
        </p:nvCxnSpPr>
        <p:spPr>
          <a:xfrm>
            <a:off x="5597019" y="3651700"/>
            <a:ext cx="1591584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Box 33">
            <a:extLst>
              <a:ext uri="{FF2B5EF4-FFF2-40B4-BE49-F238E27FC236}">
                <a16:creationId xmlns:a16="http://schemas.microsoft.com/office/drawing/2014/main" id="{EEAE09B7-AFF4-4443-BA64-222BBAB32CCE}"/>
              </a:ext>
            </a:extLst>
          </p:cNvPr>
          <p:cNvSpPr txBox="1"/>
          <p:nvPr/>
        </p:nvSpPr>
        <p:spPr>
          <a:xfrm>
            <a:off x="10405241" y="468587"/>
            <a:ext cx="127361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values.yaml</a:t>
            </a:r>
          </a:p>
        </p:txBody>
      </p:sp>
      <p:sp>
        <p:nvSpPr>
          <p:cNvPr id="35" name="Folded Corner 34">
            <a:extLst>
              <a:ext uri="{FF2B5EF4-FFF2-40B4-BE49-F238E27FC236}">
                <a16:creationId xmlns:a16="http://schemas.microsoft.com/office/drawing/2014/main" id="{AF2BE298-73D2-A247-B358-2D651AA8CC22}"/>
              </a:ext>
            </a:extLst>
          </p:cNvPr>
          <p:cNvSpPr/>
          <p:nvPr/>
        </p:nvSpPr>
        <p:spPr>
          <a:xfrm>
            <a:off x="10037379" y="974470"/>
            <a:ext cx="1865588" cy="907292"/>
          </a:xfrm>
          <a:prstGeom prst="foldedCorne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namespace:</a:t>
            </a:r>
          </a:p>
          <a:p>
            <a:pPr algn="ctr"/>
            <a:r>
              <a:rPr lang="en-IE" sz="1200" dirty="0">
                <a:latin typeface="Courier New" panose="02070309020205020404" pitchFamily="49" charset="0"/>
                <a:cs typeface="Courier New" panose="02070309020205020404" pitchFamily="49" charset="0"/>
              </a:rPr>
              <a:t>  my-certificates</a:t>
            </a:r>
          </a:p>
        </p:txBody>
      </p:sp>
      <p:sp>
        <p:nvSpPr>
          <p:cNvPr id="37" name="Rectangle 36">
            <a:extLst>
              <a:ext uri="{FF2B5EF4-FFF2-40B4-BE49-F238E27FC236}">
                <a16:creationId xmlns:a16="http://schemas.microsoft.com/office/drawing/2014/main" id="{B74450F9-7921-6041-AEB4-7A5C68757C01}"/>
              </a:ext>
            </a:extLst>
          </p:cNvPr>
          <p:cNvSpPr/>
          <p:nvPr/>
        </p:nvSpPr>
        <p:spPr>
          <a:xfrm>
            <a:off x="876517" y="1655312"/>
            <a:ext cx="2112830" cy="244961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  <p:cxnSp>
        <p:nvCxnSpPr>
          <p:cNvPr id="46" name="Elbow Connector 45">
            <a:extLst>
              <a:ext uri="{FF2B5EF4-FFF2-40B4-BE49-F238E27FC236}">
                <a16:creationId xmlns:a16="http://schemas.microsoft.com/office/drawing/2014/main" id="{C59194F2-4F24-9841-95E6-6508156CD2AB}"/>
              </a:ext>
            </a:extLst>
          </p:cNvPr>
          <p:cNvCxnSpPr>
            <a:cxnSpLocks/>
            <a:stCxn id="24" idx="0"/>
            <a:endCxn id="35" idx="2"/>
          </p:cNvCxnSpPr>
          <p:nvPr/>
        </p:nvCxnSpPr>
        <p:spPr>
          <a:xfrm rot="5400000" flipH="1" flipV="1">
            <a:off x="8671575" y="945329"/>
            <a:ext cx="1362165" cy="3235032"/>
          </a:xfrm>
          <a:prstGeom prst="bentConnector3">
            <a:avLst>
              <a:gd name="adj1" fmla="val 62731"/>
            </a:avLst>
          </a:prstGeom>
          <a:ln>
            <a:headEnd type="triangl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Rectangle 52">
            <a:extLst>
              <a:ext uri="{FF2B5EF4-FFF2-40B4-BE49-F238E27FC236}">
                <a16:creationId xmlns:a16="http://schemas.microsoft.com/office/drawing/2014/main" id="{E66EA222-DE8F-E449-8386-37C3F5864D18}"/>
              </a:ext>
            </a:extLst>
          </p:cNvPr>
          <p:cNvSpPr/>
          <p:nvPr/>
        </p:nvSpPr>
        <p:spPr>
          <a:xfrm>
            <a:off x="3994066" y="1650074"/>
            <a:ext cx="2755356" cy="252096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IE"/>
          </a:p>
        </p:txBody>
      </p:sp>
    </p:spTree>
    <p:extLst>
      <p:ext uri="{BB962C8B-B14F-4D97-AF65-F5344CB8AC3E}">
        <p14:creationId xmlns:p14="http://schemas.microsoft.com/office/powerpoint/2010/main" val="31488300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9565FD-F2FB-A94B-8FCA-06D5DE4C71C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IE" dirty="0"/>
              <a:t>Test #3</a:t>
            </a:r>
            <a:br>
              <a:rPr lang="en-IE" dirty="0"/>
            </a:br>
            <a:r>
              <a:rPr lang="en-IE" dirty="0"/>
              <a:t>Installing repo and package install resources in a non-default namespace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7E31476-514D-7046-9EF9-E11AD513A58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IE" dirty="0"/>
              <a:t>Repository – </a:t>
            </a:r>
            <a:r>
              <a:rPr lang="en-IE" b="1" dirty="0"/>
              <a:t>non-default</a:t>
            </a:r>
          </a:p>
          <a:p>
            <a:r>
              <a:rPr lang="en-IE" dirty="0"/>
              <a:t>Package install resource – </a:t>
            </a:r>
            <a:r>
              <a:rPr lang="en-IE" b="1" dirty="0"/>
              <a:t>non-default</a:t>
            </a:r>
            <a:r>
              <a:rPr lang="en-IE" dirty="0"/>
              <a:t> (but same as repo)</a:t>
            </a:r>
          </a:p>
          <a:p>
            <a:r>
              <a:rPr lang="en-IE" dirty="0"/>
              <a:t>Package object – default</a:t>
            </a:r>
          </a:p>
        </p:txBody>
      </p:sp>
    </p:spTree>
    <p:extLst>
      <p:ext uri="{BB962C8B-B14F-4D97-AF65-F5344CB8AC3E}">
        <p14:creationId xmlns:p14="http://schemas.microsoft.com/office/powerpoint/2010/main" val="28647569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an 3">
            <a:extLst>
              <a:ext uri="{FF2B5EF4-FFF2-40B4-BE49-F238E27FC236}">
                <a16:creationId xmlns:a16="http://schemas.microsoft.com/office/drawing/2014/main" id="{E8A75F30-AE22-224D-BE76-4C83EDE2A7A5}"/>
              </a:ext>
            </a:extLst>
          </p:cNvPr>
          <p:cNvSpPr/>
          <p:nvPr/>
        </p:nvSpPr>
        <p:spPr>
          <a:xfrm>
            <a:off x="71082" y="219053"/>
            <a:ext cx="1187669" cy="1240221"/>
          </a:xfrm>
          <a:prstGeom prst="can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Package</a:t>
            </a:r>
          </a:p>
          <a:p>
            <a:pPr algn="ctr"/>
            <a:r>
              <a:rPr lang="en-IE" dirty="0"/>
              <a:t>Repository</a:t>
            </a:r>
          </a:p>
        </p:txBody>
      </p:sp>
      <p:sp>
        <p:nvSpPr>
          <p:cNvPr id="5" name="Snip and Round Single Corner of Rectangle 4">
            <a:extLst>
              <a:ext uri="{FF2B5EF4-FFF2-40B4-BE49-F238E27FC236}">
                <a16:creationId xmlns:a16="http://schemas.microsoft.com/office/drawing/2014/main" id="{FFCBB083-0D50-064E-AE5D-D99E46366A08}"/>
              </a:ext>
            </a:extLst>
          </p:cNvPr>
          <p:cNvSpPr/>
          <p:nvPr/>
        </p:nvSpPr>
        <p:spPr>
          <a:xfrm>
            <a:off x="1494971" y="1365602"/>
            <a:ext cx="10252277" cy="985329"/>
          </a:xfrm>
          <a:prstGeom prst="snipRoundRect">
            <a:avLst/>
          </a:prstGeom>
          <a:ln>
            <a:solidFill>
              <a:schemeClr val="accent6"/>
            </a:solidFill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kubectl create ns my-local-repo</a:t>
            </a:r>
          </a:p>
          <a:p>
            <a:endParaRPr lang="en-IE" sz="1200" b="1" dirty="0">
              <a:solidFill>
                <a:schemeClr val="accent6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IE" sz="1200" b="1" dirty="0">
                <a:solidFill>
                  <a:schemeClr val="accent6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% tanzu package repository add tce-repo --url projects.registry.vmware.com/tce/main:stable -n my-local-repo</a:t>
            </a:r>
          </a:p>
        </p:txBody>
      </p:sp>
      <p:cxnSp>
        <p:nvCxnSpPr>
          <p:cNvPr id="7" name="Elbow Connector 6">
            <a:extLst>
              <a:ext uri="{FF2B5EF4-FFF2-40B4-BE49-F238E27FC236}">
                <a16:creationId xmlns:a16="http://schemas.microsoft.com/office/drawing/2014/main" id="{7AA238FB-507C-E04E-92FC-9CB98F94B840}"/>
              </a:ext>
            </a:extLst>
          </p:cNvPr>
          <p:cNvCxnSpPr>
            <a:cxnSpLocks/>
            <a:stCxn id="5" idx="2"/>
            <a:endCxn id="4" idx="3"/>
          </p:cNvCxnSpPr>
          <p:nvPr/>
        </p:nvCxnSpPr>
        <p:spPr>
          <a:xfrm rot="10800000">
            <a:off x="664917" y="1459275"/>
            <a:ext cx="830054" cy="398993"/>
          </a:xfrm>
          <a:prstGeom prst="bentConnector2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ounded Rectangle 10">
            <a:extLst>
              <a:ext uri="{FF2B5EF4-FFF2-40B4-BE49-F238E27FC236}">
                <a16:creationId xmlns:a16="http://schemas.microsoft.com/office/drawing/2014/main" id="{6CDED72E-4C40-D04F-A773-B0BB1D690640}"/>
              </a:ext>
            </a:extLst>
          </p:cNvPr>
          <p:cNvSpPr/>
          <p:nvPr/>
        </p:nvSpPr>
        <p:spPr>
          <a:xfrm>
            <a:off x="1611087" y="3167658"/>
            <a:ext cx="9176362" cy="2690649"/>
          </a:xfrm>
          <a:prstGeom prst="round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 anchorCtr="0"/>
          <a:lstStyle/>
          <a:p>
            <a:pPr algn="ctr"/>
            <a:r>
              <a:rPr lang="en-IE" dirty="0">
                <a:solidFill>
                  <a:schemeClr val="tx1"/>
                </a:solidFill>
              </a:rPr>
              <a:t>Kubernetes Cluster</a:t>
            </a:r>
          </a:p>
        </p:txBody>
      </p:sp>
      <p:sp>
        <p:nvSpPr>
          <p:cNvPr id="12" name="Rounded Rectangle 11">
            <a:extLst>
              <a:ext uri="{FF2B5EF4-FFF2-40B4-BE49-F238E27FC236}">
                <a16:creationId xmlns:a16="http://schemas.microsoft.com/office/drawing/2014/main" id="{10044D8B-9A25-B046-BD5C-D16D5F530169}"/>
              </a:ext>
            </a:extLst>
          </p:cNvPr>
          <p:cNvSpPr/>
          <p:nvPr/>
        </p:nvSpPr>
        <p:spPr>
          <a:xfrm>
            <a:off x="3781590" y="4681148"/>
            <a:ext cx="1093076" cy="945931"/>
          </a:xfrm>
          <a:prstGeom prst="roundRect">
            <a:avLst/>
          </a:prstGeom>
          <a:solidFill>
            <a:schemeClr val="accent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Control Plane</a:t>
            </a:r>
          </a:p>
        </p:txBody>
      </p:sp>
      <p:sp>
        <p:nvSpPr>
          <p:cNvPr id="13" name="Rounded Rectangle 12">
            <a:extLst>
              <a:ext uri="{FF2B5EF4-FFF2-40B4-BE49-F238E27FC236}">
                <a16:creationId xmlns:a16="http://schemas.microsoft.com/office/drawing/2014/main" id="{98C48235-331A-2F4F-9AF1-042E39046743}"/>
              </a:ext>
            </a:extLst>
          </p:cNvPr>
          <p:cNvSpPr/>
          <p:nvPr/>
        </p:nvSpPr>
        <p:spPr>
          <a:xfrm>
            <a:off x="5116405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1</a:t>
            </a:r>
          </a:p>
        </p:txBody>
      </p:sp>
      <p:sp>
        <p:nvSpPr>
          <p:cNvPr id="14" name="Rounded Rectangle 13">
            <a:extLst>
              <a:ext uri="{FF2B5EF4-FFF2-40B4-BE49-F238E27FC236}">
                <a16:creationId xmlns:a16="http://schemas.microsoft.com/office/drawing/2014/main" id="{28481D76-D4D1-674B-A4A3-D3BF7D4300D3}"/>
              </a:ext>
            </a:extLst>
          </p:cNvPr>
          <p:cNvSpPr/>
          <p:nvPr/>
        </p:nvSpPr>
        <p:spPr>
          <a:xfrm>
            <a:off x="6451220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2</a:t>
            </a:r>
          </a:p>
        </p:txBody>
      </p:sp>
      <p:sp>
        <p:nvSpPr>
          <p:cNvPr id="15" name="Rounded Rectangle 14">
            <a:extLst>
              <a:ext uri="{FF2B5EF4-FFF2-40B4-BE49-F238E27FC236}">
                <a16:creationId xmlns:a16="http://schemas.microsoft.com/office/drawing/2014/main" id="{62970C6B-6ABC-7B48-A8EF-4E1662F82C62}"/>
              </a:ext>
            </a:extLst>
          </p:cNvPr>
          <p:cNvSpPr/>
          <p:nvPr/>
        </p:nvSpPr>
        <p:spPr>
          <a:xfrm>
            <a:off x="8453443" y="4681147"/>
            <a:ext cx="1093076" cy="945932"/>
          </a:xfrm>
          <a:prstGeom prst="round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dirty="0"/>
              <a:t>Node n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CB463DE9-61BB-CB48-8BAA-3E2E3431A732}"/>
              </a:ext>
            </a:extLst>
          </p:cNvPr>
          <p:cNvSpPr txBox="1"/>
          <p:nvPr/>
        </p:nvSpPr>
        <p:spPr>
          <a:xfrm>
            <a:off x="7688814" y="4821736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F51F0E7C-346D-F545-847E-F01860E422E8}"/>
              </a:ext>
            </a:extLst>
          </p:cNvPr>
          <p:cNvSpPr/>
          <p:nvPr/>
        </p:nvSpPr>
        <p:spPr>
          <a:xfrm>
            <a:off x="3179070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-system</a:t>
            </a: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B49D416D-B8F3-084B-8868-ED23C96D1DB5}"/>
              </a:ext>
            </a:extLst>
          </p:cNvPr>
          <p:cNvSpPr/>
          <p:nvPr/>
        </p:nvSpPr>
        <p:spPr>
          <a:xfrm>
            <a:off x="4361222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kube</a:t>
            </a:r>
            <a:r>
              <a:rPr lang="en-IE" sz="1200" dirty="0"/>
              <a:t>-public</a:t>
            </a: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473A9804-5625-B946-8722-591CD0712D5F}"/>
              </a:ext>
            </a:extLst>
          </p:cNvPr>
          <p:cNvSpPr/>
          <p:nvPr/>
        </p:nvSpPr>
        <p:spPr>
          <a:xfrm>
            <a:off x="5543374" y="3716326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 err="1"/>
              <a:t>tkg</a:t>
            </a:r>
            <a:r>
              <a:rPr lang="en-IE" sz="1200" dirty="0"/>
              <a:t>-system</a:t>
            </a: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35834D38-D254-2F4E-B5C2-15D166C7477C}"/>
              </a:ext>
            </a:extLst>
          </p:cNvPr>
          <p:cNvSpPr/>
          <p:nvPr/>
        </p:nvSpPr>
        <p:spPr>
          <a:xfrm>
            <a:off x="6725525" y="373308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100" dirty="0"/>
              <a:t>default</a:t>
            </a:r>
          </a:p>
        </p:txBody>
      </p:sp>
      <p:sp>
        <p:nvSpPr>
          <p:cNvPr id="21" name="Rectangle 20">
            <a:extLst>
              <a:ext uri="{FF2B5EF4-FFF2-40B4-BE49-F238E27FC236}">
                <a16:creationId xmlns:a16="http://schemas.microsoft.com/office/drawing/2014/main" id="{7D99F0E4-32C1-0B4F-B760-94940FF2E340}"/>
              </a:ext>
            </a:extLst>
          </p:cNvPr>
          <p:cNvSpPr/>
          <p:nvPr/>
        </p:nvSpPr>
        <p:spPr>
          <a:xfrm>
            <a:off x="8729638" y="3733087"/>
            <a:ext cx="1093076" cy="815546"/>
          </a:xfrm>
          <a:prstGeom prst="rect">
            <a:avLst/>
          </a:prstGeom>
          <a:solidFill>
            <a:srgbClr val="00B0F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E" sz="1200" dirty="0"/>
              <a:t>my-local-repo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FF1F5B06-A642-AD4B-BCFD-07D71A0C58F1}"/>
              </a:ext>
            </a:extLst>
          </p:cNvPr>
          <p:cNvSpPr txBox="1"/>
          <p:nvPr/>
        </p:nvSpPr>
        <p:spPr>
          <a:xfrm>
            <a:off x="7960055" y="3733087"/>
            <a:ext cx="6201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E" sz="2800" dirty="0"/>
              <a:t>. . . </a:t>
            </a:r>
          </a:p>
        </p:txBody>
      </p:sp>
      <p:cxnSp>
        <p:nvCxnSpPr>
          <p:cNvPr id="32" name="Elbow Connector 31">
            <a:extLst>
              <a:ext uri="{FF2B5EF4-FFF2-40B4-BE49-F238E27FC236}">
                <a16:creationId xmlns:a16="http://schemas.microsoft.com/office/drawing/2014/main" id="{50CBAEBC-A04C-8E47-9644-47A821828256}"/>
              </a:ext>
            </a:extLst>
          </p:cNvPr>
          <p:cNvCxnSpPr>
            <a:cxnSpLocks/>
            <a:stCxn id="5" idx="1"/>
            <a:endCxn id="21" idx="0"/>
          </p:cNvCxnSpPr>
          <p:nvPr/>
        </p:nvCxnSpPr>
        <p:spPr>
          <a:xfrm rot="16200000" flipH="1">
            <a:off x="7257565" y="1714476"/>
            <a:ext cx="1382156" cy="2655066"/>
          </a:xfrm>
          <a:prstGeom prst="bentConnector3">
            <a:avLst>
              <a:gd name="adj1" fmla="val 5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>
            <a:extLst>
              <a:ext uri="{FF2B5EF4-FFF2-40B4-BE49-F238E27FC236}">
                <a16:creationId xmlns:a16="http://schemas.microsoft.com/office/drawing/2014/main" id="{72B0B6F7-CD71-E848-AAD5-3EA0F66A92C7}"/>
              </a:ext>
            </a:extLst>
          </p:cNvPr>
          <p:cNvSpPr txBox="1"/>
          <p:nvPr/>
        </p:nvSpPr>
        <p:spPr>
          <a:xfrm>
            <a:off x="684082" y="6205807"/>
            <a:ext cx="111780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dirty="0"/>
              <a:t>Repositories are added to the </a:t>
            </a:r>
            <a:r>
              <a:rPr lang="en-IE" b="1" dirty="0"/>
              <a:t>default</a:t>
            </a:r>
            <a:r>
              <a:rPr lang="en-IE" dirty="0"/>
              <a:t> namespace unless otherwise specified, but can be placed in other namespaces 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29EFC1D4-9C78-0C4E-B545-E49EFCDF8C03}"/>
              </a:ext>
            </a:extLst>
          </p:cNvPr>
          <p:cNvSpPr txBox="1"/>
          <p:nvPr/>
        </p:nvSpPr>
        <p:spPr>
          <a:xfrm>
            <a:off x="1768946" y="3994697"/>
            <a:ext cx="13420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IE" i="1" dirty="0"/>
              <a:t>namespaces</a:t>
            </a:r>
          </a:p>
        </p:txBody>
      </p:sp>
    </p:spTree>
    <p:extLst>
      <p:ext uri="{BB962C8B-B14F-4D97-AF65-F5344CB8AC3E}">
        <p14:creationId xmlns:p14="http://schemas.microsoft.com/office/powerpoint/2010/main" val="370651757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275</TotalTime>
  <Words>1899</Words>
  <Application>Microsoft Macintosh PowerPoint</Application>
  <PresentationFormat>Widescreen</PresentationFormat>
  <Paragraphs>371</Paragraphs>
  <Slides>26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1" baseType="lpstr">
      <vt:lpstr>Arial</vt:lpstr>
      <vt:lpstr>Calibri</vt:lpstr>
      <vt:lpstr>Calibri Light</vt:lpstr>
      <vt:lpstr>Courier New</vt:lpstr>
      <vt:lpstr>Office Theme</vt:lpstr>
      <vt:lpstr>Test #1  Installing package repo, package install resources and package objects with defaults</vt:lpstr>
      <vt:lpstr>PowerPoint Presentation</vt:lpstr>
      <vt:lpstr>PowerPoint Presentation</vt:lpstr>
      <vt:lpstr>PowerPoint Presentation</vt:lpstr>
      <vt:lpstr>PowerPoint Presentation</vt:lpstr>
      <vt:lpstr>Test #2 Installing package objects to a different namespace</vt:lpstr>
      <vt:lpstr>PowerPoint Presentation</vt:lpstr>
      <vt:lpstr>Test #3 Installing repo and package install resources in a non-default namespace</vt:lpstr>
      <vt:lpstr>PowerPoint Presentation</vt:lpstr>
      <vt:lpstr>PowerPoint Presentation</vt:lpstr>
      <vt:lpstr>PowerPoint Presentation</vt:lpstr>
      <vt:lpstr>PowerPoint Presentation</vt:lpstr>
      <vt:lpstr>Test #4 Installing repository and package install resources in a non-default namespace</vt:lpstr>
      <vt:lpstr>PowerPoint Presentation</vt:lpstr>
      <vt:lpstr>Test #5 Installing repository in default namespace and package install resources in different namespace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Test #6 Installing repository in non-default namespace (tanzu-pkg-repo-global) and pkg resources in different namespace</vt:lpstr>
      <vt:lpstr>PowerPoint Presentation</vt:lpstr>
      <vt:lpstr>PowerPoint Presentation</vt:lpstr>
      <vt:lpstr>Test #7 Installing repository in non-default namespace (tanzu-pkg-repo-global) and pkg resources in different namespace</vt:lpstr>
      <vt:lpstr>PowerPoint Presentation</vt:lpstr>
      <vt:lpstr>Conclusion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Cormac Hogan</dc:creator>
  <cp:lastModifiedBy>Cormac Hogan</cp:lastModifiedBy>
  <cp:revision>20</cp:revision>
  <dcterms:created xsi:type="dcterms:W3CDTF">2021-09-27T07:27:36Z</dcterms:created>
  <dcterms:modified xsi:type="dcterms:W3CDTF">2021-09-29T16:01:35Z</dcterms:modified>
</cp:coreProperties>
</file>